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9" r:id="rId3"/>
    <p:sldId id="260" r:id="rId4"/>
    <p:sldId id="275" r:id="rId5"/>
    <p:sldId id="262" r:id="rId6"/>
    <p:sldId id="263" r:id="rId7"/>
    <p:sldId id="276" r:id="rId8"/>
    <p:sldId id="264" r:id="rId9"/>
    <p:sldId id="261" r:id="rId10"/>
    <p:sldId id="274" r:id="rId11"/>
    <p:sldId id="267" r:id="rId12"/>
    <p:sldId id="268" r:id="rId13"/>
    <p:sldId id="269" r:id="rId14"/>
    <p:sldId id="272" r:id="rId15"/>
    <p:sldId id="27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1BB2CAE-8E94-4E74-A0DC-4C8CB41500A5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1A94AD-2FFA-4B40-B402-161E83AC0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C56F9C-F288-4640-9DD5-CAC34980223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CCED7-16A8-4D47-8D3C-5D4075A84971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F63FD-B42E-4495-967B-48D29AD63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E550D-C110-41D3-95AE-51CC40426CD3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86235-3E34-40A6-8A45-0AF38D962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B033C-AF05-42D6-BF8D-D45980151B92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783C-973C-406B-8160-4A6D0473F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CF9923E-935F-4134-9652-BC668E817D1A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AD7A0D-40B2-4EFA-8745-936252DDC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3A921-1B78-4E42-AFCA-1FE111AA62D0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5C492-552F-4C67-B20E-3C2AF1EB3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9EE2-8F83-43B5-B89B-6BA5EFCE41A1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06447-7835-488E-89E6-2832F0BB5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294C5-2DB8-478F-A654-46DF72A8BB3F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B087E-C030-45E9-AFF9-7A2F50ECF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D21B44-CAD2-472D-8886-A79B919256CF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1D12A1-5213-4AF3-AD45-1EFB4DF7C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6CCCC-8220-4F45-A633-372FC3AD5FA2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D23E-DF88-4695-8558-5495EB508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2BEC53-6944-41A1-9C12-3489308C43A8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45EEBBB-A148-47EC-8608-BDD894366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846BAE-9FB1-4B58-9381-E318DCBD0C56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C7DB07-A53F-4FEA-A84A-44213277E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5DE5B5-FA38-48FF-BE94-16F430B9D20E}" type="datetimeFigureOut">
              <a:rPr lang="ru-RU"/>
              <a:pPr>
                <a:defRPr/>
              </a:pPr>
              <a:t>13.04.2014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A59DD7-B912-4EF6-A371-18C5505C3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3" r:id="rId4"/>
    <p:sldLayoutId id="2147483742" r:id="rId5"/>
    <p:sldLayoutId id="2147483747" r:id="rId6"/>
    <p:sldLayoutId id="2147483741" r:id="rId7"/>
    <p:sldLayoutId id="2147483748" r:id="rId8"/>
    <p:sldLayoutId id="2147483749" r:id="rId9"/>
    <p:sldLayoutId id="2147483740" r:id="rId10"/>
    <p:sldLayoutId id="21474837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" TargetMode="External"/><Relationship Id="rId2" Type="http://schemas.openxmlformats.org/officeDocument/2006/relationships/hyperlink" Target="http://www.school2100.ru/uroki/elementary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0%D0%BD%D0%B8%D0%BC%D0%B0%D1%88%D0%BA%D0%B8%20%D0%BF%D1%80%D0%BE%20%D1%88%D0%BA%D0%BE%D0%BB%D1%83&amp;img_url=http://vashechudo.runwww.vashechudo.ru/images/photos/medium/article1025.jpg&amp;pos=3&amp;rpt=simage&amp;lr=11200&amp;noreask=1&amp;source=wi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klub-drug.ru/wp-content/uploads/2011/04/school-children_6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713" y="215900"/>
            <a:ext cx="6172200" cy="18954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2060"/>
                </a:solidFill>
              </a:rPr>
              <a:t>Урок русского языка в </a:t>
            </a:r>
            <a:r>
              <a:rPr lang="en-US" sz="4000" dirty="0" smtClean="0">
                <a:solidFill>
                  <a:srgbClr val="002060"/>
                </a:solidFill>
              </a:rPr>
              <a:t> 1 </a:t>
            </a:r>
            <a:r>
              <a:rPr lang="ru-RU" sz="4000" dirty="0" smtClean="0">
                <a:solidFill>
                  <a:srgbClr val="002060"/>
                </a:solidFill>
              </a:rPr>
              <a:t>классе</a:t>
            </a:r>
            <a:r>
              <a:rPr lang="en-US" sz="4400" dirty="0" smtClean="0">
                <a:solidFill>
                  <a:srgbClr val="002060"/>
                </a:solidFill>
              </a:rPr>
              <a:t/>
            </a:r>
            <a:br>
              <a:rPr lang="en-US" sz="4400" dirty="0" smtClean="0">
                <a:solidFill>
                  <a:srgbClr val="002060"/>
                </a:solidFill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2988" y="5157788"/>
            <a:ext cx="6604000" cy="1371600"/>
          </a:xfrm>
        </p:spPr>
        <p:txBody>
          <a:bodyPr/>
          <a:lstStyle/>
          <a:p>
            <a:pPr algn="ctr" eaLnBrk="1" hangingPunct="1"/>
            <a:endParaRPr lang="ru-RU" sz="2800" smtClean="0">
              <a:solidFill>
                <a:srgbClr val="7030A0"/>
              </a:solidFill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3713" y="1557338"/>
            <a:ext cx="33988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18782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3200" b="1" smtClean="0">
                <a:solidFill>
                  <a:srgbClr val="002060"/>
                </a:solidFill>
              </a:rPr>
              <a:t>О – ГОНЬ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b="1" smtClean="0">
                <a:solidFill>
                  <a:srgbClr val="002060"/>
                </a:solidFill>
              </a:rPr>
              <a:t>ПО – ДЪЁМ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b="1" smtClean="0">
                <a:solidFill>
                  <a:srgbClr val="002060"/>
                </a:solidFill>
              </a:rPr>
              <a:t>КОНЬ – КИ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b="1" smtClean="0">
                <a:solidFill>
                  <a:srgbClr val="002060"/>
                </a:solidFill>
              </a:rPr>
              <a:t>ЗМЕ – Я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b="1" smtClean="0">
                <a:solidFill>
                  <a:srgbClr val="002060"/>
                </a:solidFill>
              </a:rPr>
              <a:t>ЛЕ – ЙКА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b="1" smtClean="0">
                <a:solidFill>
                  <a:srgbClr val="002060"/>
                </a:solidFill>
              </a:rPr>
              <a:t>ВА – ННА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95963" y="609600"/>
            <a:ext cx="3119437" cy="548322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3600" b="1" u="sng" smtClean="0">
                <a:solidFill>
                  <a:srgbClr val="002060"/>
                </a:solidFill>
              </a:rPr>
              <a:t>О</a:t>
            </a:r>
            <a:r>
              <a:rPr lang="ru-RU" sz="3600" b="1" smtClean="0">
                <a:solidFill>
                  <a:srgbClr val="002060"/>
                </a:solidFill>
              </a:rPr>
              <a:t>ГОНЬ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smtClean="0">
                <a:solidFill>
                  <a:srgbClr val="002060"/>
                </a:solidFill>
              </a:rPr>
              <a:t>ПОД</a:t>
            </a:r>
            <a:r>
              <a:rPr lang="ru-RU" sz="3600" b="1" smtClean="0">
                <a:solidFill>
                  <a:srgbClr val="7030A0"/>
                </a:solidFill>
              </a:rPr>
              <a:t>Ъ</a:t>
            </a:r>
            <a:r>
              <a:rPr lang="ru-RU" sz="3600" b="1" smtClean="0">
                <a:solidFill>
                  <a:srgbClr val="002060"/>
                </a:solidFill>
              </a:rPr>
              <a:t> -ЁМ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smtClean="0">
                <a:solidFill>
                  <a:srgbClr val="002060"/>
                </a:solidFill>
              </a:rPr>
              <a:t>КОН</a:t>
            </a:r>
            <a:r>
              <a:rPr lang="ru-RU" sz="3600" b="1" smtClean="0">
                <a:solidFill>
                  <a:srgbClr val="7030A0"/>
                </a:solidFill>
              </a:rPr>
              <a:t>Ь</a:t>
            </a:r>
            <a:r>
              <a:rPr lang="ru-RU" sz="3600" b="1" smtClean="0">
                <a:solidFill>
                  <a:srgbClr val="002060"/>
                </a:solidFill>
              </a:rPr>
              <a:t> – КИ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smtClean="0">
                <a:solidFill>
                  <a:srgbClr val="002060"/>
                </a:solidFill>
              </a:rPr>
              <a:t>ЗМЕ</a:t>
            </a:r>
            <a:r>
              <a:rPr lang="ru-RU" sz="3600" b="1" u="sng" smtClean="0">
                <a:solidFill>
                  <a:srgbClr val="002060"/>
                </a:solidFill>
              </a:rPr>
              <a:t>Я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smtClean="0">
                <a:solidFill>
                  <a:srgbClr val="002060"/>
                </a:solidFill>
              </a:rPr>
              <a:t>ЛЕ</a:t>
            </a:r>
            <a:r>
              <a:rPr lang="ru-RU" sz="3600" b="1" smtClean="0">
                <a:solidFill>
                  <a:srgbClr val="7030A0"/>
                </a:solidFill>
              </a:rPr>
              <a:t>Й</a:t>
            </a:r>
            <a:r>
              <a:rPr lang="ru-RU" sz="3600" b="1" smtClean="0">
                <a:solidFill>
                  <a:srgbClr val="002060"/>
                </a:solidFill>
              </a:rPr>
              <a:t> - КА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smtClean="0">
                <a:solidFill>
                  <a:srgbClr val="002060"/>
                </a:solidFill>
              </a:rPr>
              <a:t>ВА</a:t>
            </a:r>
            <a:r>
              <a:rPr lang="ru-RU" sz="3600" b="1" smtClean="0">
                <a:solidFill>
                  <a:srgbClr val="7030A0"/>
                </a:solidFill>
              </a:rPr>
              <a:t>Н</a:t>
            </a:r>
            <a:r>
              <a:rPr lang="ru-RU" sz="3600" b="1" smtClean="0">
                <a:solidFill>
                  <a:srgbClr val="002060"/>
                </a:solidFill>
              </a:rPr>
              <a:t> – </a:t>
            </a:r>
            <a:r>
              <a:rPr lang="ru-RU" sz="3600" b="1" smtClean="0">
                <a:solidFill>
                  <a:srgbClr val="7030A0"/>
                </a:solidFill>
              </a:rPr>
              <a:t>Н</a:t>
            </a:r>
            <a:r>
              <a:rPr lang="ru-RU" sz="3600" b="1" smtClean="0">
                <a:solidFill>
                  <a:srgbClr val="002060"/>
                </a:solidFill>
              </a:rPr>
              <a:t>А</a:t>
            </a:r>
          </a:p>
          <a:p>
            <a:pPr eaLnBrk="1" hangingPunct="1">
              <a:buFont typeface="Wingdings" pitchFamily="2" charset="2"/>
              <a:buChar char="v"/>
            </a:pPr>
            <a:endParaRPr lang="ru-RU" smtClean="0"/>
          </a:p>
          <a:p>
            <a:pPr eaLnBrk="1" hangingPunct="1">
              <a:buFont typeface="Wingdings" pitchFamily="2" charset="2"/>
              <a:buChar char="v"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1026" name="Picture 2" descr="C:\Documents and Settings\Admin\Рабочий стол\0002-001-Uproschenie-vyrazhenij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0113" y="1773238"/>
            <a:ext cx="23558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1116013" y="692150"/>
            <a:ext cx="647700" cy="4333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1258888" y="1341438"/>
            <a:ext cx="649287" cy="431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1285875" y="2714625"/>
            <a:ext cx="647700" cy="431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1071563" y="3357563"/>
            <a:ext cx="647700" cy="431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1214438" y="4000500"/>
            <a:ext cx="647700" cy="431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1214438" y="2000250"/>
            <a:ext cx="647700" cy="431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 rot="5400000">
            <a:off x="3371850" y="3200401"/>
            <a:ext cx="6308725" cy="45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Подведём итоги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Какое открытие мы сегодня сделали?</a:t>
            </a:r>
          </a:p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Для чего нам понадобились эти правила?</a:t>
            </a:r>
          </a:p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Что понравилось на уроке?</a:t>
            </a:r>
          </a:p>
          <a:p>
            <a:pPr eaLnBrk="1" hangingPunct="1"/>
            <a:endParaRPr lang="ru-RU" sz="3600" smtClean="0"/>
          </a:p>
        </p:txBody>
      </p:sp>
      <p:pic>
        <p:nvPicPr>
          <p:cNvPr id="25603" name="Picture 5" descr="G:\Анимированные\рук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25" y="0"/>
            <a:ext cx="14049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Сегодня на уроке </a:t>
            </a:r>
            <a:r>
              <a:rPr lang="ru-RU" sz="4400" b="1" dirty="0" smtClean="0">
                <a:solidFill>
                  <a:srgbClr val="002060"/>
                </a:solidFill>
              </a:rPr>
              <a:t>: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2143125"/>
            <a:ext cx="7888288" cy="41656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Я научился….</a:t>
            </a:r>
          </a:p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Было интересно….</a:t>
            </a:r>
          </a:p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Было трудно……</a:t>
            </a:r>
          </a:p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Могу похвалить себя за то, что….</a:t>
            </a:r>
          </a:p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Больше всего мне понравилось…….</a:t>
            </a:r>
          </a:p>
        </p:txBody>
      </p:sp>
      <p:pic>
        <p:nvPicPr>
          <p:cNvPr id="26627" name="Picture 3" descr="G:\Анимированные\J02889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0"/>
            <a:ext cx="33210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А.Шибаев  « Как я перенёс слова».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91488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Мы изучаем перенос,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Вот как слова я перенес: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Едва я перенес е-два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И получил за это « два».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Укол я перенес у-кол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И получил за это « кол».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Опять я перенес о-пять.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i="1" smtClean="0">
                <a:solidFill>
                  <a:srgbClr val="7030A0"/>
                </a:solidFill>
              </a:rPr>
              <a:t>Теперь, наверно, будет « пять»?!</a:t>
            </a:r>
            <a:endParaRPr lang="ru-RU" sz="3200" b="1" smtClean="0">
              <a:solidFill>
                <a:srgbClr val="7030A0"/>
              </a:solidFill>
            </a:endParaRPr>
          </a:p>
          <a:p>
            <a:pPr eaLnBrk="1" hangingPunct="1"/>
            <a:endParaRPr lang="ru-RU" sz="3200" b="1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8144" y="1412776"/>
            <a:ext cx="29051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052513"/>
            <a:ext cx="7467600" cy="15716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rgbClr val="C00000"/>
                </a:solidFill>
              </a:rPr>
              <a:t>Благодарю  за</a:t>
            </a:r>
            <a:br>
              <a:rPr lang="ru-RU" sz="4400" b="1" i="1" dirty="0" smtClean="0">
                <a:solidFill>
                  <a:srgbClr val="C00000"/>
                </a:solidFill>
              </a:rPr>
            </a:br>
            <a:r>
              <a:rPr lang="ru-RU" sz="4400" b="1" i="1" dirty="0" smtClean="0">
                <a:solidFill>
                  <a:srgbClr val="C00000"/>
                </a:solidFill>
              </a:rPr>
              <a:t> урок !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28674" name="Picture 2" descr="I:\Анимированные\Звонок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852738"/>
            <a:ext cx="4287837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Использованные источники:</a:t>
            </a:r>
            <a:endParaRPr lang="ru-RU" sz="4000" b="1" dirty="0"/>
          </a:p>
        </p:txBody>
      </p:sp>
      <p:sp>
        <p:nvSpPr>
          <p:cNvPr id="29698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713" cy="4873625"/>
          </a:xfrm>
        </p:spPr>
        <p:txBody>
          <a:bodyPr/>
          <a:lstStyle/>
          <a:p>
            <a:pPr eaLnBrk="1" hangingPunct="1"/>
            <a:r>
              <a:rPr lang="ru-RU" smtClean="0"/>
              <a:t>«Русский язык» (первые уроки) для первого класса авторов </a:t>
            </a:r>
            <a:r>
              <a:rPr lang="ru-RU" i="1" smtClean="0"/>
              <a:t>Бунеев, Р. Н., Бунеева, Е. В., Пронина, О. В</a:t>
            </a:r>
            <a:r>
              <a:rPr lang="ru-RU" smtClean="0"/>
              <a:t>. – М.: Баласс, 2012</a:t>
            </a:r>
          </a:p>
          <a:p>
            <a:pPr eaLnBrk="1" hangingPunct="1"/>
            <a:r>
              <a:rPr lang="ru-RU" smtClean="0"/>
              <a:t>Рабочая тетрадь к учебнику «Русский язык» (первые уроки)» авторы </a:t>
            </a:r>
            <a:r>
              <a:rPr lang="ru-RU" i="1" smtClean="0"/>
              <a:t>Бунеева, Е. В., Яковлева, М. А. </a:t>
            </a:r>
            <a:r>
              <a:rPr lang="ru-RU" smtClean="0"/>
              <a:t>– М.: Баласс, 2012. </a:t>
            </a:r>
          </a:p>
          <a:p>
            <a:pPr eaLnBrk="1" hangingPunct="1"/>
            <a:r>
              <a:rPr lang="ru-RU" smtClean="0"/>
              <a:t>Сайт ОС «Школа 2100</a:t>
            </a:r>
            <a:r>
              <a:rPr lang="ru-RU" b="1" smtClean="0"/>
              <a:t>»</a:t>
            </a:r>
            <a:r>
              <a:rPr lang="ru-RU" b="1" u="sng" smtClean="0">
                <a:hlinkClick r:id="rId2"/>
              </a:rPr>
              <a:t>http://www.school2100.ru/uroki/elementary/</a:t>
            </a:r>
            <a:endParaRPr lang="ru-RU" smtClean="0"/>
          </a:p>
          <a:p>
            <a:pPr eaLnBrk="1" hangingPunct="1"/>
            <a:r>
              <a:rPr lang="ru-RU" smtClean="0"/>
              <a:t>Сайт Единая коллекция цифровых образовательных ресурсов </a:t>
            </a:r>
            <a:r>
              <a:rPr lang="ru-RU" b="1" u="sng" smtClean="0">
                <a:hlinkClick r:id="rId3"/>
              </a:rPr>
              <a:t>http://school-collection.edu.ru/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4033838"/>
            <a:ext cx="2625725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Проверим готовность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7030A0"/>
                </a:solidFill>
              </a:rPr>
              <a:t>Я тетрадочку открою и как надо положу,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7030A0"/>
                </a:solidFill>
              </a:rPr>
              <a:t>Я от вас друзья не скрою, 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7030A0"/>
                </a:solidFill>
              </a:rPr>
              <a:t>Ручку я вот так держу.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7030A0"/>
                </a:solidFill>
              </a:rPr>
              <a:t>Сяду прямо не согнусь. 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7030A0"/>
                </a:solidFill>
              </a:rPr>
              <a:t>За работу я примусь.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sz="quarter" idx="1"/>
          </p:nvPr>
        </p:nvSpPr>
        <p:spPr>
          <a:xfrm>
            <a:off x="747713" y="1412875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800" b="1" i="1" smtClean="0">
                <a:solidFill>
                  <a:srgbClr val="7030A0"/>
                </a:solidFill>
              </a:rPr>
              <a:t>Пишу с наклоном.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 i="1" smtClean="0">
                <a:solidFill>
                  <a:srgbClr val="7030A0"/>
                </a:solidFill>
              </a:rPr>
              <a:t>Нельзя обводить ручкой букву несколько раз.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 i="1" smtClean="0">
                <a:solidFill>
                  <a:srgbClr val="7030A0"/>
                </a:solidFill>
              </a:rPr>
              <a:t>В конце предложений ставлю точку.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 i="1" smtClean="0">
                <a:solidFill>
                  <a:srgbClr val="7030A0"/>
                </a:solidFill>
              </a:rPr>
              <a:t>Не захожу за границы строки.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 i="1" smtClean="0">
                <a:solidFill>
                  <a:srgbClr val="7030A0"/>
                </a:solidFill>
              </a:rPr>
              <a:t>Нельзя стирать ручку резинкой.</a:t>
            </a:r>
            <a:endParaRPr lang="ru-RU" sz="2800" b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Правила письма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6387" name="Picture 2" descr="http://domovenok-as.ru/images/photos/medium/article102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868863"/>
            <a:ext cx="26574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Минутка чистописания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7410" name="Picture 3" descr="G:\Анимированные\002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29063" y="2857500"/>
            <a:ext cx="3852862" cy="3611563"/>
          </a:xfrm>
        </p:spPr>
      </p:pic>
      <p:pic>
        <p:nvPicPr>
          <p:cNvPr id="4" name="Picture 2" descr="C:\Documents and Settings\Admin\Рабочий стол\0002-001-Uproschenie-vyrazhenij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357313"/>
            <a:ext cx="28797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49363" y="331788"/>
            <a:ext cx="6851650" cy="61166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4000" i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а</a:t>
            </a:r>
            <a:r>
              <a:rPr lang="ru-RU" sz="4000" b="1" i="1" dirty="0" smtClean="0">
                <a:solidFill>
                  <a:srgbClr val="002060"/>
                </a:solidFill>
                <a:latin typeface="+mj-lt"/>
              </a:rPr>
              <a:t>лл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ея, с</a:t>
            </a:r>
            <a:r>
              <a:rPr lang="ru-RU" sz="4000" b="1" i="1" u="sng" dirty="0" smtClean="0">
                <a:solidFill>
                  <a:srgbClr val="002060"/>
                </a:solidFill>
                <a:latin typeface="+mj-lt"/>
              </a:rPr>
              <a:t>о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рока, ру</a:t>
            </a:r>
            <a:r>
              <a:rPr lang="ru-RU" sz="4000" b="1" i="1" dirty="0" smtClean="0">
                <a:solidFill>
                  <a:srgbClr val="002060"/>
                </a:solidFill>
                <a:latin typeface="+mj-lt"/>
              </a:rPr>
              <a:t>сс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кий, кла</a:t>
            </a:r>
            <a:r>
              <a:rPr lang="ru-RU" sz="4000" b="1" i="1" dirty="0" smtClean="0">
                <a:solidFill>
                  <a:srgbClr val="002060"/>
                </a:solidFill>
                <a:latin typeface="+mj-lt"/>
              </a:rPr>
              <a:t>сс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, гру</a:t>
            </a:r>
            <a:r>
              <a:rPr lang="ru-RU" sz="4000" b="1" i="1" u="sng" dirty="0" smtClean="0">
                <a:solidFill>
                  <a:srgbClr val="002060"/>
                </a:solidFill>
                <a:latin typeface="+mj-lt"/>
              </a:rPr>
              <a:t>пп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а, то</a:t>
            </a:r>
            <a:r>
              <a:rPr lang="ru-RU" sz="4000" b="1" i="1" u="sng" dirty="0" smtClean="0">
                <a:solidFill>
                  <a:srgbClr val="002060"/>
                </a:solidFill>
                <a:latin typeface="+mj-lt"/>
              </a:rPr>
              <a:t>нн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а, ма</a:t>
            </a:r>
            <a:r>
              <a:rPr lang="ru-RU" sz="4000" b="1" i="1" u="sng" dirty="0" smtClean="0">
                <a:solidFill>
                  <a:srgbClr val="002060"/>
                </a:solidFill>
                <a:latin typeface="+mj-lt"/>
              </a:rPr>
              <a:t>сс</a:t>
            </a:r>
            <a:r>
              <a:rPr lang="ru-RU" sz="4000" i="1" dirty="0" smtClean="0">
                <a:solidFill>
                  <a:srgbClr val="002060"/>
                </a:solidFill>
                <a:latin typeface="+mj-lt"/>
              </a:rPr>
              <a:t>а</a:t>
            </a:r>
            <a:endParaRPr lang="ru-RU" sz="4000" dirty="0" smtClean="0">
              <a:solidFill>
                <a:srgbClr val="002060"/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716338"/>
            <a:ext cx="2665413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7092950" y="2195513"/>
            <a:ext cx="1439863" cy="147002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/>
                <a:solidFill>
                  <a:schemeClr val="accent3"/>
                </a:solidFill>
              </a:rPr>
              <a:t> </a:t>
            </a:r>
            <a:r>
              <a:rPr lang="ru-RU" sz="4800" b="1" dirty="0">
                <a:ln/>
                <a:solidFill>
                  <a:srgbClr val="FF0000"/>
                </a:solidFill>
              </a:rPr>
              <a:t>????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ln/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G:\Анимированные\ruk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42938"/>
            <a:ext cx="28876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214438"/>
            <a:ext cx="6172200" cy="14287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2060"/>
                </a:solidFill>
              </a:rPr>
              <a:t>Тема урока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88" y="3071813"/>
            <a:ext cx="6457950" cy="228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smtClean="0">
                <a:solidFill>
                  <a:srgbClr val="7030A0"/>
                </a:solidFill>
                <a:latin typeface="Arial" charset="0"/>
              </a:rPr>
              <a:t>Обозначение на письме мягких и твердых согласных звуков. Перенос слов.</a:t>
            </a:r>
            <a:endParaRPr lang="ru-RU" sz="360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Наша задача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z="3600" b="1" i="1" smtClean="0">
                <a:solidFill>
                  <a:srgbClr val="7030A0"/>
                </a:solidFill>
              </a:rPr>
              <a:t>Открыть правила переноса, научиться переносить слова.</a:t>
            </a:r>
          </a:p>
        </p:txBody>
      </p:sp>
      <p:pic>
        <p:nvPicPr>
          <p:cNvPr id="20483" name="Picture 3" descr="G:\Анимированные\urok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3429000"/>
            <a:ext cx="3189288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 bwMode="auto">
          <a:xfrm>
            <a:off x="1347788" y="173038"/>
            <a:ext cx="7467600" cy="14398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b="1" cap="none" smtClean="0">
                <a:solidFill>
                  <a:srgbClr val="002060"/>
                </a:solidFill>
                <a:latin typeface="Arial" charset="0"/>
              </a:rPr>
              <a:t/>
            </a:r>
            <a:br>
              <a:rPr lang="ru-RU" sz="4000" b="1" cap="none" smtClean="0">
                <a:solidFill>
                  <a:srgbClr val="002060"/>
                </a:solidFill>
                <a:latin typeface="Arial" charset="0"/>
              </a:rPr>
            </a:br>
            <a:r>
              <a:rPr lang="ru-RU" sz="4000" cap="none" smtClean="0">
                <a:solidFill>
                  <a:srgbClr val="002060"/>
                </a:solidFill>
                <a:latin typeface="Times New Roman" pitchFamily="18" charset="0"/>
              </a:rPr>
              <a:t>Модель </a:t>
            </a:r>
            <a:r>
              <a:rPr lang="ru-RU" sz="4000" b="1" cap="none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4000" b="1" cap="none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4000" b="1" cap="none" smtClean="0">
                <a:solidFill>
                  <a:srgbClr val="002060"/>
                </a:solidFill>
                <a:latin typeface="Times New Roman" pitchFamily="18" charset="0"/>
              </a:rPr>
              <a:t>( </a:t>
            </a:r>
            <a:r>
              <a:rPr lang="ru-RU" sz="4000" cap="none" smtClean="0">
                <a:solidFill>
                  <a:srgbClr val="002060"/>
                </a:solidFill>
                <a:latin typeface="Times New Roman" pitchFamily="18" charset="0"/>
              </a:rPr>
              <a:t>КАК ПЕРЕНЕСТИ СЛОВО</a:t>
            </a:r>
            <a:r>
              <a:rPr lang="ru-RU" sz="4000" b="1" cap="none" smtClean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2565400"/>
            <a:ext cx="7467600" cy="3897313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7030A0"/>
                </a:solidFill>
                <a:latin typeface="Arial" charset="0"/>
              </a:rPr>
              <a:t>По слогам</a:t>
            </a:r>
            <a:r>
              <a:rPr lang="ru-RU" sz="4000" smtClean="0">
                <a:solidFill>
                  <a:srgbClr val="7030A0"/>
                </a:solidFill>
              </a:rPr>
              <a:t>.</a:t>
            </a:r>
          </a:p>
          <a:p>
            <a:pPr eaLnBrk="1" hangingPunct="1"/>
            <a:r>
              <a:rPr lang="ru-RU" sz="4000" b="1" u="sng" smtClean="0">
                <a:solidFill>
                  <a:srgbClr val="7030A0"/>
                </a:solidFill>
                <a:latin typeface="Arial" charset="0"/>
              </a:rPr>
              <a:t>о</a:t>
            </a:r>
            <a:r>
              <a:rPr lang="ru-RU" sz="4000" smtClean="0">
                <a:solidFill>
                  <a:srgbClr val="7030A0"/>
                </a:solidFill>
                <a:latin typeface="Arial" charset="0"/>
              </a:rPr>
              <a:t>во-; - ра</a:t>
            </a:r>
            <a:r>
              <a:rPr lang="ru-RU" sz="4000" u="sng" smtClean="0">
                <a:solidFill>
                  <a:srgbClr val="7030A0"/>
                </a:solidFill>
                <a:latin typeface="Arial" charset="0"/>
              </a:rPr>
              <a:t>ю</a:t>
            </a:r>
          </a:p>
          <a:p>
            <a:pPr eaLnBrk="1" hangingPunct="1"/>
            <a:r>
              <a:rPr lang="ru-RU" sz="4000" smtClean="0">
                <a:solidFill>
                  <a:srgbClr val="7030A0"/>
                </a:solidFill>
                <a:latin typeface="Arial" charset="0"/>
              </a:rPr>
              <a:t>л</a:t>
            </a:r>
            <a:r>
              <a:rPr lang="ru-RU" sz="4000" b="1" u="sng" smtClean="0">
                <a:solidFill>
                  <a:srgbClr val="7030A0"/>
                </a:solidFill>
                <a:latin typeface="Arial" charset="0"/>
              </a:rPr>
              <a:t>ь</a:t>
            </a:r>
            <a:r>
              <a:rPr lang="ru-RU" sz="4000" smtClean="0">
                <a:solidFill>
                  <a:srgbClr val="7030A0"/>
                </a:solidFill>
                <a:latin typeface="Arial" charset="0"/>
              </a:rPr>
              <a:t>-; д</a:t>
            </a:r>
            <a:r>
              <a:rPr lang="ru-RU" sz="4000" b="1" u="sng" smtClean="0">
                <a:solidFill>
                  <a:srgbClr val="7030A0"/>
                </a:solidFill>
                <a:latin typeface="Arial" charset="0"/>
              </a:rPr>
              <a:t>ъ</a:t>
            </a:r>
            <a:r>
              <a:rPr lang="ru-RU" sz="4000" smtClean="0">
                <a:solidFill>
                  <a:srgbClr val="7030A0"/>
                </a:solidFill>
                <a:latin typeface="Arial" charset="0"/>
              </a:rPr>
              <a:t>-; в</a:t>
            </a:r>
            <a:r>
              <a:rPr lang="ru-RU" sz="4000" b="1" u="sng" smtClean="0">
                <a:solidFill>
                  <a:srgbClr val="7030A0"/>
                </a:solidFill>
                <a:latin typeface="Arial" charset="0"/>
              </a:rPr>
              <a:t>ей</a:t>
            </a:r>
            <a:r>
              <a:rPr lang="ru-RU" sz="4000" smtClean="0">
                <a:solidFill>
                  <a:srgbClr val="7030A0"/>
                </a:solidFill>
                <a:latin typeface="Arial" charset="0"/>
              </a:rPr>
              <a:t>;</a:t>
            </a:r>
          </a:p>
          <a:p>
            <a:pPr eaLnBrk="1" hangingPunct="1"/>
            <a:r>
              <a:rPr lang="ru-RU" sz="4000" b="1" u="sng" smtClean="0">
                <a:solidFill>
                  <a:srgbClr val="7030A0"/>
                </a:solidFill>
                <a:latin typeface="Arial" charset="0"/>
              </a:rPr>
              <a:t>б</a:t>
            </a:r>
            <a:r>
              <a:rPr lang="ru-RU" sz="4000" b="1" smtClean="0">
                <a:solidFill>
                  <a:srgbClr val="7030A0"/>
                </a:solidFill>
                <a:latin typeface="Arial" charset="0"/>
              </a:rPr>
              <a:t>-</a:t>
            </a:r>
            <a:r>
              <a:rPr lang="ru-RU" sz="4000" b="1" u="sng" smtClean="0">
                <a:solidFill>
                  <a:srgbClr val="7030A0"/>
                </a:solidFill>
                <a:latin typeface="Arial" charset="0"/>
              </a:rPr>
              <a:t>б</a:t>
            </a:r>
          </a:p>
        </p:txBody>
      </p:sp>
      <p:pic>
        <p:nvPicPr>
          <p:cNvPr id="21507" name="Picture 2" descr="http://klub-drug.ru/wp-content/uploads/2011/04/41.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68300"/>
            <a:ext cx="18351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b="1" cap="none" smtClean="0">
                <a:solidFill>
                  <a:srgbClr val="002060"/>
                </a:solidFill>
                <a:latin typeface="Arial" charset="0"/>
              </a:rPr>
              <a:t>Перенести -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2643188"/>
            <a:ext cx="7858125" cy="4873625"/>
          </a:xfrm>
        </p:spPr>
        <p:txBody>
          <a:bodyPr/>
          <a:lstStyle/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z="2800" smtClean="0">
                <a:solidFill>
                  <a:srgbClr val="7030A0"/>
                </a:solidFill>
                <a:latin typeface="Arial" charset="0"/>
              </a:rPr>
              <a:t>Неся, переместить через какое-нибудь пространство.</a:t>
            </a: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z="2800" smtClean="0">
                <a:solidFill>
                  <a:srgbClr val="7030A0"/>
                </a:solidFill>
              </a:rPr>
              <a:t> </a:t>
            </a:r>
            <a:r>
              <a:rPr lang="ru-RU" sz="2800" smtClean="0">
                <a:solidFill>
                  <a:srgbClr val="7030A0"/>
                </a:solidFill>
                <a:latin typeface="Arial" charset="0"/>
              </a:rPr>
              <a:t>Поместить в другое место</a:t>
            </a: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z="2800" smtClean="0">
                <a:solidFill>
                  <a:srgbClr val="7030A0"/>
                </a:solidFill>
                <a:latin typeface="Arial" charset="0"/>
              </a:rPr>
              <a:t>Направить, перевести куда-нибудь в другое место.</a:t>
            </a:r>
            <a:endParaRPr lang="ru-RU" sz="2800" smtClean="0">
              <a:solidFill>
                <a:srgbClr val="7030A0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z="2800" smtClean="0">
                <a:solidFill>
                  <a:srgbClr val="7030A0"/>
                </a:solidFill>
                <a:latin typeface="Arial" charset="0"/>
              </a:rPr>
              <a:t>Назначить на другое время.</a:t>
            </a: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z="2800" smtClean="0">
                <a:solidFill>
                  <a:srgbClr val="7030A0"/>
                </a:solidFill>
                <a:latin typeface="Arial" charset="0"/>
              </a:rPr>
              <a:t>Выдержать, вытерпеть, испытать</a:t>
            </a:r>
            <a:r>
              <a:rPr lang="ru-RU" sz="2800" b="1" smtClean="0">
                <a:solidFill>
                  <a:srgbClr val="7030A0"/>
                </a:solidFill>
                <a:latin typeface="Arial" charset="0"/>
              </a:rPr>
              <a:t>.</a:t>
            </a:r>
            <a:endParaRPr lang="ru-RU" sz="2800" b="1" smtClean="0">
              <a:solidFill>
                <a:srgbClr val="7030A0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z="2800" smtClean="0"/>
          </a:p>
        </p:txBody>
      </p:sp>
      <p:pic>
        <p:nvPicPr>
          <p:cNvPr id="22531" name="Picture 2" descr="http://klub-drug.ru/wp-content/uploads/2011/04/school-children_6-150x15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125538"/>
            <a:ext cx="208756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497</TotalTime>
  <Words>277</Words>
  <Application>Microsoft Office PowerPoint</Application>
  <PresentationFormat>Экран (4:3)</PresentationFormat>
  <Paragraphs>76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УРОК РУССКОГО ЯЗЫКА В  1 КЛАССЕ </vt:lpstr>
      <vt:lpstr>ПРОВЕРИМ ГОТОВНОСТЬ</vt:lpstr>
      <vt:lpstr>ПРАВИЛА ПИСЬМА</vt:lpstr>
      <vt:lpstr>МИНУТКА ЧИСТОПИСАНИЯ</vt:lpstr>
      <vt:lpstr>Слайд 5</vt:lpstr>
      <vt:lpstr>ТЕМА УРОКА</vt:lpstr>
      <vt:lpstr>НАША ЗАДАЧА</vt:lpstr>
      <vt:lpstr> Модель  ( КАК ПЕРЕНЕСТИ СЛОВО)</vt:lpstr>
      <vt:lpstr>Перенести -</vt:lpstr>
      <vt:lpstr>Слайд 10</vt:lpstr>
      <vt:lpstr>ПОДВЕДЁМ ИТОГИ</vt:lpstr>
      <vt:lpstr>СЕГОДНЯ НА УРОКЕ :</vt:lpstr>
      <vt:lpstr>А.ШИБАЕВ  « КАК Я ПЕРЕНЁС СЛОВА».</vt:lpstr>
      <vt:lpstr>БЛАГОДАРЮ  ЗА  УРОК ! </vt:lpstr>
      <vt:lpstr>ИСПОЛЬЗОВАННЫЕ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Raybook</dc:creator>
  <cp:lastModifiedBy>админ</cp:lastModifiedBy>
  <cp:revision>49</cp:revision>
  <dcterms:created xsi:type="dcterms:W3CDTF">2013-04-08T15:15:32Z</dcterms:created>
  <dcterms:modified xsi:type="dcterms:W3CDTF">2014-04-13T15:35:35Z</dcterms:modified>
</cp:coreProperties>
</file>