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3" r:id="rId2"/>
    <p:sldId id="274" r:id="rId3"/>
    <p:sldId id="257" r:id="rId4"/>
    <p:sldId id="287" r:id="rId5"/>
    <p:sldId id="272" r:id="rId6"/>
    <p:sldId id="286" r:id="rId7"/>
    <p:sldId id="288" r:id="rId8"/>
    <p:sldId id="265" r:id="rId9"/>
    <p:sldId id="266" r:id="rId10"/>
    <p:sldId id="267" r:id="rId11"/>
    <p:sldId id="275" r:id="rId12"/>
    <p:sldId id="263" r:id="rId13"/>
    <p:sldId id="262" r:id="rId14"/>
    <p:sldId id="259" r:id="rId15"/>
    <p:sldId id="264" r:id="rId16"/>
    <p:sldId id="289" r:id="rId17"/>
    <p:sldId id="28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2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16307-2FC5-40BD-80D4-F1E401D13A38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605AC-2595-4767-BC8E-62383DB4E3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899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605AC-2595-4767-BC8E-62383DB4E32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1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605AC-2595-4767-BC8E-62383DB4E32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859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2AA358E-A6A3-4D58-906A-7745977FB123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9A14AC5-DDD6-49AB-9595-CC7713BC9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17FC-A0C3-49AC-BFBC-F6E5E41998B6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C3E71-1DD3-46E9-8174-33AAD7F08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E2641-FFF9-4E5C-8E98-1576015E8B61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478D0-4567-414A-8D23-678BB286A4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59EB1-2333-44CC-AE49-31562E6EF1B3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99EB-7DAF-4DD1-A8B4-A68A8FFAF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A6A50-0E36-491E-B653-ED032E3ECC8D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889D9-CCD7-441D-A48B-75700D1B0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036CC-88F8-488C-B57F-A3C901B46AEB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A1E65-78F9-4553-8BE1-066914036A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21F24-DB2A-4206-AD50-CAFDED090177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836AF55-8634-4547-A8E5-0EE04F22BA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6CD40-5CD5-4DA3-AF6B-6F805811D9BA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1A1A0-C641-4D8A-93EF-83FEEA4DCF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4F51-5FF2-43D0-8386-31AB19D8B360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C1E99-5371-4C6B-979E-8F44B86D1E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F7244C3-DFAF-4A71-A4C1-358083C7A0DE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42D05BE-2C30-43F3-899F-13B9475B9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DD6BC21-D7C1-466E-919F-DB46CE32CC1F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9412E01A-D39D-483C-B12C-FE237A983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33BB4BE-ED3C-4771-8789-41660A492769}" type="datetimeFigureOut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39280C1B-7B25-4D03-A820-1779675EF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798" r:id="rId4"/>
    <p:sldLayoutId id="2147483806" r:id="rId5"/>
    <p:sldLayoutId id="2147483799" r:id="rId6"/>
    <p:sldLayoutId id="2147483800" r:id="rId7"/>
    <p:sldLayoutId id="2147483807" r:id="rId8"/>
    <p:sldLayoutId id="2147483808" r:id="rId9"/>
    <p:sldLayoutId id="2147483801" r:id="rId10"/>
    <p:sldLayoutId id="2147483802" r:id="rId11"/>
  </p:sldLayoutIdLst>
  <p:transition spd="slow">
    <p:wipe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4724400" y="3124200"/>
            <a:ext cx="4246563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2000" dirty="0" smtClean="0"/>
          </a:p>
          <a:p>
            <a:pPr algn="r"/>
            <a:r>
              <a:rPr lang="ru-RU" sz="2000" dirty="0" smtClean="0"/>
              <a:t>Покинут </a:t>
            </a:r>
            <a:r>
              <a:rPr lang="ru-RU" sz="2000" dirty="0"/>
              <a:t>счастьем будет тот, </a:t>
            </a:r>
            <a:br>
              <a:rPr lang="ru-RU" sz="2000" dirty="0"/>
            </a:br>
            <a:r>
              <a:rPr lang="ru-RU" sz="2000" dirty="0"/>
              <a:t>Кого ребенком плохо воспитали. </a:t>
            </a:r>
            <a:br>
              <a:rPr lang="ru-RU" sz="2000" dirty="0"/>
            </a:br>
            <a:r>
              <a:rPr lang="ru-RU" sz="2000" dirty="0"/>
              <a:t>Побег зеленый выпрямить легко, </a:t>
            </a:r>
            <a:br>
              <a:rPr lang="ru-RU" sz="2000" dirty="0"/>
            </a:br>
            <a:r>
              <a:rPr lang="ru-RU" sz="2000" dirty="0"/>
              <a:t>Сухую ветвь один огонь исправит. </a:t>
            </a:r>
            <a:endParaRPr lang="en-US" sz="2000" dirty="0"/>
          </a:p>
          <a:p>
            <a:pPr algn="r"/>
            <a:r>
              <a:rPr lang="ru-RU" dirty="0"/>
              <a:t>Саади.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135797"/>
            <a:ext cx="845820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«Классный руководитель - ключевая фигура воспитательного процесса»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5000" y="304800"/>
            <a:ext cx="4953000" cy="830997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педсовет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05624">
            <a:off x="339145" y="3571085"/>
            <a:ext cx="4225915" cy="278665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12023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7003256" cy="27289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/>
                </a:solidFill>
              </a:rPr>
              <a:t>Пути </a:t>
            </a:r>
            <a:r>
              <a:rPr lang="ru-RU" sz="6000" b="1" dirty="0">
                <a:solidFill>
                  <a:schemeClr val="accent2"/>
                </a:solidFill>
              </a:rPr>
              <a:t>решения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8010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219200"/>
            <a:ext cx="6927056" cy="3200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b="1" dirty="0" smtClean="0">
                <a:solidFill>
                  <a:schemeClr val="accent2"/>
                </a:solidFill>
              </a:rPr>
              <a:t>Портрет </a:t>
            </a:r>
            <a:r>
              <a:rPr lang="ru-RU" sz="4900" b="1" dirty="0">
                <a:solidFill>
                  <a:schemeClr val="accent2"/>
                </a:solidFill>
              </a:rPr>
              <a:t>современного классного руководителя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1752600"/>
            <a:ext cx="6858000" cy="2590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8010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62000"/>
            <a:ext cx="6927056" cy="2971800"/>
          </a:xfrm>
        </p:spPr>
        <p:txBody>
          <a:bodyPr/>
          <a:lstStyle/>
          <a:p>
            <a:pPr algn="ctr"/>
            <a:r>
              <a:rPr lang="ru-RU" sz="6000" b="1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E40059"/>
                </a:solidFill>
              </a:rPr>
              <a:t>ФЛЕШМОБ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2209800"/>
            <a:ext cx="5867400" cy="171212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2" y="-228600"/>
            <a:ext cx="10506808" cy="7162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457200"/>
            <a:ext cx="7543800" cy="39624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Профессиональный </a:t>
            </a:r>
            <a:r>
              <a:rPr lang="ru-RU" sz="4800" b="1" dirty="0"/>
              <a:t>стандарт классного руководителя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7993856" cy="202168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1"/>
          <p:cNvSpPr>
            <a:spLocks noChangeArrowheads="1" noChangeShapeType="1" noTextEdit="1"/>
          </p:cNvSpPr>
          <p:nvPr/>
        </p:nvSpPr>
        <p:spPr bwMode="auto">
          <a:xfrm>
            <a:off x="3124200" y="2057400"/>
            <a:ext cx="2600325" cy="129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231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000">
                        <a:alpha val="87000"/>
                      </a:srgbClr>
                    </a:gs>
                    <a:gs pos="100000">
                      <a:srgbClr val="92D050">
                        <a:alpha val="78998"/>
                      </a:srgbClr>
                    </a:gs>
                  </a:gsLst>
                  <a:lin ang="5400000" scaled="1"/>
                </a:gradFill>
                <a:latin typeface="Arial Black"/>
              </a:rPr>
              <a:t>классный</a:t>
            </a:r>
          </a:p>
        </p:txBody>
      </p:sp>
      <p:sp>
        <p:nvSpPr>
          <p:cNvPr id="14339" name="WordArt 2"/>
          <p:cNvSpPr>
            <a:spLocks noChangeArrowheads="1" noChangeShapeType="1" noTextEdit="1"/>
          </p:cNvSpPr>
          <p:nvPr/>
        </p:nvSpPr>
        <p:spPr bwMode="auto">
          <a:xfrm>
            <a:off x="3048000" y="2971800"/>
            <a:ext cx="2862263" cy="15875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B050">
                        <a:alpha val="92000"/>
                      </a:srgbClr>
                    </a:gs>
                    <a:gs pos="100000">
                      <a:srgbClr val="FFFF00">
                        <a:alpha val="82001"/>
                      </a:srgbClr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руководитель</a:t>
            </a:r>
          </a:p>
        </p:txBody>
      </p:sp>
      <p:sp>
        <p:nvSpPr>
          <p:cNvPr id="10" name="Выноска-облако 9"/>
          <p:cNvSpPr/>
          <p:nvPr/>
        </p:nvSpPr>
        <p:spPr>
          <a:xfrm>
            <a:off x="304800" y="762000"/>
            <a:ext cx="2743200" cy="1371600"/>
          </a:xfrm>
          <a:prstGeom prst="cloudCallout">
            <a:avLst>
              <a:gd name="adj1" fmla="val 44717"/>
              <a:gd name="adj2" fmla="val 60510"/>
            </a:avLst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Сотрудничество с администрациейшколы</a:t>
            </a:r>
          </a:p>
        </p:txBody>
      </p:sp>
      <p:sp>
        <p:nvSpPr>
          <p:cNvPr id="11" name="Выноска-облако 10"/>
          <p:cNvSpPr/>
          <p:nvPr/>
        </p:nvSpPr>
        <p:spPr>
          <a:xfrm>
            <a:off x="3048000" y="152400"/>
            <a:ext cx="2971800" cy="1371600"/>
          </a:xfrm>
          <a:prstGeom prst="cloudCallout">
            <a:avLst>
              <a:gd name="adj1" fmla="val -16389"/>
              <a:gd name="adj2" fmla="val 70460"/>
            </a:avLst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" action="ppaction://noaction"/>
              </a:rPr>
              <a:t>Взаимодействие с родителями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096000" y="457200"/>
            <a:ext cx="2590800" cy="1371600"/>
          </a:xfrm>
          <a:prstGeom prst="cloudCallout">
            <a:avLst>
              <a:gd name="adj1" fmla="val -52210"/>
              <a:gd name="adj2" fmla="val 66480"/>
            </a:avLst>
          </a:prstGeom>
          <a:blipFill>
            <a:blip r:embed="rId4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" action="ppaction://noaction"/>
              </a:rPr>
              <a:t>Понимание ребенка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152400" y="2667000"/>
            <a:ext cx="2743200" cy="1371600"/>
          </a:xfrm>
          <a:prstGeom prst="cloudCallout">
            <a:avLst>
              <a:gd name="adj1" fmla="val 56130"/>
              <a:gd name="adj2" fmla="val -37003"/>
            </a:avLst>
          </a:prstGeom>
          <a:blipFill>
            <a:blip r:embed="rId5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" action="ppaction://noaction"/>
              </a:rPr>
              <a:t>Сотрудничество с учителями-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" action="ppaction://noaction"/>
              </a:rPr>
              <a:t>предметниками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304800" y="4114800"/>
            <a:ext cx="2590800" cy="1371600"/>
          </a:xfrm>
          <a:prstGeom prst="cloudCallout">
            <a:avLst>
              <a:gd name="adj1" fmla="val 47878"/>
              <a:gd name="adj2" fmla="val -67848"/>
            </a:avLst>
          </a:prstGeom>
          <a:blipFill>
            <a:blip r:embed="rId6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" action="ppaction://noaction"/>
              </a:rPr>
              <a:t>Создание воспитательной системы класса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2209800" y="5029200"/>
            <a:ext cx="2895600" cy="1600200"/>
          </a:xfrm>
          <a:prstGeom prst="cloudCallout">
            <a:avLst>
              <a:gd name="adj1" fmla="val 26280"/>
              <a:gd name="adj2" fmla="val -94287"/>
            </a:avLst>
          </a:prstGeom>
          <a:blipFill>
            <a:blip r:embed="rId7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руководителями доп. образования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5334000" y="4953000"/>
            <a:ext cx="2514600" cy="1447800"/>
          </a:xfrm>
          <a:prstGeom prst="cloudCallout">
            <a:avLst>
              <a:gd name="adj1" fmla="val -36933"/>
              <a:gd name="adj2" fmla="val -102674"/>
            </a:avLst>
          </a:prstGeom>
          <a:blipFill>
            <a:blip r:embed="rId8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9" action="ppaction://hlinksldjump"/>
              </a:rPr>
              <a:t>Автоматизация рабочего места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6248400" y="1981200"/>
            <a:ext cx="2667000" cy="1371600"/>
          </a:xfrm>
          <a:prstGeom prst="cloudCallout">
            <a:avLst>
              <a:gd name="adj1" fmla="val -65757"/>
              <a:gd name="adj2" fmla="val 3793"/>
            </a:avLst>
          </a:prstGeom>
          <a:blipFill>
            <a:blip r:embed="rId10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Сотрудничество с психологом школы</a:t>
            </a:r>
          </a:p>
        </p:txBody>
      </p:sp>
      <p:sp>
        <p:nvSpPr>
          <p:cNvPr id="18" name="Выноска-облако 17"/>
          <p:cNvSpPr/>
          <p:nvPr/>
        </p:nvSpPr>
        <p:spPr>
          <a:xfrm>
            <a:off x="6172200" y="3505200"/>
            <a:ext cx="2667000" cy="1371600"/>
          </a:xfrm>
          <a:prstGeom prst="cloudCallout">
            <a:avLst>
              <a:gd name="adj1" fmla="val -54844"/>
              <a:gd name="adj2" fmla="val -50933"/>
            </a:avLst>
          </a:prstGeom>
          <a:blipFill>
            <a:blip r:embed="rId11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Сотрудничество с социальным педагогом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98659"/>
            <a:ext cx="2076634" cy="15526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5067300"/>
            <a:ext cx="2286000" cy="1714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0341" y="88073"/>
            <a:ext cx="2105118" cy="15788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813" y="1737355"/>
            <a:ext cx="1600200" cy="2133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0024" y="4891111"/>
            <a:ext cx="1890689" cy="18906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5182" y="3826402"/>
            <a:ext cx="2717368" cy="12525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40899" y="3597215"/>
            <a:ext cx="2438400" cy="11201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00037" y="79816"/>
            <a:ext cx="1930400" cy="15526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2757" y="1775864"/>
            <a:ext cx="1993855" cy="149539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038" y="3395851"/>
            <a:ext cx="2139058" cy="16042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00600" y="4724399"/>
            <a:ext cx="1602704" cy="20896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43150" y="52904"/>
            <a:ext cx="2457450" cy="15983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250" y="5181600"/>
            <a:ext cx="2133600" cy="16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43313" y="2445242"/>
            <a:ext cx="2877561" cy="158509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94450" y="1666912"/>
            <a:ext cx="3199525" cy="153639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991600" cy="34663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РЕШЕНИЕ</a:t>
            </a:r>
            <a:br>
              <a:rPr lang="ru-RU" sz="4900" b="1" dirty="0" smtClean="0"/>
            </a:br>
            <a:r>
              <a:rPr lang="ru-RU" sz="4900" b="1" dirty="0" smtClean="0"/>
              <a:t> ПЕДАГОГИЧЕСКОГО СОВЕТА</a:t>
            </a:r>
            <a:endParaRPr lang="ru-RU" sz="49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876800"/>
            <a:ext cx="8382000" cy="1578008"/>
          </a:xfrm>
        </p:spPr>
        <p:txBody>
          <a:bodyPr/>
          <a:lstStyle/>
          <a:p>
            <a:pPr marL="65087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49606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Всем успехов и здоровья!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43789"/>
            <a:ext cx="8229600" cy="38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748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04800"/>
            <a:ext cx="8382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b="1" i="1" dirty="0"/>
              <a:t>Выявить </a:t>
            </a:r>
            <a:r>
              <a:rPr lang="ru-RU" sz="2800" b="1" i="1" dirty="0" smtClean="0"/>
              <a:t>возможности развития</a:t>
            </a:r>
            <a:r>
              <a:rPr lang="ru-RU" sz="2800" b="1" i="1" dirty="0"/>
              <a:t>  воспитательного  процесса и поиск новых путей, средств для дальнейшего совершенствования воспитания учащихся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064526"/>
            <a:ext cx="3048000" cy="376471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533400"/>
            <a:ext cx="7010400" cy="5239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</a:pP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Задачи:</a:t>
            </a:r>
          </a:p>
          <a:p>
            <a:pPr marL="365760" lvl="0" indent="-256032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Font typeface="Georgia"/>
              <a:buChar char="•"/>
            </a:pPr>
            <a:r>
              <a:rPr lang="ru-RU" sz="2600" i="1" dirty="0">
                <a:latin typeface="Georgia"/>
              </a:rPr>
              <a:t>Определить основные проблемы, возникающие в процессе  воспитательной  деятельности классного руководителя; </a:t>
            </a:r>
            <a:endParaRPr lang="ru-RU" sz="2600" i="1" dirty="0" smtClean="0">
              <a:latin typeface="Georgia"/>
            </a:endParaRPr>
          </a:p>
          <a:p>
            <a:pPr marL="365760" lvl="0" indent="-256032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Font typeface="Georgia"/>
              <a:buChar char="•"/>
            </a:pPr>
            <a:endParaRPr lang="ru-RU" sz="2600" i="1" dirty="0">
              <a:latin typeface="Georgia"/>
            </a:endParaRPr>
          </a:p>
          <a:p>
            <a:pPr marL="365760" lvl="0" indent="-256032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Font typeface="Georgia"/>
              <a:buChar char="•"/>
            </a:pPr>
            <a:r>
              <a:rPr lang="ru-RU" sz="2600" i="1" dirty="0">
                <a:latin typeface="Georgia"/>
              </a:rPr>
              <a:t>Определить эффективность влияния личности классного руководителя на ход  воспитательной  работы  и отношений в классном коллективе;</a:t>
            </a:r>
            <a:r>
              <a:rPr lang="ru-RU" sz="2600" dirty="0">
                <a:latin typeface="Georgia"/>
              </a:rPr>
              <a:t> </a:t>
            </a:r>
            <a:endParaRPr lang="ru-RU" sz="2600" dirty="0" smtClean="0">
              <a:latin typeface="Georgia"/>
            </a:endParaRPr>
          </a:p>
          <a:p>
            <a:pPr marL="365760" lvl="0" indent="-256032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Font typeface="Georgia"/>
              <a:buChar char="•"/>
            </a:pPr>
            <a:endParaRPr lang="ru-RU" sz="2600" dirty="0">
              <a:latin typeface="Georgia"/>
            </a:endParaRPr>
          </a:p>
          <a:p>
            <a:pPr marL="365760" lvl="0" indent="-256032" fontAlgn="auto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Font typeface="Georgia"/>
              <a:buChar char="•"/>
            </a:pPr>
            <a:r>
              <a:rPr lang="ru-RU" sz="2600" i="1" dirty="0" smtClean="0">
                <a:latin typeface="Georgia"/>
              </a:rPr>
              <a:t>Решение </a:t>
            </a:r>
            <a:r>
              <a:rPr lang="ru-RU" sz="2600" i="1" dirty="0">
                <a:latin typeface="Georgia"/>
              </a:rPr>
              <a:t>задач (практическая часть).</a:t>
            </a:r>
            <a:endParaRPr lang="ru-RU" sz="2600" dirty="0">
              <a:latin typeface="Georgi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14400"/>
            <a:ext cx="1444877" cy="434072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993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4000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6000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Повестка </a:t>
            </a:r>
            <a:r>
              <a:rPr lang="ru-RU" sz="60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дня:</a:t>
            </a:r>
            <a:r>
              <a:rPr lang="ru-RU" sz="60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ru-RU" sz="60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sz="60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64208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lang="ru-RU" sz="29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29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1. Открытие педагогического совета.</a:t>
            </a:r>
            <a:b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2. Классный руководитель – ключевая фигура </a:t>
            </a:r>
            <a:r>
              <a:rPr lang="ru-RU" sz="3600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воспитательного процесса</a:t>
            </a: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</a:t>
            </a:r>
            <a:b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dirty="0" smtClean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3.Практическая </a:t>
            </a: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часть.</a:t>
            </a:r>
            <a:b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4. Профессиональный стандарт классного руководителя.</a:t>
            </a:r>
            <a:b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dirty="0">
                <a:ln w="6350">
                  <a:solidFill>
                    <a:srgbClr val="FF388C">
                      <a:shade val="43000"/>
                    </a:srgbClr>
                  </a:solidFill>
                </a:ln>
                <a:solidFill>
                  <a:srgbClr val="FF388C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5. Решение педагогического совета.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54346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533400"/>
            <a:ext cx="8458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9590" algn="ctr">
              <a:lnSpc>
                <a:spcPts val="1605"/>
              </a:lnSpc>
              <a:spcBef>
                <a:spcPts val="1415"/>
              </a:spcBef>
              <a:spcAft>
                <a:spcPts val="0"/>
              </a:spcAft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Классный</a:t>
            </a:r>
            <a:r>
              <a:rPr lang="ru-RU"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руководитель</a:t>
            </a:r>
            <a:r>
              <a:rPr lang="ru-RU" sz="32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529590" algn="ctr">
              <a:lnSpc>
                <a:spcPts val="1605"/>
              </a:lnSpc>
              <a:spcBef>
                <a:spcPts val="1415"/>
              </a:spcBef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Интересная</a:t>
            </a:r>
            <a:r>
              <a:rPr lang="ru-RU" sz="2800" spc="-2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личность,</a:t>
            </a:r>
            <a:r>
              <a:rPr lang="ru-RU" sz="2800" spc="-2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имеющая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богатый</a:t>
            </a:r>
            <a:r>
              <a:rPr lang="ru-RU" sz="2800" spc="-2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внутренний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2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мир</a:t>
            </a:r>
            <a:r>
              <a:rPr lang="ru-RU" sz="2800" spc="-2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</a:p>
          <a:p>
            <a:pPr marL="342900" lvl="0" indent="-342900">
              <a:lnSpc>
                <a:spcPts val="1705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endParaRPr lang="ru-RU" sz="2800" dirty="0"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Справедлив</a:t>
            </a:r>
            <a:r>
              <a:rPr lang="ru-RU" sz="2800" spc="-1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endParaRPr lang="ru-RU" sz="2800" dirty="0"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Отстаивает</a:t>
            </a:r>
            <a:r>
              <a:rPr lang="ru-RU" sz="2800" spc="-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интересы</a:t>
            </a:r>
            <a:r>
              <a:rPr lang="ru-RU" sz="2800" spc="-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класса</a:t>
            </a:r>
            <a:r>
              <a:rPr lang="ru-RU" sz="2800" spc="-1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endParaRPr lang="ru-RU" sz="2800" dirty="0"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Обладает</a:t>
            </a:r>
            <a:r>
              <a:rPr lang="ru-RU" sz="2800" spc="-6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чувством</a:t>
            </a:r>
            <a:r>
              <a:rPr lang="ru-RU" sz="2800" spc="-7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юмора</a:t>
            </a:r>
            <a:r>
              <a:rPr lang="ru-RU" sz="2800" spc="-1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endParaRPr lang="ru-RU" sz="2800" dirty="0"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Умеет</a:t>
            </a:r>
            <a:r>
              <a:rPr lang="ru-RU" sz="2800" spc="-55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решать</a:t>
            </a:r>
            <a:r>
              <a:rPr lang="ru-RU" sz="2800" spc="-5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конфликтные</a:t>
            </a:r>
            <a:r>
              <a:rPr lang="ru-RU" sz="2800" spc="-4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ситуации</a:t>
            </a:r>
            <a:r>
              <a:rPr lang="ru-RU" sz="2800" spc="-1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endParaRPr lang="ru-RU" sz="2800" dirty="0"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lnSpc>
                <a:spcPts val="171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"/>
              <a:tabLst>
                <a:tab pos="529590" algn="l"/>
              </a:tabLst>
            </a:pPr>
            <a:r>
              <a:rPr lang="ru-RU" sz="28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Динамичный, оперативный, гибкий</a:t>
            </a:r>
            <a:r>
              <a:rPr lang="ru-RU" sz="2800" spc="-1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.</a:t>
            </a:r>
            <a:endParaRPr lang="ru-RU" sz="2800" spc="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4343400"/>
            <a:ext cx="2590800" cy="24384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ОСНОВНЫЕ НАПРАВЛЕНИЯ </a:t>
            </a:r>
            <a:br>
              <a:rPr lang="ru-RU" sz="3200" b="1" dirty="0" smtClean="0"/>
            </a:br>
            <a:r>
              <a:rPr lang="ru-RU" sz="3200" b="1" dirty="0" smtClean="0"/>
              <a:t>ВОСПИТАТЕЛЬНОЙ РАБОТЫ: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882808"/>
            <a:ext cx="8763000" cy="4822792"/>
          </a:xfrm>
        </p:spPr>
        <p:txBody>
          <a:bodyPr/>
          <a:lstStyle/>
          <a:p>
            <a:r>
              <a:rPr lang="ru-RU" dirty="0">
                <a:latin typeface="Candara" panose="020E0502030303020204" pitchFamily="34" charset="0"/>
              </a:rPr>
              <a:t>ГРАЖДАНСКО – ПАТРИОТИЧЕСКОЕ ВОСПИТАНИЕ</a:t>
            </a:r>
          </a:p>
          <a:p>
            <a:r>
              <a:rPr lang="ru-RU" dirty="0">
                <a:latin typeface="Candara" panose="020E0502030303020204" pitchFamily="34" charset="0"/>
              </a:rPr>
              <a:t>ДУХОВНО - НРАВСТВЕННОЕ   ВОСПИТАНИЕ</a:t>
            </a:r>
          </a:p>
          <a:p>
            <a:r>
              <a:rPr lang="ru-RU" dirty="0">
                <a:latin typeface="Candara" panose="020E0502030303020204" pitchFamily="34" charset="0"/>
              </a:rPr>
              <a:t>ЭСТЕТИЧЕСКОЕ ВОСПИТАНИЕ</a:t>
            </a:r>
          </a:p>
          <a:p>
            <a:r>
              <a:rPr lang="ru-RU" dirty="0">
                <a:latin typeface="Candara" panose="020E0502030303020204" pitchFamily="34" charset="0"/>
              </a:rPr>
              <a:t>СПОРТИВНО – </a:t>
            </a:r>
            <a:r>
              <a:rPr lang="ru-RU" dirty="0" smtClean="0">
                <a:latin typeface="Candara" panose="020E0502030303020204" pitchFamily="34" charset="0"/>
              </a:rPr>
              <a:t>ОЗДОРОВИТЕЛЬНОЕ ВОСПИТАНИЕ</a:t>
            </a:r>
            <a:endParaRPr lang="ru-RU" dirty="0">
              <a:latin typeface="Candara" panose="020E0502030303020204" pitchFamily="34" charset="0"/>
            </a:endParaRPr>
          </a:p>
          <a:p>
            <a:r>
              <a:rPr lang="ru-RU" dirty="0">
                <a:latin typeface="Candara" panose="020E0502030303020204" pitchFamily="34" charset="0"/>
              </a:rPr>
              <a:t>ТРУДОВОЕ ВОСПИТАНИЕ</a:t>
            </a:r>
          </a:p>
          <a:p>
            <a:r>
              <a:rPr lang="ru-RU" dirty="0">
                <a:latin typeface="Candara" panose="020E0502030303020204" pitchFamily="34" charset="0"/>
              </a:rPr>
              <a:t>ЭКОЛОГИЧЕСКОЕ ВОСПИТАНИЕ</a:t>
            </a:r>
          </a:p>
          <a:p>
            <a:r>
              <a:rPr lang="ru-RU" dirty="0">
                <a:latin typeface="Candara" panose="020E0502030303020204" pitchFamily="34" charset="0"/>
              </a:rPr>
              <a:t>НАУЧНО – ПОЗНАВАТЕЛЬНОЕ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4588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517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effectLst/>
              </a:rPr>
              <a:t>РАБОЧИЕ ГРУППЫ</a:t>
            </a:r>
            <a:endParaRPr lang="ru-RU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371600"/>
            <a:ext cx="8915400" cy="5083208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1	группа </a:t>
            </a:r>
            <a:r>
              <a:rPr lang="ru-RU" dirty="0"/>
              <a:t>– учителя-предметники, не имеющие классного </a:t>
            </a:r>
            <a:r>
              <a:rPr lang="ru-RU" dirty="0" smtClean="0"/>
              <a:t>руководства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2</a:t>
            </a:r>
            <a:r>
              <a:rPr lang="ru-RU" dirty="0">
                <a:solidFill>
                  <a:srgbClr val="FFFF00"/>
                </a:solidFill>
              </a:rPr>
              <a:t>	группа </a:t>
            </a:r>
            <a:r>
              <a:rPr lang="ru-RU" dirty="0"/>
              <a:t>– классные руководители 5-8 </a:t>
            </a:r>
            <a:r>
              <a:rPr lang="ru-RU" dirty="0" smtClean="0"/>
              <a:t>классов</a:t>
            </a:r>
          </a:p>
          <a:p>
            <a:endParaRPr lang="ru-RU" dirty="0"/>
          </a:p>
          <a:p>
            <a:r>
              <a:rPr lang="ru-RU" dirty="0">
                <a:solidFill>
                  <a:srgbClr val="FFFF00"/>
                </a:solidFill>
              </a:rPr>
              <a:t>3	группа </a:t>
            </a:r>
            <a:r>
              <a:rPr lang="ru-RU" dirty="0"/>
              <a:t>– классные руководители 9-11 </a:t>
            </a:r>
            <a:r>
              <a:rPr lang="ru-RU" dirty="0" smtClean="0"/>
              <a:t>классов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FFFF00"/>
                </a:solidFill>
              </a:rPr>
              <a:t>4 группа </a:t>
            </a:r>
            <a:r>
              <a:rPr lang="ru-RU" dirty="0"/>
              <a:t>– учителя начальной школы</a:t>
            </a:r>
          </a:p>
        </p:txBody>
      </p:sp>
    </p:spTree>
    <p:extLst>
      <p:ext uri="{BB962C8B-B14F-4D97-AF65-F5344CB8AC3E}">
        <p14:creationId xmlns:p14="http://schemas.microsoft.com/office/powerpoint/2010/main" val="252177517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02664"/>
            <a:ext cx="7231856" cy="3235935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ЧАСТЬ</a:t>
            </a:r>
            <a:endParaRPr lang="ru-RU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24200"/>
            <a:ext cx="2825714" cy="35671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76201"/>
            <a:ext cx="9601201" cy="6495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828800"/>
            <a:ext cx="64008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chemeClr val="accent2"/>
                </a:solidFill>
              </a:rPr>
              <a:t>ТОП – 5 проблем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7841456" cy="17526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1049</TotalTime>
  <Words>140</Words>
  <Application>Microsoft Office PowerPoint</Application>
  <PresentationFormat>Экран (4:3)</PresentationFormat>
  <Paragraphs>67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Arial Black</vt:lpstr>
      <vt:lpstr>Calibri</vt:lpstr>
      <vt:lpstr>Candara</vt:lpstr>
      <vt:lpstr>Century Gothic</vt:lpstr>
      <vt:lpstr>Georgia</vt:lpstr>
      <vt:lpstr>Symbol</vt:lpstr>
      <vt:lpstr>Times New Roman</vt:lpstr>
      <vt:lpstr>Verdana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 Повестка дня: </vt:lpstr>
      <vt:lpstr>Презентация PowerPoint</vt:lpstr>
      <vt:lpstr>ОСНОВНЫЕ НАПРАВЛЕНИЯ  ВОСПИТАТЕЛЬНОЙ РАБОТЫ:</vt:lpstr>
      <vt:lpstr>РАБОЧИЕ ГРУППЫ</vt:lpstr>
      <vt:lpstr>Презентация PowerPoint</vt:lpstr>
      <vt:lpstr>ТОП – 5 проблем</vt:lpstr>
      <vt:lpstr>Пути решения </vt:lpstr>
      <vt:lpstr>   Портрет современного классного руководителя </vt:lpstr>
      <vt:lpstr>ФЛЕШМОБ</vt:lpstr>
      <vt:lpstr> Профессиональный стандарт классного руководителя</vt:lpstr>
      <vt:lpstr>Презентация PowerPoint</vt:lpstr>
      <vt:lpstr>Презентация PowerPoint</vt:lpstr>
      <vt:lpstr>   РЕШЕНИЕ  ПЕДАГОГИЧЕСКОГО СОВЕТА</vt:lpstr>
      <vt:lpstr>Всем успехов и здоровья!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Larisa</dc:creator>
  <cp:lastModifiedBy>User</cp:lastModifiedBy>
  <cp:revision>115</cp:revision>
  <dcterms:modified xsi:type="dcterms:W3CDTF">2025-08-13T18:43:55Z</dcterms:modified>
</cp:coreProperties>
</file>