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6"/>
  </p:notesMasterIdLst>
  <p:sldIdLst>
    <p:sldId id="256" r:id="rId2"/>
    <p:sldId id="315" r:id="rId3"/>
    <p:sldId id="301" r:id="rId4"/>
    <p:sldId id="287" r:id="rId5"/>
    <p:sldId id="288" r:id="rId6"/>
    <p:sldId id="296" r:id="rId7"/>
    <p:sldId id="298" r:id="rId8"/>
    <p:sldId id="299" r:id="rId9"/>
    <p:sldId id="303" r:id="rId10"/>
    <p:sldId id="304" r:id="rId11"/>
    <p:sldId id="297" r:id="rId12"/>
    <p:sldId id="281" r:id="rId13"/>
    <p:sldId id="259" r:id="rId14"/>
    <p:sldId id="258" r:id="rId15"/>
    <p:sldId id="310" r:id="rId16"/>
    <p:sldId id="284" r:id="rId17"/>
    <p:sldId id="270" r:id="rId18"/>
    <p:sldId id="313" r:id="rId19"/>
    <p:sldId id="314" r:id="rId20"/>
    <p:sldId id="292" r:id="rId21"/>
    <p:sldId id="294" r:id="rId22"/>
    <p:sldId id="311" r:id="rId23"/>
    <p:sldId id="312" r:id="rId24"/>
    <p:sldId id="29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F29A64"/>
    <a:srgbClr val="4A20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3" d="100"/>
          <a:sy n="43" d="100"/>
        </p:scale>
        <p:origin x="-8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5603A-0114-4B7A-B637-73808CD22F5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A164A-397B-4409-898E-398EB7111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7844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01E5602-F1F1-47C3-ABB8-E391E0B6C0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B71064-F078-4003-8902-6195A9DE01F7}" type="datetimeFigureOut">
              <a:rPr lang="ru-RU" smtClean="0"/>
              <a:pPr/>
              <a:t>18.01.2021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nglishdom.com/blog/top-50-slov-iz-anglijskogo-slenga/" TargetMode="External"/><Relationship Id="rId3" Type="http://schemas.openxmlformats.org/officeDocument/2006/relationships/hyperlink" Target="https://www.tourister.ru/world/europe/united-kingdom/placeofinterest" TargetMode="External"/><Relationship Id="rId7" Type="http://schemas.openxmlformats.org/officeDocument/2006/relationships/hyperlink" Target="https://skyeng.ru/articles/55-slov-anglijskogo-slenga" TargetMode="External"/><Relationship Id="rId2" Type="http://schemas.openxmlformats.org/officeDocument/2006/relationships/hyperlink" Target="https://www.rutraveller.ru/compilation/13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uide.travel.ru/united_kingdom/people/cuisine/" TargetMode="External"/><Relationship Id="rId5" Type="http://schemas.openxmlformats.org/officeDocument/2006/relationships/hyperlink" Target="http://uk.rukivnogi.com/sights/razvlecheniya" TargetMode="External"/><Relationship Id="rId4" Type="http://schemas.openxmlformats.org/officeDocument/2006/relationships/hyperlink" Target="https://tonkosti.ru/%D0%AD%D0%B4%D0%B8%D0%BD%D0%B1%D1%83%D1%80%D0%B3%D1%81%D0%BA%D0%B8%D0%B9_%D0%B7%D0%B0%D0%BC%D0%BE%D0%BA" TargetMode="External"/><Relationship Id="rId9" Type="http://schemas.openxmlformats.org/officeDocument/2006/relationships/hyperlink" Target="https://englex.ru/talking-about-british-slang-and-american-sla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Ð±Ð¸Ð³ Ð±ÐµÐ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4" y="0"/>
            <a:ext cx="121838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E5251B-5DB6-45B8-A1D7-1E70152FB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792" y="583846"/>
            <a:ext cx="9567135" cy="1793167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A0000"/>
                </a:solidFill>
              </a:rPr>
              <a:t>ПУТЕВОДИТЕЛЬ ПО ВЕЛИКОБРИТАНИИ</a:t>
            </a:r>
            <a:br>
              <a:rPr lang="ru-RU" sz="4800" dirty="0" smtClean="0">
                <a:solidFill>
                  <a:srgbClr val="7A0000"/>
                </a:solidFill>
              </a:rPr>
            </a:br>
            <a:r>
              <a:rPr lang="en-US" sz="5400" dirty="0" smtClean="0">
                <a:solidFill>
                  <a:srgbClr val="7A0000"/>
                </a:solidFill>
              </a:rPr>
              <a:t>Guide Book</a:t>
            </a:r>
            <a:endParaRPr lang="ru-RU" sz="5400" dirty="0">
              <a:solidFill>
                <a:srgbClr val="7A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8E4B76E-3059-4D88-B4D7-8E73A3814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2139" y="4962700"/>
            <a:ext cx="3541222" cy="1512916"/>
          </a:xfrm>
        </p:spPr>
        <p:txBody>
          <a:bodyPr>
            <a:normAutofit/>
          </a:bodyPr>
          <a:lstStyle/>
          <a:p>
            <a:endParaRPr lang="ru-RU" sz="5400" dirty="0" smtClean="0"/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8787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ÑÐµÑÐ»Ð¾Ðº ÑÐ¾Ð»Ð¼Ñ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4761" y="97638"/>
            <a:ext cx="3224082" cy="247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312737"/>
            <a:ext cx="10160000" cy="1143000"/>
          </a:xfrm>
        </p:spPr>
        <p:txBody>
          <a:bodyPr/>
          <a:lstStyle/>
          <a:p>
            <a:r>
              <a:rPr lang="en-US" sz="4000" dirty="0">
                <a:solidFill>
                  <a:srgbClr val="002060"/>
                </a:solidFill>
              </a:rPr>
              <a:t>WHAT TO VISIT</a:t>
            </a:r>
            <a:r>
              <a:rPr lang="ru-RU" sz="4000" dirty="0">
                <a:solidFill>
                  <a:srgbClr val="002060"/>
                </a:solidFill>
              </a:rPr>
              <a:t>?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4912" y="2521208"/>
            <a:ext cx="6039700" cy="422172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Arial"/>
              </a:rPr>
              <a:t>Музей Шерлока </a:t>
            </a:r>
            <a:r>
              <a:rPr lang="ru-RU" sz="1600" b="1" dirty="0" smtClean="0">
                <a:solidFill>
                  <a:srgbClr val="FF0000"/>
                </a:solidFill>
                <a:latin typeface="Arial"/>
              </a:rPr>
              <a:t>Холмса.</a:t>
            </a:r>
            <a:r>
              <a:rPr lang="ru-RU" sz="16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Д</a:t>
            </a:r>
            <a:r>
              <a:rPr lang="ru-RU" sz="1600" dirty="0" smtClean="0">
                <a:solidFill>
                  <a:srgbClr val="231804"/>
                </a:solidFill>
                <a:latin typeface="Arial"/>
              </a:rPr>
              <a:t>ом-музей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известного частного </a:t>
            </a:r>
            <a:r>
              <a:rPr lang="ru-RU" sz="1600" dirty="0" smtClean="0">
                <a:solidFill>
                  <a:srgbClr val="231804"/>
                </a:solidFill>
                <a:latin typeface="Arial"/>
              </a:rPr>
              <a:t>сыщика.</a:t>
            </a:r>
          </a:p>
          <a:p>
            <a:r>
              <a:rPr lang="ru-RU" sz="1600" dirty="0" smtClean="0">
                <a:solidFill>
                  <a:srgbClr val="231804"/>
                </a:solidFill>
                <a:latin typeface="Arial"/>
              </a:rPr>
              <a:t>Шерлок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Холмс и доктор Ватсон жили </a:t>
            </a:r>
            <a:r>
              <a:rPr lang="ru-RU" sz="1600" dirty="0" smtClean="0">
                <a:solidFill>
                  <a:srgbClr val="231804"/>
                </a:solidFill>
                <a:latin typeface="Arial"/>
              </a:rPr>
              <a:t>на </a:t>
            </a:r>
            <a:r>
              <a:rPr lang="ru-RU" sz="1600" b="1" dirty="0" smtClean="0">
                <a:solidFill>
                  <a:srgbClr val="FF0000"/>
                </a:solidFill>
                <a:latin typeface="Arial"/>
              </a:rPr>
              <a:t>Бейкер-стрит</a:t>
            </a:r>
            <a:r>
              <a:rPr lang="ru-RU" sz="1600" dirty="0" smtClean="0">
                <a:solidFill>
                  <a:srgbClr val="FF0000"/>
                </a:solidFill>
                <a:latin typeface="Arial"/>
              </a:rPr>
              <a:t>.</a:t>
            </a:r>
          </a:p>
          <a:p>
            <a:r>
              <a:rPr lang="ru-RU" sz="1600" dirty="0" smtClean="0">
                <a:solidFill>
                  <a:srgbClr val="231804"/>
                </a:solidFill>
                <a:latin typeface="Arial"/>
              </a:rPr>
              <a:t>В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музее посетители могут посидеть в кресле у камина Шерлока Холмса, войти в его спальню</a:t>
            </a:r>
            <a:r>
              <a:rPr lang="ru-RU" sz="1600" dirty="0" smtClean="0">
                <a:solidFill>
                  <a:srgbClr val="231804"/>
                </a:solidFill>
                <a:latin typeface="Arial"/>
              </a:rPr>
              <a:t>.</a:t>
            </a:r>
          </a:p>
          <a:p>
            <a:r>
              <a:rPr lang="ru-RU" sz="1600" dirty="0" smtClean="0">
                <a:solidFill>
                  <a:srgbClr val="231804"/>
                </a:solidFill>
                <a:latin typeface="Arial"/>
              </a:rPr>
              <a:t> На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четвертом этаже содержится коллекция восковых </a:t>
            </a:r>
            <a:r>
              <a:rPr lang="ru-RU" sz="1600" dirty="0" smtClean="0">
                <a:solidFill>
                  <a:srgbClr val="231804"/>
                </a:solidFill>
                <a:latin typeface="Arial"/>
              </a:rPr>
              <a:t>фигур. </a:t>
            </a:r>
          </a:p>
          <a:p>
            <a:r>
              <a:rPr lang="ru-RU" sz="1600" dirty="0" smtClean="0">
                <a:solidFill>
                  <a:srgbClr val="231804"/>
                </a:solidFill>
                <a:latin typeface="Arial"/>
              </a:rPr>
              <a:t>Здесь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есть шляпа Холмса и его скрипка, охотничий хлыст и турецкая туфля с табаком, </a:t>
            </a:r>
            <a:endParaRPr lang="ru-RU" sz="1600" dirty="0" smtClean="0">
              <a:solidFill>
                <a:srgbClr val="231804"/>
              </a:solidFill>
              <a:latin typeface="Arial"/>
            </a:endParaRPr>
          </a:p>
          <a:p>
            <a:r>
              <a:rPr lang="ru-RU" sz="1600" dirty="0" smtClean="0">
                <a:solidFill>
                  <a:srgbClr val="231804"/>
                </a:solidFill>
                <a:latin typeface="Arial"/>
              </a:rPr>
              <a:t>оборудование </a:t>
            </a:r>
            <a:r>
              <a:rPr lang="ru-RU" sz="1600" dirty="0">
                <a:solidFill>
                  <a:srgbClr val="231804"/>
                </a:solidFill>
                <a:latin typeface="Arial"/>
              </a:rPr>
              <a:t>для химических опытов и армейский револьвер Ватсона.</a:t>
            </a:r>
            <a:br>
              <a:rPr lang="ru-RU" sz="1600" dirty="0">
                <a:solidFill>
                  <a:srgbClr val="231804"/>
                </a:solidFill>
                <a:latin typeface="Arial"/>
              </a:rPr>
            </a:br>
            <a:endParaRPr lang="ru-RU" sz="1600" dirty="0"/>
          </a:p>
        </p:txBody>
      </p:sp>
      <p:pic>
        <p:nvPicPr>
          <p:cNvPr id="7170" name="Picture 2" descr="http://uk.rukivnogi.com/images/sights/7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04340">
            <a:off x="1163134" y="3632501"/>
            <a:ext cx="3646496" cy="267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uk.rukivnogi.com/images/sights/799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2050" y="1243151"/>
            <a:ext cx="2820055" cy="209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ÑÐºÑÐ¸Ð¿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Image result for ÑÐºÑÐ¸Ð¿ÐºÐ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Image result for ÑÐºÑÐ¸Ð¿ÐºÐ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Image result for ÑÐºÑÐ¸Ð¿ÐºÐ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70743">
            <a:off x="5451895" y="723352"/>
            <a:ext cx="1663357" cy="103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7185" y="5365629"/>
            <a:ext cx="2159235" cy="134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28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679" y="148147"/>
            <a:ext cx="10160000" cy="1143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600" dirty="0" smtClean="0">
                <a:solidFill>
                  <a:srgbClr val="002060"/>
                </a:solidFill>
              </a:rPr>
              <a:t>LOCH-NESS LAKE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89957"/>
            <a:ext cx="10160000" cy="480060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0000"/>
                </a:solidFill>
                <a:latin typeface="Roboto"/>
              </a:rPr>
              <a:t>Озеро Лох-Несс – озеро в Шотландии, которое известно миру как место обитания таинственного существа по имени </a:t>
            </a:r>
            <a:r>
              <a:rPr lang="ru-RU" sz="1800" dirty="0" err="1" smtClean="0">
                <a:solidFill>
                  <a:srgbClr val="000000"/>
                </a:solidFill>
                <a:latin typeface="Roboto"/>
              </a:rPr>
              <a:t>Несси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.</a:t>
            </a:r>
            <a:endParaRPr lang="ru-RU" sz="1800" dirty="0" smtClean="0"/>
          </a:p>
          <a:p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Длина  </a:t>
            </a:r>
            <a:r>
              <a:rPr lang="ru-RU" sz="1800" dirty="0" smtClean="0">
                <a:solidFill>
                  <a:srgbClr val="FF0000"/>
                </a:solidFill>
                <a:latin typeface="Roboto"/>
              </a:rPr>
              <a:t>37 километров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Ширина  </a:t>
            </a:r>
            <a:r>
              <a:rPr lang="ru-RU" sz="1800" dirty="0" smtClean="0">
                <a:solidFill>
                  <a:srgbClr val="FF0000"/>
                </a:solidFill>
                <a:latin typeface="Roboto"/>
              </a:rPr>
              <a:t>2 км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Озеро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считается </a:t>
            </a:r>
            <a:r>
              <a:rPr lang="ru-RU" sz="1800" dirty="0">
                <a:solidFill>
                  <a:srgbClr val="FF0000"/>
                </a:solidFill>
                <a:latin typeface="Roboto"/>
              </a:rPr>
              <a:t>самым глубоким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водоемом в 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Великобритании.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Максимальная глубина  </a:t>
            </a:r>
            <a:r>
              <a:rPr lang="ru-RU" sz="1800" dirty="0" smtClean="0">
                <a:solidFill>
                  <a:srgbClr val="FF0000"/>
                </a:solidFill>
                <a:latin typeface="Roboto"/>
              </a:rPr>
              <a:t>200 метров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.</a:t>
            </a:r>
            <a:endParaRPr lang="ru-RU" sz="1800" dirty="0" smtClean="0"/>
          </a:p>
          <a:p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На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берегу озера располагается </a:t>
            </a:r>
            <a:r>
              <a:rPr lang="ru-RU" sz="1800" dirty="0">
                <a:solidFill>
                  <a:srgbClr val="FF0000"/>
                </a:solidFill>
                <a:latin typeface="Roboto"/>
              </a:rPr>
              <a:t>музей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 Лох-</a:t>
            </a:r>
            <a:r>
              <a:rPr lang="ru-RU" sz="1800" dirty="0" err="1">
                <a:solidFill>
                  <a:srgbClr val="000000"/>
                </a:solidFill>
                <a:latin typeface="Roboto"/>
              </a:rPr>
              <a:t>Несского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 чудовища, притягивающий туристов, как и само 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озеро.</a:t>
            </a:r>
            <a:endParaRPr lang="ru-RU" sz="1800" dirty="0" smtClean="0"/>
          </a:p>
        </p:txBody>
      </p:sp>
      <p:pic>
        <p:nvPicPr>
          <p:cNvPr id="2050" name="Picture 2" descr="https://rutraveller.ru/icache/place/6/359/6359_603x3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5497">
            <a:off x="5650140" y="3683275"/>
            <a:ext cx="4940449" cy="290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e result for Ð½ÐµÑÑ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Image result for Ð½ÐµÑÑ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Image result for Ð½ÐµÑÑ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Image result for Ð½ÐµÑÑ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25352">
            <a:off x="612775" y="384537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10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002060"/>
                </a:solidFill>
              </a:rPr>
              <a:t> </a:t>
            </a:r>
            <a:r>
              <a:rPr lang="en-US" sz="4800" dirty="0" smtClean="0">
                <a:solidFill>
                  <a:srgbClr val="002060"/>
                </a:solidFill>
              </a:rPr>
              <a:t>ENGLISH IDIOMS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sz="4400" dirty="0" smtClean="0"/>
              <a:t>Идиома</a:t>
            </a:r>
            <a:r>
              <a:rPr lang="ru-RU" sz="4400" dirty="0"/>
              <a:t> — оборот речи, употребляющийся как единое целое; фразеологическое сращение.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8615" y="4143670"/>
            <a:ext cx="4341571" cy="2170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013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Image result for ÑÑÐ¼Ð°Ð½Ð½ÑÐ¹ Ð°Ð»ÑÐ±Ð¸Ð¾Ð½ ÑÑÐ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65701">
            <a:off x="8064466" y="444132"/>
            <a:ext cx="2520800" cy="164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605A2D3-2C96-43C0-948A-5451D62091BA}"/>
              </a:ext>
            </a:extLst>
          </p:cNvPr>
          <p:cNvSpPr/>
          <p:nvPr/>
        </p:nvSpPr>
        <p:spPr>
          <a:xfrm>
            <a:off x="375558" y="65313"/>
            <a:ext cx="1117690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b="1" dirty="0" smtClean="0">
                <a:solidFill>
                  <a:srgbClr val="002060"/>
                </a:solidFill>
                <a:latin typeface="Open Sans"/>
              </a:rPr>
              <a:t>IDIOMS</a:t>
            </a:r>
            <a:endParaRPr lang="en-US" sz="2800" b="1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b="1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 smtClean="0">
                <a:solidFill>
                  <a:srgbClr val="C00000"/>
                </a:solidFill>
                <a:effectLst/>
                <a:latin typeface="Open Sans"/>
              </a:rPr>
              <a:t>Feel</a:t>
            </a:r>
            <a:r>
              <a:rPr lang="ru-RU" sz="1600" b="1" i="0" dirty="0" smtClean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under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the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weather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– страдать от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погоды (т</a:t>
            </a:r>
            <a:r>
              <a:rPr lang="ru-RU" sz="1600" i="0" dirty="0" smtClean="0">
                <a:solidFill>
                  <a:srgbClr val="3D464A"/>
                </a:solidFill>
                <a:effectLst/>
                <a:latin typeface="Open Sans"/>
              </a:rPr>
              <a:t>о есть быть  неспособным </a:t>
            </a:r>
            <a:r>
              <a:rPr lang="ru-RU" sz="1600" i="0" dirty="0">
                <a:solidFill>
                  <a:srgbClr val="3D464A"/>
                </a:solidFill>
                <a:effectLst/>
                <a:latin typeface="Open Sans"/>
              </a:rPr>
              <a:t>заниматься обычными </a:t>
            </a:r>
            <a:r>
              <a:rPr lang="ru-RU" sz="1600" i="0" dirty="0" smtClean="0">
                <a:solidFill>
                  <a:srgbClr val="3D464A"/>
                </a:solidFill>
                <a:effectLst/>
                <a:latin typeface="Open Sans"/>
              </a:rPr>
              <a:t>делами).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Storm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in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a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teacup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– буря в чашке </a:t>
            </a:r>
            <a:r>
              <a:rPr lang="en-US" sz="1600" b="0" i="0" dirty="0" smtClean="0">
                <a:solidFill>
                  <a:srgbClr val="3D464A"/>
                </a:solidFill>
                <a:effectLst/>
                <a:latin typeface="Open Sans"/>
              </a:rPr>
              <a:t>(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много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шума из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ничего</a:t>
            </a:r>
            <a:r>
              <a:rPr lang="en-US" sz="1600" b="0" i="0" dirty="0" smtClean="0">
                <a:solidFill>
                  <a:srgbClr val="3D464A"/>
                </a:solidFill>
                <a:effectLst/>
                <a:latin typeface="Open Sans"/>
              </a:rPr>
              <a:t>)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Pull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yourself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together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!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–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возьми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себя в руки! </a:t>
            </a:r>
            <a:r>
              <a:rPr lang="en-US" sz="1600" dirty="0">
                <a:solidFill>
                  <a:srgbClr val="3D464A"/>
                </a:solidFill>
                <a:latin typeface="Open Sans"/>
              </a:rPr>
              <a:t>(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Собрать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себя воедино,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собраться</a:t>
            </a:r>
            <a:r>
              <a:rPr lang="en-US" sz="1600" b="0" i="0" dirty="0" smtClean="0">
                <a:solidFill>
                  <a:srgbClr val="3D464A"/>
                </a:solidFill>
                <a:effectLst/>
                <a:latin typeface="Open Sans"/>
              </a:rPr>
              <a:t>)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 smtClean="0">
                <a:solidFill>
                  <a:srgbClr val="C00000"/>
                </a:solidFill>
                <a:effectLst/>
                <a:latin typeface="Open Sans"/>
              </a:rPr>
              <a:t>Blow</a:t>
            </a:r>
            <a:r>
              <a:rPr lang="ru-RU" sz="1600" b="1" i="0" dirty="0" smtClean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away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 </a:t>
            </a:r>
            <a:r>
              <a:rPr lang="ru-RU" sz="1600" dirty="0" smtClean="0">
                <a:solidFill>
                  <a:srgbClr val="3D464A"/>
                </a:solidFill>
                <a:latin typeface="Open Sans"/>
              </a:rPr>
              <a:t>– </a:t>
            </a:r>
            <a:r>
              <a:rPr lang="ru-RU" sz="1600" dirty="0">
                <a:solidFill>
                  <a:srgbClr val="3D464A"/>
                </a:solidFill>
                <a:latin typeface="Open Sans"/>
              </a:rPr>
              <a:t>восхищаться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Head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in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the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 smtClean="0">
                <a:solidFill>
                  <a:srgbClr val="C00000"/>
                </a:solidFill>
                <a:effectLst/>
                <a:latin typeface="Open Sans"/>
              </a:rPr>
              <a:t>clouds</a:t>
            </a:r>
            <a:r>
              <a:rPr lang="ru-RU" sz="1600" dirty="0">
                <a:solidFill>
                  <a:srgbClr val="3D464A"/>
                </a:solidFill>
                <a:latin typeface="Open Sans"/>
              </a:rPr>
              <a:t> –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о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мечтательном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человеке</a:t>
            </a:r>
            <a:r>
              <a:rPr lang="ru-RU" sz="1600" dirty="0" smtClean="0">
                <a:solidFill>
                  <a:srgbClr val="3D464A"/>
                </a:solidFill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On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cloud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nine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– на седьмом небе от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счастья</a:t>
            </a:r>
            <a:r>
              <a:rPr lang="ru-RU" sz="1600" dirty="0" smtClean="0">
                <a:solidFill>
                  <a:srgbClr val="3D464A"/>
                </a:solidFill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On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pins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and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needles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</a:t>
            </a:r>
            <a:r>
              <a:rPr lang="ru-RU" sz="1600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sz="1600" dirty="0" smtClean="0">
                <a:solidFill>
                  <a:srgbClr val="3D464A"/>
                </a:solidFill>
                <a:latin typeface="Open Sans"/>
              </a:rPr>
              <a:t>– </a:t>
            </a:r>
            <a:r>
              <a:rPr lang="ru-RU" sz="1600" dirty="0">
                <a:solidFill>
                  <a:srgbClr val="3D464A"/>
                </a:solidFill>
                <a:latin typeface="Open Sans"/>
              </a:rPr>
              <a:t>б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ыть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словно на иголках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, нервничать.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Fed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up</a:t>
            </a:r>
            <a:r>
              <a:rPr lang="ru-RU" sz="1600" b="0" i="0" dirty="0">
                <a:solidFill>
                  <a:srgbClr val="C00000"/>
                </a:solidFill>
                <a:effectLst/>
                <a:latin typeface="Open Sans"/>
              </a:rPr>
              <a:t> 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– сытый по горло,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пресыщенный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. </a:t>
            </a:r>
            <a:endParaRPr lang="ru-RU" sz="1600" dirty="0">
              <a:solidFill>
                <a:srgbClr val="3D464A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 smtClean="0">
                <a:solidFill>
                  <a:srgbClr val="C00000"/>
                </a:solidFill>
                <a:effectLst/>
                <a:latin typeface="Open Sans"/>
              </a:rPr>
              <a:t>Go</a:t>
            </a:r>
            <a:r>
              <a:rPr lang="ru-RU" sz="1600" b="1" i="0" dirty="0" smtClean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bananas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– сходить с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ума.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Вероятно, идиома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сформирована</a:t>
            </a:r>
          </a:p>
          <a:p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по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образу мартышки, 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приходящей 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в восторг от бананов</a:t>
            </a:r>
            <a:r>
              <a:rPr lang="ru-RU" sz="1600" b="0" i="0" dirty="0" smtClean="0">
                <a:solidFill>
                  <a:srgbClr val="3D464A"/>
                </a:solidFill>
                <a:effectLst/>
                <a:latin typeface="Open Sans"/>
              </a:rPr>
              <a:t>.</a:t>
            </a:r>
          </a:p>
          <a:p>
            <a:endParaRPr lang="ru-RU" sz="1600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To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>
                <a:solidFill>
                  <a:srgbClr val="C00000"/>
                </a:solidFill>
                <a:effectLst/>
                <a:latin typeface="Open Sans"/>
              </a:rPr>
              <a:t>feel</a:t>
            </a:r>
            <a:r>
              <a:rPr lang="ru-RU" sz="1600" b="1" i="0" dirty="0">
                <a:solidFill>
                  <a:srgbClr val="C00000"/>
                </a:solidFill>
                <a:effectLst/>
                <a:latin typeface="Open Sans"/>
              </a:rPr>
              <a:t> </a:t>
            </a:r>
            <a:r>
              <a:rPr lang="ru-RU" sz="1600" b="1" i="0" dirty="0" err="1" smtClean="0">
                <a:solidFill>
                  <a:srgbClr val="C00000"/>
                </a:solidFill>
                <a:effectLst/>
                <a:latin typeface="Open Sans"/>
              </a:rPr>
              <a:t>blue</a:t>
            </a:r>
            <a:r>
              <a:rPr lang="ru-RU" sz="1600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sz="1600" dirty="0" smtClean="0">
                <a:solidFill>
                  <a:srgbClr val="3D464A"/>
                </a:solidFill>
                <a:latin typeface="Open Sans"/>
              </a:rPr>
              <a:t>–</a:t>
            </a:r>
            <a:r>
              <a:rPr lang="ru-RU" sz="1600" b="0" i="0" dirty="0">
                <a:solidFill>
                  <a:srgbClr val="3D464A"/>
                </a:solidFill>
                <a:effectLst/>
                <a:latin typeface="Open Sans"/>
              </a:rPr>
              <a:t> грустить, тосковать.</a:t>
            </a:r>
          </a:p>
        </p:txBody>
      </p:sp>
      <p:pic>
        <p:nvPicPr>
          <p:cNvPr id="7170" name="Picture 2" descr="Image result for Ð¼Ð°ÑÑÑÑÐºÐ° ÐºÐ°ÑÑÐ¸Ð½Ðº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5693">
            <a:off x="7080456" y="4538631"/>
            <a:ext cx="3466886" cy="159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age result for Ð±Ð°Ð½Ð°Ð½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200335">
            <a:off x="4469904" y="5329475"/>
            <a:ext cx="982516" cy="98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Image result for Ð²Ð¸ÑÐ°ÐµÑ Ð² Ð¾Ð±Ð»Ð°ÐºÐ°Ñ ÑÐ¸ÑÑÐ½Ð¾Ð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5580" y="2130642"/>
            <a:ext cx="2772284" cy="162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Image result for ÑÐ¼Ð°Ð¹Ð»Ð¸Ðº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4290">
            <a:off x="8679089" y="2739348"/>
            <a:ext cx="1493611" cy="98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93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4CA8937-D777-4EE6-AC53-480ED058DAA2}"/>
              </a:ext>
            </a:extLst>
          </p:cNvPr>
          <p:cNvSpPr/>
          <p:nvPr/>
        </p:nvSpPr>
        <p:spPr>
          <a:xfrm>
            <a:off x="574221" y="320495"/>
            <a:ext cx="11985171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dirty="0" smtClean="0">
                <a:solidFill>
                  <a:srgbClr val="002060"/>
                </a:solidFill>
                <a:effectLst/>
                <a:latin typeface="Open Sans"/>
              </a:rPr>
              <a:t>IDIOMS ABOUT LOVE</a:t>
            </a:r>
            <a:r>
              <a:rPr lang="ru-RU" sz="3200" b="0" i="0" dirty="0" smtClean="0">
                <a:solidFill>
                  <a:srgbClr val="002060"/>
                </a:solidFill>
                <a:effectLst/>
                <a:latin typeface="Open Sans"/>
              </a:rPr>
              <a:t> , </a:t>
            </a:r>
            <a:r>
              <a:rPr lang="en-US" sz="3200" b="0" i="0" dirty="0" smtClean="0">
                <a:solidFill>
                  <a:srgbClr val="002060"/>
                </a:solidFill>
                <a:effectLst/>
                <a:latin typeface="Open Sans"/>
              </a:rPr>
              <a:t>EMOTIONS</a:t>
            </a:r>
            <a:endParaRPr lang="ru-RU" sz="3200" b="0" i="0" dirty="0" smtClean="0">
              <a:solidFill>
                <a:srgbClr val="002060"/>
              </a:solidFill>
              <a:effectLst/>
              <a:latin typeface="Open Sans"/>
            </a:endParaRPr>
          </a:p>
          <a:p>
            <a:endParaRPr lang="ru-RU" sz="3600" b="0" i="0" dirty="0">
              <a:solidFill>
                <a:srgbClr val="002060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err="1" smtClean="0">
                <a:solidFill>
                  <a:srgbClr val="FF0000"/>
                </a:solidFill>
                <a:effectLst/>
                <a:latin typeface="Open Sans"/>
              </a:rPr>
              <a:t>Head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over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 smtClean="0">
                <a:solidFill>
                  <a:srgbClr val="FF0000"/>
                </a:solidFill>
                <a:effectLst/>
                <a:latin typeface="Open Sans"/>
              </a:rPr>
              <a:t>heels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  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–  голова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выше 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пят.  Влюбиться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по 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уши.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0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b="1" dirty="0" err="1">
                <a:solidFill>
                  <a:srgbClr val="FF0000"/>
                </a:solidFill>
                <a:latin typeface="Open Sans"/>
              </a:rPr>
              <a:t>Make</a:t>
            </a:r>
            <a:r>
              <a:rPr lang="ru-RU" b="1" dirty="0">
                <a:solidFill>
                  <a:srgbClr val="FF0000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Open Sans"/>
              </a:rPr>
              <a:t>friends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 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 –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 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 подружиться, 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завести 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дружбу.</a:t>
            </a:r>
          </a:p>
          <a:p>
            <a:pPr marL="0" lvl="1">
              <a:buFont typeface="Arial" panose="020B0604020202020204" pitchFamily="34" charset="0"/>
              <a:buChar char="•"/>
            </a:pPr>
            <a:endParaRPr lang="ru-RU" b="1" i="0" dirty="0">
              <a:solidFill>
                <a:srgbClr val="3D464A"/>
              </a:solidFill>
              <a:effectLst/>
              <a:latin typeface="Open Sans"/>
            </a:endParaRP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A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friend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in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need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is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a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friend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 smtClean="0">
                <a:solidFill>
                  <a:srgbClr val="FF0000"/>
                </a:solidFill>
                <a:effectLst/>
                <a:latin typeface="Open Sans"/>
              </a:rPr>
              <a:t>indeed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 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–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 одна из любимых </a:t>
            </a:r>
            <a:endParaRPr lang="ru-RU" b="0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поговорок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у британцев. </a:t>
            </a:r>
          </a:p>
          <a:p>
            <a:pPr marL="0" lvl="1">
              <a:buFont typeface="Arial" panose="020B0604020202020204" pitchFamily="34" charset="0"/>
              <a:buChar char="•"/>
            </a:pPr>
            <a:endParaRPr lang="ru-RU" dirty="0">
              <a:solidFill>
                <a:srgbClr val="3D464A"/>
              </a:solidFill>
              <a:latin typeface="Open Sans"/>
            </a:endParaRP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«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Друг в нужде 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–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 это друг на самом деле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». </a:t>
            </a:r>
          </a:p>
          <a:p>
            <a:pPr marL="0" lvl="1"/>
            <a:endParaRPr lang="ru-RU" b="0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 marL="0" lvl="1"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Русский  эквивалент «Друг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познаётся в беде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».</a:t>
            </a:r>
          </a:p>
          <a:p>
            <a:endParaRPr lang="ru-RU" b="0" i="0" dirty="0">
              <a:solidFill>
                <a:srgbClr val="3D464A"/>
              </a:solidFill>
              <a:effectLst/>
              <a:latin typeface="Open Sans"/>
            </a:endParaRPr>
          </a:p>
          <a:p>
            <a:endParaRPr lang="ru-RU" b="0" i="0" dirty="0" smtClean="0">
              <a:solidFill>
                <a:srgbClr val="FF0000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err="1" smtClean="0">
                <a:solidFill>
                  <a:srgbClr val="FF0000"/>
                </a:solidFill>
                <a:effectLst/>
                <a:latin typeface="Open Sans"/>
              </a:rPr>
              <a:t>Tie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the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knot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 – завязать узел. </a:t>
            </a:r>
            <a:endParaRPr lang="ru-RU" b="0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Идиома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используется для передачи новой ступени отношений — женитьбы. </a:t>
            </a:r>
            <a:endParaRPr lang="ru-RU" b="0" i="0" dirty="0" smtClean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Литературный 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перевод — связать узами брака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solidFill>
                <a:srgbClr val="3D464A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err="1" smtClean="0">
                <a:solidFill>
                  <a:srgbClr val="FF0000"/>
                </a:solidFill>
                <a:effectLst/>
                <a:latin typeface="Open Sans"/>
              </a:rPr>
              <a:t>Sell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someone</a:t>
            </a:r>
            <a:r>
              <a:rPr lang="ru-RU" b="1" i="0" dirty="0">
                <a:solidFill>
                  <a:srgbClr val="FF0000"/>
                </a:solidFill>
                <a:effectLst/>
                <a:latin typeface="Open Sans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Open Sans"/>
              </a:rPr>
              <a:t>out</a:t>
            </a:r>
            <a:r>
              <a:rPr lang="ru-RU" b="0" i="0" dirty="0">
                <a:solidFill>
                  <a:srgbClr val="3D464A"/>
                </a:solidFill>
                <a:effectLst/>
                <a:latin typeface="Open Sans"/>
              </a:rPr>
              <a:t> – дословно, продать </a:t>
            </a: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кого–либо.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i="0" dirty="0" smtClean="0">
                <a:solidFill>
                  <a:srgbClr val="3D464A"/>
                </a:solidFill>
                <a:effectLst/>
                <a:latin typeface="Open Sans"/>
              </a:rPr>
              <a:t>Речь идёт о предательстве.</a:t>
            </a: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3D464A"/>
              </a:solidFill>
              <a:effectLst/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3D464A"/>
              </a:solidFill>
              <a:effectLst/>
              <a:latin typeface="Open Sans"/>
            </a:endParaRPr>
          </a:p>
        </p:txBody>
      </p:sp>
      <p:pic>
        <p:nvPicPr>
          <p:cNvPr id="6146" name="Picture 2" descr="Image result for Ð»ÑÐ±Ð¾Ð²Ñ ÐºÐ°ÑÑÐ¸Ð½ÐºÐ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1"/>
          <a:stretch/>
        </p:blipFill>
        <p:spPr bwMode="auto">
          <a:xfrm rot="334098">
            <a:off x="7916582" y="641076"/>
            <a:ext cx="2474092" cy="153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ÑÐ·ÐµÐ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24940">
            <a:off x="7552657" y="5494786"/>
            <a:ext cx="1428240" cy="70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age result for Ð´ÑÑÐ³ Ð¿Ð¾Ð·Ð½Ð°ÐµÑÑÑ Ð² Ð±ÐµÐ´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7505" y="2831571"/>
            <a:ext cx="2745897" cy="206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49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ÐÐ½Ð³Ð»Ð¸Ð¹ÑÐºÐ¸Ðµ Ð¸Ð´Ð¸Ð¾Ð¼Ñ Ð² ÐºÐ°ÑÑÐ¸Ð½ÐºÐ°Ñ ÐÐ½Ð³Ð»Ð¸Ð¹ÑÐºÐ¸Ð¹ ÑÐ·ÑÐº, ÐÐ¾Ð»ÐµÐ·Ð½Ð¾Ðµ, ÐÐ´Ð¸Ð¾Ð¼Ñ, ÐÐ»Ð¸Ð½Ð½Ð¾Ð¿Ð¾ÑÑ, Ð¤ÑÐ°Ð·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6225" y="212272"/>
            <a:ext cx="571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ÐÐ½Ð³Ð»Ð¸Ð¹ÑÐºÐ¸Ðµ Ð¸Ð´Ð¸Ð¾Ð¼Ñ Ð² ÐºÐ°ÑÑÐ¸Ð½ÐºÐ°Ñ ÐÐ½Ð³Ð»Ð¸Ð¹ÑÐºÐ¸Ð¹ ÑÐ·ÑÐº, ÐÐ¾Ð»ÐµÐ·Ð½Ð¾Ðµ, ÐÐ´Ð¸Ð¾Ð¼Ñ, ÐÐ»Ð¸Ð½Ð½Ð¾Ð¿Ð¾ÑÑ, Ð¤ÑÐ°Ð·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008" y="2367642"/>
            <a:ext cx="532311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ÐÐ½Ð³Ð»Ð¸Ð¹ÑÐºÐ¸Ðµ Ð¸Ð´Ð¸Ð¾Ð¼Ñ Ð² ÐºÐ°ÑÑÐ¸Ð½ÐºÐ°Ñ ÐÐ½Ð³Ð»Ð¸Ð¹ÑÐºÐ¸Ð¹ ÑÐ·ÑÐº, ÐÐ¾Ð»ÐµÐ·Ð½Ð¾Ðµ, ÐÐ´Ð¸Ð¾Ð¼Ñ, ÐÐ»Ð¸Ð½Ð½Ð¾Ð¿Ð¾ÑÑ, Ð¤ÑÐ°Ð·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0843" y="4639660"/>
            <a:ext cx="571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9801" y="2686049"/>
            <a:ext cx="47352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212121"/>
                </a:solidFill>
                <a:latin typeface="Roboto"/>
              </a:rPr>
              <a:t>When pigs fly</a:t>
            </a:r>
            <a:r>
              <a:rPr lang="en-US" sz="1400" dirty="0">
                <a:solidFill>
                  <a:srgbClr val="212121"/>
                </a:solidFill>
                <a:latin typeface="Roboto"/>
              </a:rPr>
              <a:t> — </a:t>
            </a:r>
            <a:r>
              <a:rPr lang="ru-RU" sz="1400" dirty="0">
                <a:solidFill>
                  <a:srgbClr val="212121"/>
                </a:solidFill>
                <a:latin typeface="Roboto"/>
              </a:rPr>
              <a:t>после дождичка в четверг; когда рак свистнет</a:t>
            </a:r>
          </a:p>
          <a:p>
            <a:r>
              <a:rPr lang="en-US" sz="1400" i="1" dirty="0">
                <a:solidFill>
                  <a:srgbClr val="212121"/>
                </a:solidFill>
                <a:latin typeface="Roboto"/>
              </a:rPr>
              <a:t>Yea, right! This girl will ask you on a date when pigs fly</a:t>
            </a:r>
            <a:r>
              <a:rPr lang="en-US" sz="1400" i="1" dirty="0" smtClean="0">
                <a:solidFill>
                  <a:srgbClr val="212121"/>
                </a:solidFill>
                <a:latin typeface="Roboto"/>
              </a:rPr>
              <a:t>!</a:t>
            </a:r>
            <a:r>
              <a:rPr lang="ru-RU" sz="1400" dirty="0">
                <a:solidFill>
                  <a:srgbClr val="212121"/>
                </a:solidFill>
                <a:latin typeface="Roboto"/>
              </a:rPr>
              <a:t> Ага, конечно! Эта девушка позовет тебя на свидание, когда рак на горе свистнет!</a:t>
            </a:r>
            <a:r>
              <a:rPr lang="en-US" sz="1400" dirty="0">
                <a:solidFill>
                  <a:srgbClr val="212121"/>
                </a:solidFill>
                <a:latin typeface="Roboto"/>
              </a:rPr>
              <a:t/>
            </a:r>
            <a:br>
              <a:rPr lang="en-US" sz="1400" dirty="0">
                <a:solidFill>
                  <a:srgbClr val="212121"/>
                </a:solidFill>
                <a:latin typeface="Roboto"/>
              </a:rPr>
            </a:br>
            <a:endParaRPr lang="en-US" sz="1400" dirty="0">
              <a:solidFill>
                <a:srgbClr val="212121"/>
              </a:solidFill>
              <a:latin typeface="Roboto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5647" y="367996"/>
            <a:ext cx="53258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212121"/>
                </a:solidFill>
                <a:latin typeface="Roboto"/>
              </a:rPr>
              <a:t>To have Van Gogh’s ear for music</a:t>
            </a:r>
            <a:r>
              <a:rPr lang="en-US" sz="1400" dirty="0">
                <a:solidFill>
                  <a:srgbClr val="212121"/>
                </a:solidFill>
                <a:latin typeface="Roboto"/>
              </a:rPr>
              <a:t> – </a:t>
            </a:r>
            <a:r>
              <a:rPr lang="ru-RU" sz="1400" dirty="0">
                <a:solidFill>
                  <a:srgbClr val="212121"/>
                </a:solidFill>
                <a:latin typeface="Roboto"/>
              </a:rPr>
              <a:t>не иметь слуха</a:t>
            </a:r>
          </a:p>
          <a:p>
            <a:r>
              <a:rPr lang="en-US" sz="1400" i="1" dirty="0">
                <a:solidFill>
                  <a:srgbClr val="212121"/>
                </a:solidFill>
                <a:latin typeface="Roboto"/>
              </a:rPr>
              <a:t>Kelly really shouldn’t play the piano — she has Van Gogh’s ear for music.</a:t>
            </a:r>
            <a:r>
              <a:rPr lang="en-US" sz="1400" dirty="0">
                <a:solidFill>
                  <a:srgbClr val="212121"/>
                </a:solidFill>
                <a:latin typeface="Roboto"/>
              </a:rPr>
              <a:t/>
            </a:r>
            <a:br>
              <a:rPr lang="en-US" sz="1400" dirty="0">
                <a:solidFill>
                  <a:srgbClr val="212121"/>
                </a:solidFill>
                <a:latin typeface="Roboto"/>
              </a:rPr>
            </a:br>
            <a:endParaRPr lang="en-US" sz="1400" dirty="0">
              <a:solidFill>
                <a:srgbClr val="212121"/>
              </a:solidFill>
              <a:latin typeface="Roboto"/>
            </a:endParaRPr>
          </a:p>
          <a:p>
            <a:r>
              <a:rPr lang="ru-RU" sz="1400" dirty="0">
                <a:solidFill>
                  <a:srgbClr val="212121"/>
                </a:solidFill>
                <a:latin typeface="Roboto"/>
              </a:rPr>
              <a:t>Келли не стоит играть на фортепьяно — у нее совсем нет слуха.</a:t>
            </a:r>
            <a:endParaRPr lang="ru-RU" sz="1400" b="0" i="0" dirty="0">
              <a:solidFill>
                <a:srgbClr val="212121"/>
              </a:solidFill>
              <a:effectLst/>
              <a:latin typeface="Roboto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99" y="4639658"/>
            <a:ext cx="520881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Curiosity killed the cat</a:t>
            </a:r>
            <a:r>
              <a:rPr lang="en-US" sz="1400" dirty="0"/>
              <a:t> — </a:t>
            </a:r>
            <a:r>
              <a:rPr lang="ru-RU" sz="1400" dirty="0"/>
              <a:t>любопытной Варваре на базаре нос оторвали</a:t>
            </a:r>
          </a:p>
          <a:p>
            <a:r>
              <a:rPr lang="en-US" sz="1400" i="1" dirty="0"/>
              <a:t>Tell me please! — No. Curiosity killed the cat, you know?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  <a:p>
            <a:r>
              <a:rPr lang="ru-RU" sz="1400" dirty="0"/>
              <a:t>Скажи, пожалуйста! — Нет, любопытной Варваре на базаре нос оторвали.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60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 result for Ð¿Ð¾ÑÐ»Ð¾Ð²Ð¸ÑÑ Ð½Ð° Ð°Ð½Ð³Ð»Ð¸Ð¹ÑÐºÐ¾Ð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8674" y="3193075"/>
            <a:ext cx="4751979" cy="323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5414" y="392308"/>
            <a:ext cx="90868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ПОСЛОВИЦЫ  (</a:t>
            </a:r>
            <a:r>
              <a:rPr lang="en-US" sz="2800" dirty="0" smtClean="0">
                <a:solidFill>
                  <a:srgbClr val="002060"/>
                </a:solidFill>
                <a:latin typeface="Roboto"/>
              </a:rPr>
              <a:t>PROVERBS</a:t>
            </a:r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)</a:t>
            </a:r>
          </a:p>
          <a:p>
            <a:endParaRPr lang="en-US" sz="2800" dirty="0" smtClean="0">
              <a:solidFill>
                <a:srgbClr val="002060"/>
              </a:solidFill>
              <a:latin typeface="Roboto"/>
            </a:endParaRPr>
          </a:p>
          <a:p>
            <a:r>
              <a:rPr lang="ru-RU" sz="2400" dirty="0" smtClean="0">
                <a:solidFill>
                  <a:srgbClr val="384047"/>
                </a:solidFill>
                <a:latin typeface="Roboto"/>
              </a:rPr>
              <a:t>Это </a:t>
            </a:r>
            <a:r>
              <a:rPr lang="ru-RU" sz="2400" dirty="0">
                <a:solidFill>
                  <a:srgbClr val="384047"/>
                </a:solidFill>
                <a:latin typeface="Roboto"/>
              </a:rPr>
              <a:t>традиционные высказывания определенной страны. Они являют собой короткие, мудрые высказывания, которые, как правило, предлагают жизненные советы.</a:t>
            </a:r>
          </a:p>
          <a:p>
            <a:r>
              <a:rPr lang="ru-RU" sz="2400" dirty="0">
                <a:solidFill>
                  <a:srgbClr val="384047"/>
                </a:solidFill>
                <a:latin typeface="Roboto"/>
              </a:rPr>
              <a:t>Носители английского языка часто используют их в разговоре, даже не осознавая этого</a:t>
            </a:r>
            <a:r>
              <a:rPr lang="ru-RU" sz="2400" dirty="0" smtClean="0">
                <a:solidFill>
                  <a:srgbClr val="384047"/>
                </a:solidFill>
                <a:latin typeface="Roboto"/>
              </a:rPr>
              <a:t>.</a:t>
            </a:r>
            <a:endParaRPr lang="ru-RU" sz="2400" dirty="0">
              <a:solidFill>
                <a:srgbClr val="384047"/>
              </a:solidFill>
              <a:latin typeface="Roboto"/>
            </a:endParaRPr>
          </a:p>
        </p:txBody>
      </p:sp>
      <p:pic>
        <p:nvPicPr>
          <p:cNvPr id="12292" name="Picture 4" descr="Image result for Ð¿Ð¾ÑÐ»Ð¾Ð²Ð¸ÑÑ Ð½Ð° Ð°Ð½Ð³Ð»Ð¸Ð¹ÑÐºÐ¾Ð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510" y="3761117"/>
            <a:ext cx="4522265" cy="232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28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panagroup-bg.com/sites/default/files/aromat_zelena_jabal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2487" y="2965976"/>
            <a:ext cx="1894953" cy="119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1814F25-F25E-4346-9437-9F026C7E7391}"/>
              </a:ext>
            </a:extLst>
          </p:cNvPr>
          <p:cNvSpPr/>
          <p:nvPr/>
        </p:nvSpPr>
        <p:spPr>
          <a:xfrm>
            <a:off x="339206" y="199950"/>
            <a:ext cx="106682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0" dirty="0" smtClean="0">
              <a:solidFill>
                <a:srgbClr val="384047"/>
              </a:solidFill>
              <a:effectLst/>
              <a:latin typeface="Roboto"/>
            </a:endParaRPr>
          </a:p>
          <a:p>
            <a:r>
              <a:rPr lang="ru-RU" b="1" i="0" dirty="0" err="1" smtClean="0">
                <a:solidFill>
                  <a:srgbClr val="C00000"/>
                </a:solidFill>
                <a:effectLst/>
                <a:latin typeface="Roboto"/>
              </a:rPr>
              <a:t>Many</a:t>
            </a:r>
            <a:r>
              <a:rPr lang="ru-RU" b="1" i="0" dirty="0" smtClean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hands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make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light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 smtClean="0">
                <a:solidFill>
                  <a:srgbClr val="C00000"/>
                </a:solidFill>
                <a:effectLst/>
                <a:latin typeface="Roboto"/>
              </a:rPr>
              <a:t>work</a:t>
            </a:r>
            <a:endParaRPr lang="ru-RU" b="1" i="0" dirty="0">
              <a:solidFill>
                <a:srgbClr val="C00000"/>
              </a:solidFill>
              <a:effectLst/>
              <a:latin typeface="Roboto"/>
            </a:endParaRPr>
          </a:p>
          <a:p>
            <a:r>
              <a:rPr lang="ru-RU" dirty="0">
                <a:solidFill>
                  <a:srgbClr val="384047"/>
                </a:solidFill>
                <a:latin typeface="Roboto"/>
              </a:rPr>
              <a:t>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 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То </a:t>
            </a:r>
            <a:r>
              <a:rPr lang="ru-RU" b="0" i="0" dirty="0">
                <a:solidFill>
                  <a:srgbClr val="384047"/>
                </a:solidFill>
                <a:effectLst/>
                <a:latin typeface="Roboto"/>
              </a:rPr>
              <a:t>есть, если выполнять какую-либо работу вместе – дело идет легче и быстрее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.</a:t>
            </a:r>
          </a:p>
          <a:p>
            <a:r>
              <a:rPr lang="ru-RU" b="1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Strike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while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the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iron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Roboto"/>
              </a:rPr>
              <a:t>is</a:t>
            </a:r>
            <a:r>
              <a:rPr lang="ru-RU" b="1" i="0" dirty="0">
                <a:solidFill>
                  <a:srgbClr val="C00000"/>
                </a:solidFill>
                <a:effectLst/>
                <a:latin typeface="Roboto"/>
              </a:rPr>
              <a:t> </a:t>
            </a:r>
            <a:r>
              <a:rPr lang="ru-RU" b="1" i="0" dirty="0" err="1" smtClean="0">
                <a:solidFill>
                  <a:srgbClr val="C00000"/>
                </a:solidFill>
                <a:effectLst/>
                <a:latin typeface="Roboto"/>
              </a:rPr>
              <a:t>hot</a:t>
            </a:r>
            <a:r>
              <a:rPr lang="ru-RU" b="1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– 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b="0" i="0" dirty="0">
                <a:solidFill>
                  <a:srgbClr val="384047"/>
                </a:solidFill>
                <a:effectLst/>
                <a:latin typeface="Roboto"/>
              </a:rPr>
              <a:t>«куй железо пока горячо».</a:t>
            </a:r>
          </a:p>
          <a:p>
            <a:r>
              <a:rPr lang="ru-RU" b="1" i="0" dirty="0">
                <a:solidFill>
                  <a:srgbClr val="384047"/>
                </a:solidFill>
                <a:effectLst/>
                <a:latin typeface="Roboto"/>
              </a:rPr>
              <a:t> 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Honesty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is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the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best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 smtClean="0">
                <a:solidFill>
                  <a:srgbClr val="FF0000"/>
                </a:solidFill>
                <a:effectLst/>
                <a:latin typeface="Roboto"/>
              </a:rPr>
              <a:t>policy</a:t>
            </a:r>
            <a:endParaRPr lang="ru-RU" b="1" i="0" dirty="0" smtClean="0">
              <a:solidFill>
                <a:srgbClr val="384047"/>
              </a:solidFill>
              <a:effectLst/>
              <a:latin typeface="Roboto"/>
            </a:endParaRPr>
          </a:p>
          <a:p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Говорить </a:t>
            </a:r>
            <a:r>
              <a:rPr lang="ru-RU" b="0" i="0" dirty="0" err="1" smtClean="0">
                <a:solidFill>
                  <a:srgbClr val="384047"/>
                </a:solidFill>
                <a:effectLst/>
                <a:latin typeface="Roboto"/>
              </a:rPr>
              <a:t>правду,завоевывать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b="0" i="0" dirty="0">
                <a:solidFill>
                  <a:srgbClr val="384047"/>
                </a:solidFill>
                <a:effectLst/>
                <a:latin typeface="Roboto"/>
              </a:rPr>
              <a:t>доверие и 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уважение.</a:t>
            </a:r>
          </a:p>
          <a:p>
            <a:r>
              <a:rPr lang="ru-RU" b="1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b="1" i="0" dirty="0" err="1" smtClean="0">
                <a:solidFill>
                  <a:srgbClr val="FF0000"/>
                </a:solidFill>
                <a:effectLst/>
                <a:latin typeface="Roboto"/>
              </a:rPr>
              <a:t>Don’t</a:t>
            </a:r>
            <a:r>
              <a:rPr lang="ru-RU" b="1" i="0" dirty="0" smtClean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judge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a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book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by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Roboto"/>
              </a:rPr>
              <a:t>its</a:t>
            </a:r>
            <a:r>
              <a:rPr lang="ru-RU" b="1" i="0" dirty="0">
                <a:solidFill>
                  <a:srgbClr val="FF0000"/>
                </a:solidFill>
                <a:effectLst/>
                <a:latin typeface="Roboto"/>
              </a:rPr>
              <a:t> </a:t>
            </a:r>
            <a:r>
              <a:rPr lang="ru-RU" b="1" i="0" dirty="0" err="1" smtClean="0">
                <a:solidFill>
                  <a:srgbClr val="FF0000"/>
                </a:solidFill>
                <a:effectLst/>
                <a:latin typeface="Roboto"/>
              </a:rPr>
              <a:t>cover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 – </a:t>
            </a:r>
            <a:r>
              <a:rPr lang="ru-RU" b="1" i="0" dirty="0" smtClean="0">
                <a:solidFill>
                  <a:srgbClr val="384047"/>
                </a:solidFill>
                <a:effectLst/>
                <a:latin typeface="Roboto"/>
              </a:rPr>
              <a:t> </a:t>
            </a:r>
            <a:r>
              <a:rPr lang="ru-RU" i="0" dirty="0" smtClean="0">
                <a:solidFill>
                  <a:srgbClr val="384047"/>
                </a:solidFill>
                <a:effectLst/>
                <a:latin typeface="Roboto"/>
              </a:rPr>
              <a:t>н</a:t>
            </a:r>
            <a:r>
              <a:rPr lang="ru-RU" b="0" i="0" dirty="0" smtClean="0">
                <a:solidFill>
                  <a:srgbClr val="384047"/>
                </a:solidFill>
                <a:effectLst/>
                <a:latin typeface="Roboto"/>
              </a:rPr>
              <a:t>е </a:t>
            </a:r>
            <a:r>
              <a:rPr lang="ru-RU" b="0" i="0" dirty="0">
                <a:solidFill>
                  <a:srgbClr val="384047"/>
                </a:solidFill>
                <a:effectLst/>
                <a:latin typeface="Roboto"/>
              </a:rPr>
              <a:t>судите о книге по ее обложке.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1042" y="2427884"/>
            <a:ext cx="1041777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84047"/>
                </a:solidFill>
                <a:latin typeface="Roboto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An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apple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a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day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keeps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the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doctor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away</a:t>
            </a:r>
            <a:endParaRPr lang="ru-RU" dirty="0">
              <a:solidFill>
                <a:srgbClr val="384047"/>
              </a:solidFill>
              <a:latin typeface="Roboto"/>
            </a:endParaRP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  Правильное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и здоровое питание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сокращает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визиты к доктору.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Яблоко - символ здорового      питания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.</a:t>
            </a:r>
          </a:p>
          <a:p>
            <a:r>
              <a:rPr lang="ru-RU" b="1" dirty="0" smtClean="0">
                <a:solidFill>
                  <a:srgbClr val="384047"/>
                </a:solidFill>
                <a:latin typeface="Roboto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Better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late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than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never</a:t>
            </a:r>
            <a:endParaRPr lang="ru-RU" b="1" dirty="0">
              <a:solidFill>
                <a:srgbClr val="384047"/>
              </a:solidFill>
              <a:latin typeface="Roboto"/>
            </a:endParaRP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 Лучше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поздно, чем никогда.</a:t>
            </a:r>
          </a:p>
          <a:p>
            <a:r>
              <a:rPr lang="ru-RU" b="1" dirty="0" smtClean="0">
                <a:solidFill>
                  <a:srgbClr val="384047"/>
                </a:solidFill>
                <a:latin typeface="Roboto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Don’t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bite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the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hand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that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feeds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you</a:t>
            </a:r>
            <a:endParaRPr lang="ru-RU" b="1" dirty="0">
              <a:solidFill>
                <a:srgbClr val="384047"/>
              </a:solidFill>
              <a:latin typeface="Roboto"/>
            </a:endParaRP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 Не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кусай руку, которая тебя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кормит. Ценить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и дорожить теми, кто нас поддерживает и «кормит».</a:t>
            </a:r>
          </a:p>
          <a:p>
            <a:r>
              <a:rPr lang="ru-RU" b="1" dirty="0" smtClean="0">
                <a:solidFill>
                  <a:srgbClr val="384047"/>
                </a:solidFill>
                <a:latin typeface="Roboto"/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Rome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wasn’t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built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in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a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day</a:t>
            </a:r>
            <a:endParaRPr lang="ru-RU" b="1" dirty="0">
              <a:solidFill>
                <a:srgbClr val="384047"/>
              </a:solidFill>
              <a:latin typeface="Roboto"/>
            </a:endParaRP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 Рим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был не за один день построен, то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есть</a:t>
            </a: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великое дело требует много времени и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усилий.</a:t>
            </a:r>
          </a:p>
          <a:p>
            <a:r>
              <a:rPr lang="ru-RU" b="1" dirty="0" smtClean="0">
                <a:solidFill>
                  <a:srgbClr val="384047"/>
                </a:solidFill>
                <a:latin typeface="Roboto"/>
              </a:rPr>
              <a:t> 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Actions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speak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louder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Roboto"/>
              </a:rPr>
              <a:t>than</a:t>
            </a:r>
            <a:r>
              <a:rPr lang="ru-RU" b="1" dirty="0">
                <a:solidFill>
                  <a:srgbClr val="FF0000"/>
                </a:solidFill>
                <a:latin typeface="Roboto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</a:rPr>
              <a:t>words</a:t>
            </a:r>
            <a:endParaRPr lang="ru-RU" b="1" dirty="0">
              <a:solidFill>
                <a:srgbClr val="384047"/>
              </a:solidFill>
              <a:latin typeface="Roboto"/>
            </a:endParaRPr>
          </a:p>
          <a:p>
            <a:r>
              <a:rPr lang="ru-RU" dirty="0" smtClean="0">
                <a:solidFill>
                  <a:srgbClr val="384047"/>
                </a:solidFill>
                <a:latin typeface="Roboto"/>
              </a:rPr>
              <a:t>  Поступки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говорят громче, чем слова. </a:t>
            </a:r>
            <a:endParaRPr lang="ru-RU" dirty="0" smtClean="0">
              <a:solidFill>
                <a:srgbClr val="384047"/>
              </a:solidFill>
              <a:latin typeface="Roboto"/>
            </a:endParaRPr>
          </a:p>
          <a:p>
            <a:r>
              <a:rPr lang="ru-RU" dirty="0">
                <a:solidFill>
                  <a:srgbClr val="384047"/>
                </a:solidFill>
                <a:latin typeface="Roboto"/>
              </a:rPr>
              <a:t> 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 Человека </a:t>
            </a:r>
            <a:r>
              <a:rPr lang="ru-RU" dirty="0">
                <a:solidFill>
                  <a:srgbClr val="384047"/>
                </a:solidFill>
                <a:latin typeface="Roboto"/>
              </a:rPr>
              <a:t>характеризуют его действия, а не слова</a:t>
            </a:r>
            <a:r>
              <a:rPr lang="ru-RU" dirty="0" smtClean="0">
                <a:solidFill>
                  <a:srgbClr val="384047"/>
                </a:solidFill>
                <a:latin typeface="Roboto"/>
              </a:rPr>
              <a:t>.</a:t>
            </a:r>
            <a:endParaRPr lang="ru-RU" dirty="0">
              <a:solidFill>
                <a:srgbClr val="384047"/>
              </a:solidFill>
              <a:latin typeface="Roboto"/>
            </a:endParaRPr>
          </a:p>
        </p:txBody>
      </p:sp>
      <p:pic>
        <p:nvPicPr>
          <p:cNvPr id="8194" name="Picture 2" descr="http://static8.depositphotos.com/1005990/883/v/450/depositphotos_8833154-Collaborate-team-up-join-hand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65210">
            <a:off x="9241042" y="427570"/>
            <a:ext cx="1754866" cy="121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richcollection.ru/uploads/catalog/img_others/img_others47e6ab7d484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8501" y="1502229"/>
            <a:ext cx="1684846" cy="129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upload.wikimedia.org/wikipedia/commons/thumb/5/53/Colosseum_in_Rome,_Italy_-_April_2007.jpg/275px-Colosseum_in_Rome,_Italy_-_April_20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389">
            <a:off x="5705478" y="4515089"/>
            <a:ext cx="2588284" cy="152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42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821" y="144009"/>
            <a:ext cx="10160000" cy="1143000"/>
          </a:xfrm>
        </p:spPr>
        <p:txBody>
          <a:bodyPr/>
          <a:lstStyle/>
          <a:p>
            <a:r>
              <a:rPr lang="en-US" sz="4400" dirty="0" smtClean="0">
                <a:solidFill>
                  <a:srgbClr val="002060"/>
                </a:solidFill>
              </a:rPr>
              <a:t>SLANG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201" y="1181594"/>
            <a:ext cx="10160000" cy="4800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Open Sans"/>
              </a:rPr>
              <a:t>Fortnight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. 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У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британцев имеется это удобное выражение, заключающее в себе целых 2 недели 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сразу. </a:t>
            </a:r>
          </a:p>
          <a:p>
            <a:endParaRPr lang="ru-RU" dirty="0" smtClean="0">
              <a:solidFill>
                <a:srgbClr val="3D464A"/>
              </a:solidFill>
              <a:latin typeface="Open Sans"/>
            </a:endParaRPr>
          </a:p>
          <a:p>
            <a:endParaRPr lang="ru-RU" dirty="0">
              <a:solidFill>
                <a:srgbClr val="3D464A"/>
              </a:solidFill>
              <a:latin typeface="Open Sans"/>
            </a:endParaRPr>
          </a:p>
          <a:p>
            <a:endParaRPr lang="ru-RU" dirty="0" smtClean="0">
              <a:solidFill>
                <a:srgbClr val="3D464A"/>
              </a:solidFill>
              <a:latin typeface="Open Sans"/>
            </a:endParaRPr>
          </a:p>
          <a:p>
            <a:r>
              <a:rPr lang="ru-RU" b="1" dirty="0" err="1" smtClean="0">
                <a:solidFill>
                  <a:srgbClr val="FF0000"/>
                </a:solidFill>
                <a:latin typeface="Open Sans"/>
              </a:rPr>
              <a:t>Cuppa</a:t>
            </a:r>
            <a:r>
              <a:rPr lang="ru-RU" dirty="0">
                <a:solidFill>
                  <a:srgbClr val="FF0000"/>
                </a:solidFill>
                <a:latin typeface="Open Sans"/>
              </a:rPr>
              <a:t> = «</a:t>
            </a:r>
            <a:r>
              <a:rPr lang="ru-RU" b="1" dirty="0" err="1">
                <a:solidFill>
                  <a:srgbClr val="FF0000"/>
                </a:solidFill>
                <a:latin typeface="Open Sans"/>
              </a:rPr>
              <a:t>cup</a:t>
            </a:r>
            <a:r>
              <a:rPr lang="ru-RU" b="1" dirty="0">
                <a:solidFill>
                  <a:srgbClr val="FF0000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Open Sans"/>
              </a:rPr>
              <a:t>of</a:t>
            </a:r>
            <a:r>
              <a:rPr lang="ru-RU" dirty="0" smtClean="0">
                <a:solidFill>
                  <a:srgbClr val="FF0000"/>
                </a:solidFill>
                <a:latin typeface="Open Sans"/>
              </a:rPr>
              <a:t>».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Обычно переводится как «чашка чая». </a:t>
            </a:r>
            <a:r>
              <a:rPr lang="ru-RU" dirty="0" err="1" smtClean="0">
                <a:solidFill>
                  <a:srgbClr val="3D464A"/>
                </a:solidFill>
                <a:latin typeface="Open Sans"/>
              </a:rPr>
              <a:t>Would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you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like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a 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cuppa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? – 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I’d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love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one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.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I’ll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get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kettle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on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. – Хотите чая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?</a:t>
            </a:r>
          </a:p>
          <a:p>
            <a:pPr marL="114300" indent="0">
              <a:buNone/>
            </a:pPr>
            <a:r>
              <a:rPr lang="ru-RU" dirty="0" smtClean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– </a:t>
            </a:r>
            <a:r>
              <a:rPr lang="ru-RU" dirty="0" err="1" smtClean="0">
                <a:solidFill>
                  <a:srgbClr val="3D464A"/>
                </a:solidFill>
                <a:latin typeface="Open Sans"/>
              </a:rPr>
              <a:t>Да,с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удовольствием. Поставлю чайник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.</a:t>
            </a:r>
          </a:p>
          <a:p>
            <a:endParaRPr lang="ru-RU" dirty="0" smtClean="0">
              <a:solidFill>
                <a:srgbClr val="3D464A"/>
              </a:solidFill>
              <a:latin typeface="Open Sans"/>
            </a:endParaRPr>
          </a:p>
          <a:p>
            <a:endParaRPr lang="ru-RU" dirty="0">
              <a:solidFill>
                <a:srgbClr val="3D464A"/>
              </a:solidFill>
              <a:latin typeface="Open Sans"/>
            </a:endParaRPr>
          </a:p>
          <a:p>
            <a:endParaRPr lang="ru-RU" dirty="0">
              <a:solidFill>
                <a:srgbClr val="3D464A"/>
              </a:solidFill>
              <a:latin typeface="Open Sans"/>
            </a:endParaRPr>
          </a:p>
          <a:p>
            <a:r>
              <a:rPr lang="ru-RU" b="1" dirty="0" err="1">
                <a:solidFill>
                  <a:srgbClr val="C00000"/>
                </a:solidFill>
                <a:latin typeface="Open Sans"/>
              </a:rPr>
              <a:t>Marbles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 – разум, сообразительность, 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смекалка.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Have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you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lost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your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3D464A"/>
                </a:solidFill>
                <a:latin typeface="Open Sans"/>
              </a:rPr>
              <a:t>marbles</a:t>
            </a:r>
            <a:r>
              <a:rPr lang="ru-RU" dirty="0">
                <a:solidFill>
                  <a:srgbClr val="3D464A"/>
                </a:solidFill>
                <a:latin typeface="Open Sans"/>
              </a:rPr>
              <a:t>? – Ты с ума сошел</a:t>
            </a:r>
            <a:r>
              <a:rPr lang="ru-RU" dirty="0" smtClean="0">
                <a:solidFill>
                  <a:srgbClr val="3D464A"/>
                </a:solidFill>
                <a:latin typeface="Open Sans"/>
              </a:rPr>
              <a:t>?</a:t>
            </a:r>
          </a:p>
          <a:p>
            <a:endParaRPr lang="en-US" dirty="0" smtClean="0">
              <a:solidFill>
                <a:srgbClr val="3D464A"/>
              </a:solidFill>
              <a:latin typeface="Open Sans"/>
            </a:endParaRPr>
          </a:p>
          <a:p>
            <a:endParaRPr lang="ru-RU" dirty="0">
              <a:solidFill>
                <a:srgbClr val="3D464A"/>
              </a:solidFill>
              <a:latin typeface="Open Sans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Calibri Light"/>
              </a:rPr>
              <a:t>A</a:t>
            </a:r>
            <a:r>
              <a:rPr lang="en-US" sz="3200" b="1" dirty="0" err="1" smtClean="0">
                <a:solidFill>
                  <a:srgbClr val="FF0000"/>
                </a:solidFill>
                <a:latin typeface="Calibri Light"/>
              </a:rPr>
              <a:t>ll</a:t>
            </a:r>
            <a:r>
              <a:rPr lang="en-US" sz="3200" b="1" dirty="0" smtClean="0">
                <a:solidFill>
                  <a:srgbClr val="FF0000"/>
                </a:solidFill>
                <a:latin typeface="Calibri Light"/>
              </a:rPr>
              <a:t> right</a:t>
            </a:r>
            <a:r>
              <a:rPr lang="ru-RU" sz="3200" b="1" dirty="0" smtClean="0">
                <a:solidFill>
                  <a:srgbClr val="FF0000"/>
                </a:solidFill>
                <a:latin typeface="Calibri Light"/>
              </a:rPr>
              <a:t>?</a:t>
            </a:r>
            <a:r>
              <a:rPr lang="ru-RU" sz="3200" b="1" dirty="0" smtClean="0">
                <a:solidFill>
                  <a:srgbClr val="333333"/>
                </a:solidFill>
                <a:latin typeface="Calibri Light"/>
              </a:rPr>
              <a:t>  </a:t>
            </a:r>
            <a:r>
              <a:rPr lang="ru-RU" sz="2800" dirty="0" smtClean="0">
                <a:latin typeface="Calibri Light"/>
              </a:rPr>
              <a:t>Выражение</a:t>
            </a:r>
            <a:r>
              <a:rPr lang="ru-RU" sz="2800" dirty="0">
                <a:latin typeface="Calibri Light"/>
              </a:rPr>
              <a:t> означает «Привет, как дела</a:t>
            </a:r>
            <a:r>
              <a:rPr lang="ru-RU" sz="2800" dirty="0" smtClean="0">
                <a:latin typeface="Calibri Light"/>
              </a:rPr>
              <a:t>?» </a:t>
            </a:r>
            <a:r>
              <a:rPr lang="ru-RU" sz="2800" dirty="0">
                <a:latin typeface="Calibri Light"/>
              </a:rPr>
              <a:t> </a:t>
            </a:r>
            <a:endParaRPr lang="ru-RU" dirty="0"/>
          </a:p>
        </p:txBody>
      </p:sp>
      <p:pic>
        <p:nvPicPr>
          <p:cNvPr id="1026" name="Picture 2" descr="Image result for ÑÑ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78545" y="5094885"/>
            <a:ext cx="1339780" cy="160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ÑÐ¼ ÐºÐ°ÑÑÐ¸Ð½Ðº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9797" y="2993486"/>
            <a:ext cx="122872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ÑÐ°ÑÐºÐ° Ñ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8995" y="1537980"/>
            <a:ext cx="1608097" cy="100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705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ÐÐÐ§ÐÐ ÐÐÐÐ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50875">
            <a:off x="8705872" y="245721"/>
            <a:ext cx="2451362" cy="163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029" y="92433"/>
            <a:ext cx="10160000" cy="6710741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libri Light"/>
              </a:rPr>
              <a:t>FULL OF BEANS</a:t>
            </a:r>
          </a:p>
          <a:p>
            <a:r>
              <a:rPr lang="ru-RU" sz="2600" dirty="0">
                <a:solidFill>
                  <a:srgbClr val="333333"/>
                </a:solidFill>
                <a:latin typeface="Calibri Light"/>
              </a:rPr>
              <a:t>Энергичный, заводной. Буквально — «полный бобов». </a:t>
            </a:r>
            <a:endParaRPr lang="en-US" sz="2600" dirty="0" smtClean="0">
              <a:solidFill>
                <a:srgbClr val="333333"/>
              </a:solidFill>
              <a:latin typeface="Calibri Light"/>
            </a:endParaRPr>
          </a:p>
          <a:p>
            <a:pPr marL="114300" indent="0">
              <a:buNone/>
            </a:pPr>
            <a:r>
              <a:rPr lang="ru-RU" sz="2600" dirty="0" err="1" smtClean="0">
                <a:solidFill>
                  <a:srgbClr val="333333"/>
                </a:solidFill>
                <a:latin typeface="Calibri Light"/>
              </a:rPr>
              <a:t>All</a:t>
            </a:r>
            <a:r>
              <a:rPr lang="ru-RU" sz="2600" dirty="0" smtClean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the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children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were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ru-RU" sz="2600" b="1" dirty="0" err="1">
                <a:solidFill>
                  <a:srgbClr val="333333"/>
                </a:solidFill>
                <a:latin typeface="Calibri Light"/>
              </a:rPr>
              <a:t>full</a:t>
            </a:r>
            <a:r>
              <a:rPr lang="ru-RU" sz="2600" b="1" dirty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b="1" dirty="0" err="1">
                <a:solidFill>
                  <a:srgbClr val="333333"/>
                </a:solidFill>
                <a:latin typeface="Calibri Light"/>
              </a:rPr>
              <a:t>of</a:t>
            </a:r>
            <a:r>
              <a:rPr lang="ru-RU" sz="2600" b="1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ru-RU" sz="2600" b="1" dirty="0" err="1" smtClean="0">
                <a:solidFill>
                  <a:srgbClr val="333333"/>
                </a:solidFill>
                <a:latin typeface="Calibri Light"/>
              </a:rPr>
              <a:t>beans</a:t>
            </a:r>
            <a:r>
              <a:rPr lang="en-US" sz="2600" dirty="0" smtClean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b="1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at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the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dirty="0" err="1">
                <a:solidFill>
                  <a:srgbClr val="333333"/>
                </a:solidFill>
                <a:latin typeface="Calibri Light"/>
              </a:rPr>
              <a:t>party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. — Дети на </a:t>
            </a:r>
            <a:r>
              <a:rPr lang="ru-RU" sz="2600" dirty="0" smtClean="0">
                <a:solidFill>
                  <a:srgbClr val="333333"/>
                </a:solidFill>
                <a:latin typeface="Calibri Light"/>
              </a:rPr>
              <a:t>вечеринке</a:t>
            </a:r>
            <a:endParaRPr lang="en-US" sz="2600" dirty="0" smtClean="0">
              <a:solidFill>
                <a:srgbClr val="333333"/>
              </a:solidFill>
              <a:latin typeface="Calibri Light"/>
            </a:endParaRPr>
          </a:p>
          <a:p>
            <a:pPr marL="114300" indent="0">
              <a:buNone/>
            </a:pPr>
            <a:r>
              <a:rPr lang="ru-RU" sz="2600" dirty="0" smtClean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sz="2600" dirty="0">
                <a:solidFill>
                  <a:srgbClr val="333333"/>
                </a:solidFill>
                <a:latin typeface="Calibri Light"/>
              </a:rPr>
              <a:t>просто не могли усидеть на месте</a:t>
            </a:r>
            <a:r>
              <a:rPr lang="ru-RU" sz="2600" dirty="0" smtClean="0">
                <a:solidFill>
                  <a:srgbClr val="333333"/>
                </a:solidFill>
                <a:latin typeface="Calibri Light"/>
              </a:rPr>
              <a:t>.</a:t>
            </a:r>
            <a:endParaRPr lang="en-US" sz="2600" dirty="0" smtClean="0">
              <a:solidFill>
                <a:srgbClr val="333333"/>
              </a:solidFill>
              <a:latin typeface="Calibri Light"/>
            </a:endParaRPr>
          </a:p>
          <a:p>
            <a:pPr marL="114300" indent="0">
              <a:buNone/>
            </a:pPr>
            <a:endParaRPr lang="ru-RU" dirty="0">
              <a:solidFill>
                <a:srgbClr val="333333"/>
              </a:solidFill>
              <a:latin typeface="Calibri Light"/>
            </a:endParaRPr>
          </a:p>
          <a:p>
            <a:r>
              <a:rPr lang="en-US" b="1" dirty="0">
                <a:solidFill>
                  <a:srgbClr val="C00000"/>
                </a:solidFill>
                <a:latin typeface="Calibri Light"/>
              </a:rPr>
              <a:t>PIECE OF </a:t>
            </a:r>
            <a:r>
              <a:rPr lang="en-US" b="1" dirty="0" smtClean="0">
                <a:solidFill>
                  <a:srgbClr val="C00000"/>
                </a:solidFill>
                <a:latin typeface="Calibri Light"/>
              </a:rPr>
              <a:t>CAKE</a:t>
            </a:r>
          </a:p>
          <a:p>
            <a:r>
              <a:rPr lang="ru-RU" dirty="0" smtClean="0">
                <a:solidFill>
                  <a:srgbClr val="333333"/>
                </a:solidFill>
                <a:latin typeface="Calibri Light"/>
              </a:rPr>
              <a:t> 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«Кусок </a:t>
            </a:r>
            <a:r>
              <a:rPr lang="ru-RU" dirty="0" smtClean="0">
                <a:solidFill>
                  <a:srgbClr val="333333"/>
                </a:solidFill>
                <a:latin typeface="Calibri Light"/>
              </a:rPr>
              <a:t>торта». 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О деле, которое представляется говорящему легко исполнимым — как съесть кусок торта (пирога).</a:t>
            </a:r>
          </a:p>
          <a:p>
            <a:pPr marL="114300" indent="0">
              <a:buNone/>
            </a:pPr>
            <a:r>
              <a:rPr lang="ru-RU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What do you think of the exam? I think it was really difficult. (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Что думаешь по поводу экзамена? По-моему, он был очень трудным.)</a:t>
            </a:r>
          </a:p>
          <a:p>
            <a:pPr marL="114300" indent="0">
              <a:buNone/>
            </a:pPr>
            <a:r>
              <a:rPr lang="ru-RU" dirty="0">
                <a:solidFill>
                  <a:srgbClr val="333333"/>
                </a:solidFill>
                <a:latin typeface="Calibri Light"/>
              </a:rPr>
              <a:t> 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No, it was a </a:t>
            </a:r>
            <a:r>
              <a:rPr lang="en-US" b="1" dirty="0">
                <a:solidFill>
                  <a:srgbClr val="333333"/>
                </a:solidFill>
                <a:latin typeface="Calibri Light"/>
              </a:rPr>
              <a:t>piece of cake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! (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Да нет, раз плюнуть</a:t>
            </a:r>
            <a:r>
              <a:rPr lang="ru-RU" dirty="0" smtClean="0">
                <a:solidFill>
                  <a:srgbClr val="333333"/>
                </a:solidFill>
                <a:latin typeface="Calibri Light"/>
              </a:rPr>
              <a:t>!)</a:t>
            </a:r>
            <a:endParaRPr lang="en-US" dirty="0" smtClean="0">
              <a:solidFill>
                <a:srgbClr val="333333"/>
              </a:solidFill>
              <a:latin typeface="Calibri Light"/>
            </a:endParaRPr>
          </a:p>
          <a:p>
            <a:pPr marL="114300" indent="0">
              <a:buNone/>
            </a:pPr>
            <a:endParaRPr lang="ru-RU" dirty="0">
              <a:solidFill>
                <a:srgbClr val="333333"/>
              </a:solidFill>
              <a:latin typeface="Calibri Light"/>
            </a:endParaRPr>
          </a:p>
          <a:p>
            <a:r>
              <a:rPr lang="en-US" b="1" dirty="0">
                <a:solidFill>
                  <a:srgbClr val="333333"/>
                </a:solidFill>
                <a:latin typeface="Calibri Light"/>
              </a:rPr>
              <a:t>NICE ONE</a:t>
            </a:r>
          </a:p>
          <a:p>
            <a:r>
              <a:rPr lang="en-US" dirty="0" smtClean="0">
                <a:solidFill>
                  <a:srgbClr val="333333"/>
                </a:solidFill>
                <a:latin typeface="Calibri Light"/>
              </a:rPr>
              <a:t>Nice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 — 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хороший, милый.</a:t>
            </a:r>
          </a:p>
          <a:p>
            <a:r>
              <a:rPr lang="ru-RU" dirty="0">
                <a:solidFill>
                  <a:srgbClr val="333333"/>
                </a:solidFill>
                <a:latin typeface="Calibri Light"/>
              </a:rPr>
              <a:t>— 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I published my first book last year, and I’ve already started working on the sequel! (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В том году я опубликовал свою первую книгу, и я уже работаю над продолжением!)</a:t>
            </a:r>
          </a:p>
          <a:p>
            <a:r>
              <a:rPr lang="ru-RU" dirty="0">
                <a:solidFill>
                  <a:srgbClr val="333333"/>
                </a:solidFill>
                <a:latin typeface="Calibri Light"/>
              </a:rPr>
              <a:t>— </a:t>
            </a:r>
            <a:r>
              <a:rPr lang="en-US" b="1" dirty="0">
                <a:solidFill>
                  <a:srgbClr val="333333"/>
                </a:solidFill>
                <a:latin typeface="Calibri Light"/>
              </a:rPr>
              <a:t>Nice one!</a:t>
            </a:r>
            <a:r>
              <a:rPr lang="en-US" dirty="0">
                <a:solidFill>
                  <a:srgbClr val="333333"/>
                </a:solidFill>
                <a:latin typeface="Calibri Light"/>
              </a:rPr>
              <a:t> You’re doing really well. (</a:t>
            </a:r>
            <a:r>
              <a:rPr lang="ru-RU" b="1" dirty="0">
                <a:solidFill>
                  <a:srgbClr val="333333"/>
                </a:solidFill>
                <a:latin typeface="Calibri Light"/>
              </a:rPr>
              <a:t>Неплохо! </a:t>
            </a:r>
            <a:r>
              <a:rPr lang="ru-RU" dirty="0">
                <a:solidFill>
                  <a:srgbClr val="333333"/>
                </a:solidFill>
                <a:latin typeface="Calibri Light"/>
              </a:rPr>
              <a:t>Хорошая работа.)</a:t>
            </a:r>
          </a:p>
          <a:p>
            <a:pPr marL="11430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ÐÐ½Ð³Ð»Ð¸Ð¹ÑÐºÐ¸Ð¹ Ð¸ Ð°Ð¼ÐµÑÐ¸ÐºÐ°Ð½ÑÐºÐ¸Ð¹ ÑÐ»ÐµÐ½Ð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9319" y="3380014"/>
            <a:ext cx="2167617" cy="14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ÑÐÐ ÐÐ¨Ð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40347" y="4661806"/>
            <a:ext cx="2385309" cy="219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29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107" y="274638"/>
            <a:ext cx="10160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CONTENT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478" y="1355269"/>
            <a:ext cx="10160000" cy="4800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1) </a:t>
            </a:r>
            <a:r>
              <a:rPr lang="ru-RU" sz="1600" dirty="0" smtClean="0">
                <a:solidFill>
                  <a:srgbClr val="002060"/>
                </a:solidFill>
              </a:rPr>
              <a:t>Страны Великобритании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(</a:t>
            </a:r>
            <a:r>
              <a:rPr lang="en-US" sz="1600" dirty="0" smtClean="0">
                <a:solidFill>
                  <a:srgbClr val="002060"/>
                </a:solidFill>
              </a:rPr>
              <a:t>Countries of UK)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2)</a:t>
            </a:r>
            <a:r>
              <a:rPr lang="ru-RU" sz="1600" dirty="0" smtClean="0">
                <a:solidFill>
                  <a:srgbClr val="002060"/>
                </a:solidFill>
              </a:rPr>
              <a:t> ОБРАЗОВАНИЕ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(</a:t>
            </a:r>
            <a:r>
              <a:rPr lang="en-US" sz="1600" dirty="0" smtClean="0">
                <a:solidFill>
                  <a:srgbClr val="002060"/>
                </a:solidFill>
              </a:rPr>
              <a:t>EDUCATION)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3)</a:t>
            </a:r>
            <a:r>
              <a:rPr lang="ru-RU" sz="1600" dirty="0" smtClean="0">
                <a:solidFill>
                  <a:srgbClr val="002060"/>
                </a:solidFill>
              </a:rPr>
              <a:t> КУЛЬТУРА(</a:t>
            </a:r>
            <a:r>
              <a:rPr lang="en-US" sz="1600" dirty="0" smtClean="0">
                <a:solidFill>
                  <a:srgbClr val="002060"/>
                </a:solidFill>
              </a:rPr>
              <a:t>CULTURE</a:t>
            </a:r>
            <a:r>
              <a:rPr lang="ru-RU" sz="16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4) </a:t>
            </a:r>
            <a:r>
              <a:rPr lang="en-US" sz="1600" dirty="0" smtClean="0">
                <a:solidFill>
                  <a:srgbClr val="002060"/>
                </a:solidFill>
              </a:rPr>
              <a:t>POPULAR 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PLACES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5)</a:t>
            </a:r>
            <a:r>
              <a:rPr lang="en-US" sz="1600" dirty="0" smtClean="0">
                <a:solidFill>
                  <a:srgbClr val="002060"/>
                </a:solidFill>
              </a:rPr>
              <a:t> TOWER BRIDGE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6)</a:t>
            </a:r>
            <a:r>
              <a:rPr lang="en-US" sz="1600" dirty="0" smtClean="0">
                <a:solidFill>
                  <a:srgbClr val="002060"/>
                </a:solidFill>
              </a:rPr>
              <a:t> BUCKINGAM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PALACE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7)</a:t>
            </a:r>
            <a:r>
              <a:rPr lang="en-US" sz="1600" dirty="0" smtClean="0">
                <a:solidFill>
                  <a:srgbClr val="002060"/>
                </a:solidFill>
              </a:rPr>
              <a:t> EDINBURG CASTLE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8)</a:t>
            </a:r>
            <a:r>
              <a:rPr lang="en-US" sz="1600" dirty="0" smtClean="0">
                <a:solidFill>
                  <a:srgbClr val="002060"/>
                </a:solidFill>
              </a:rPr>
              <a:t> WHAT TO VISIT</a:t>
            </a:r>
            <a:r>
              <a:rPr lang="ru-RU" sz="1600" dirty="0" smtClean="0">
                <a:solidFill>
                  <a:srgbClr val="002060"/>
                </a:solidFill>
              </a:rPr>
              <a:t>?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9)</a:t>
            </a:r>
            <a:r>
              <a:rPr lang="en-US" sz="1600" dirty="0" smtClean="0">
                <a:solidFill>
                  <a:srgbClr val="002060"/>
                </a:solidFill>
              </a:rPr>
              <a:t> LOCH-NESS LAKE</a:t>
            </a:r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10)</a:t>
            </a:r>
            <a:r>
              <a:rPr lang="en-US" sz="1600" dirty="0" smtClean="0">
                <a:solidFill>
                  <a:srgbClr val="002060"/>
                </a:solidFill>
              </a:rPr>
              <a:t> ENGLISH IDIOMS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</a:rPr>
              <a:t>11)</a:t>
            </a:r>
            <a:r>
              <a:rPr lang="en-US" sz="1600" b="1" dirty="0" smtClean="0">
                <a:solidFill>
                  <a:srgbClr val="002060"/>
                </a:solidFill>
                <a:latin typeface="Open Sans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Open Sans"/>
              </a:rPr>
              <a:t>IDIOMS</a:t>
            </a:r>
            <a:endParaRPr lang="ru-RU" sz="1600" dirty="0" smtClean="0">
              <a:solidFill>
                <a:srgbClr val="002060"/>
              </a:solidFill>
              <a:latin typeface="Open Sans"/>
            </a:endParaRP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Open Sans"/>
              </a:rPr>
              <a:t>12)</a:t>
            </a:r>
            <a:r>
              <a:rPr lang="en-US" sz="1600" dirty="0" smtClean="0">
                <a:solidFill>
                  <a:srgbClr val="002060"/>
                </a:solidFill>
                <a:latin typeface="Open Sans"/>
              </a:rPr>
              <a:t> IDIOMS ABOUT LOVE</a:t>
            </a:r>
            <a:r>
              <a:rPr lang="ru-RU" sz="1600" dirty="0" smtClean="0">
                <a:solidFill>
                  <a:srgbClr val="002060"/>
                </a:solidFill>
                <a:latin typeface="Open Sans"/>
              </a:rPr>
              <a:t> , </a:t>
            </a:r>
            <a:r>
              <a:rPr lang="en-US" sz="1600" dirty="0" smtClean="0">
                <a:solidFill>
                  <a:srgbClr val="002060"/>
                </a:solidFill>
                <a:latin typeface="Open Sans"/>
              </a:rPr>
              <a:t>EMOTIONS</a:t>
            </a:r>
            <a:endParaRPr lang="ru-RU" sz="1600" dirty="0" smtClean="0">
              <a:solidFill>
                <a:srgbClr val="002060"/>
              </a:solidFill>
              <a:latin typeface="Open Sans"/>
            </a:endParaRP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Open Sans"/>
              </a:rPr>
              <a:t>13)</a:t>
            </a: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ПОСЛОВИЦЫ  (</a:t>
            </a:r>
            <a:r>
              <a:rPr lang="en-US" sz="1600" dirty="0" smtClean="0">
                <a:solidFill>
                  <a:srgbClr val="002060"/>
                </a:solidFill>
                <a:latin typeface="Roboto"/>
              </a:rPr>
              <a:t>PROVERBS</a:t>
            </a: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)</a:t>
            </a: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14) </a:t>
            </a:r>
            <a:r>
              <a:rPr lang="en-US" sz="1600" dirty="0" smtClean="0">
                <a:solidFill>
                  <a:srgbClr val="002060"/>
                </a:solidFill>
              </a:rPr>
              <a:t>SLANG</a:t>
            </a:r>
            <a:endParaRPr lang="ru-RU" sz="1600" dirty="0" smtClean="0">
              <a:solidFill>
                <a:srgbClr val="002060"/>
              </a:solidFill>
              <a:latin typeface="Roboto"/>
            </a:endParaRP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15)</a:t>
            </a:r>
            <a:r>
              <a:rPr lang="en-US" sz="1600" dirty="0" smtClean="0">
                <a:solidFill>
                  <a:srgbClr val="002060"/>
                </a:solidFill>
              </a:rPr>
              <a:t> WHAT BRITISH PEOPLE LIKE TO EAT</a:t>
            </a:r>
            <a:r>
              <a:rPr lang="ru-RU" sz="1600" dirty="0" smtClean="0">
                <a:solidFill>
                  <a:srgbClr val="002060"/>
                </a:solidFill>
              </a:rPr>
              <a:t>?</a:t>
            </a: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16) </a:t>
            </a:r>
            <a:r>
              <a:rPr lang="en-US" sz="1600" dirty="0" smtClean="0">
                <a:solidFill>
                  <a:srgbClr val="002060"/>
                </a:solidFill>
              </a:rPr>
              <a:t>FOOD IN DIFFERENT UK CONTRIES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</a:rPr>
              <a:t>17)</a:t>
            </a:r>
            <a:r>
              <a:rPr lang="en-US" sz="1600" dirty="0" smtClean="0">
                <a:solidFill>
                  <a:srgbClr val="002060"/>
                </a:solidFill>
              </a:rPr>
              <a:t> DRINKS</a:t>
            </a:r>
          </a:p>
          <a:p>
            <a:pPr marL="342900" lvl="2">
              <a:buClr>
                <a:schemeClr val="accent1"/>
              </a:buClr>
            </a:pPr>
            <a:r>
              <a:rPr lang="ru-RU" sz="1600" dirty="0" smtClean="0">
                <a:solidFill>
                  <a:srgbClr val="002060"/>
                </a:solidFill>
                <a:latin typeface="Roboto"/>
              </a:rPr>
              <a:t>18) </a:t>
            </a:r>
            <a:r>
              <a:rPr lang="en-US" sz="1600" dirty="0" smtClean="0">
                <a:solidFill>
                  <a:srgbClr val="002060"/>
                </a:solidFill>
              </a:rPr>
              <a:t>DISHES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900" lvl="2">
              <a:buClr>
                <a:schemeClr val="accent1"/>
              </a:buClr>
            </a:pPr>
            <a:endParaRPr lang="ru-RU" sz="2000" dirty="0" smtClean="0">
              <a:solidFill>
                <a:srgbClr val="002060"/>
              </a:solidFill>
              <a:latin typeface="Roboto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00362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72077">
            <a:off x="426539" y="2051295"/>
            <a:ext cx="2034282" cy="1357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Image result for ÑÑÑÐ½ÑÐ¹ ÑÐ¶Ð¸Ð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7876">
            <a:off x="7576922" y="4294145"/>
            <a:ext cx="2681308" cy="196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Ð²ÑÐ¾ÑÐ¾Ð¹ Ð·Ð°Ð²ÑÑÐ°Ð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9488">
            <a:off x="8289080" y="2309309"/>
            <a:ext cx="2192788" cy="146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07521" y="1396092"/>
            <a:ext cx="10160000" cy="4800600"/>
          </a:xfrm>
        </p:spPr>
        <p:txBody>
          <a:bodyPr/>
          <a:lstStyle/>
          <a:p>
            <a:pPr marL="114300" indent="0" algn="ctr">
              <a:buNone/>
            </a:pPr>
            <a:r>
              <a:rPr lang="ru-RU" sz="2000" dirty="0" smtClean="0">
                <a:solidFill>
                  <a:srgbClr val="000000"/>
                </a:solidFill>
                <a:latin typeface="Verdana"/>
              </a:rPr>
              <a:t>В Великобритании много интересных </a:t>
            </a:r>
            <a:r>
              <a:rPr lang="ru-RU" sz="2000" dirty="0">
                <a:solidFill>
                  <a:srgbClr val="000000"/>
                </a:solidFill>
                <a:latin typeface="Verdana"/>
              </a:rPr>
              <a:t>и вкусных блюд. </a:t>
            </a:r>
            <a:endParaRPr lang="ru-RU" sz="2000" dirty="0" smtClean="0">
              <a:solidFill>
                <a:srgbClr val="000000"/>
              </a:solidFill>
              <a:latin typeface="Verdana"/>
            </a:endParaRP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Verdana"/>
              </a:rPr>
              <a:t>У </a:t>
            </a:r>
            <a:r>
              <a:rPr lang="ru-RU" sz="2000" dirty="0">
                <a:solidFill>
                  <a:srgbClr val="000000"/>
                </a:solidFill>
                <a:latin typeface="Verdana"/>
              </a:rPr>
              <a:t>жителей Великобритании существуют устоявшиеся традиции, касающиеся приема </a:t>
            </a:r>
            <a:r>
              <a:rPr lang="ru-RU" sz="2000" dirty="0" smtClean="0">
                <a:solidFill>
                  <a:srgbClr val="000000"/>
                </a:solidFill>
                <a:latin typeface="Verdana"/>
              </a:rPr>
              <a:t>пищи: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Verdana"/>
              </a:rPr>
              <a:t> в</a:t>
            </a:r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Verdana"/>
              </a:rPr>
              <a:t>7-8 часов утра </a:t>
            </a:r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завтрак</a:t>
            </a:r>
            <a:r>
              <a:rPr lang="ru-RU" sz="2400" dirty="0">
                <a:solidFill>
                  <a:srgbClr val="000000"/>
                </a:solidFill>
                <a:latin typeface="Verdana"/>
              </a:rPr>
              <a:t>;</a:t>
            </a:r>
            <a:endParaRPr lang="ru-RU" sz="2400" dirty="0" smtClean="0">
              <a:solidFill>
                <a:srgbClr val="000000"/>
              </a:solidFill>
              <a:latin typeface="Verdana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Verdana"/>
              </a:rPr>
              <a:t>13-14 второй завтрак (ланч</a:t>
            </a:r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);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Verdana"/>
              </a:rPr>
              <a:t>в 17 часов легкий обед, или просто </a:t>
            </a:r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чаепитие;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Verdana"/>
              </a:rPr>
              <a:t>в 19-00 полноценный и сытный ужин</a:t>
            </a:r>
            <a:r>
              <a:rPr lang="ru-RU" sz="2400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Verdana"/>
              </a:rPr>
              <a:t>Такого графика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питания придерживается большая часть ресторанов и кафе.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What do  </a:t>
            </a:r>
            <a:r>
              <a:rPr lang="en-US" dirty="0" smtClean="0">
                <a:solidFill>
                  <a:srgbClr val="002060"/>
                </a:solidFill>
              </a:rPr>
              <a:t>British people like to eat?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Image result for Ð¾Ð±ÐµÐ´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76880">
            <a:off x="836280" y="4801341"/>
            <a:ext cx="2573968" cy="147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go2.imgsmail.ru/imgpreview?key=65996918cd470fb1&amp;mb=imgdb_preview_38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7246">
            <a:off x="8578611" y="276761"/>
            <a:ext cx="2345567" cy="140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57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5248" y="2264381"/>
            <a:ext cx="3654420" cy="225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686" y="380136"/>
            <a:ext cx="714102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F29A64"/>
              </a:solidFill>
            </a:endParaRPr>
          </a:p>
          <a:p>
            <a:endParaRPr lang="ru-RU" sz="2800" dirty="0" smtClean="0"/>
          </a:p>
          <a:p>
            <a:r>
              <a:rPr lang="en-US" sz="2800" b="1" dirty="0" smtClean="0"/>
              <a:t>Wales</a:t>
            </a:r>
            <a:r>
              <a:rPr lang="ru-RU" sz="2800" dirty="0" smtClean="0"/>
              <a:t>— </a:t>
            </a:r>
            <a:r>
              <a:rPr lang="ru-RU" sz="2800" dirty="0"/>
              <a:t>ягненок под мятным </a:t>
            </a:r>
            <a:r>
              <a:rPr lang="ru-RU" sz="2800" dirty="0" smtClean="0"/>
              <a:t>соусом</a:t>
            </a:r>
            <a:endParaRPr lang="en-US" sz="2800" dirty="0" smtClean="0"/>
          </a:p>
          <a:p>
            <a:endParaRPr lang="ru-RU" sz="2800" dirty="0" smtClean="0"/>
          </a:p>
          <a:p>
            <a:r>
              <a:rPr lang="en-US" sz="2800" b="1" dirty="0" smtClean="0"/>
              <a:t>Scotland</a:t>
            </a:r>
            <a:r>
              <a:rPr lang="ru-RU" sz="2800" dirty="0"/>
              <a:t> — овсяная каша с </a:t>
            </a:r>
            <a:r>
              <a:rPr lang="ru-RU" sz="2800" dirty="0" smtClean="0"/>
              <a:t>мясом и специями</a:t>
            </a:r>
          </a:p>
          <a:p>
            <a:endParaRPr lang="ru-RU" sz="2800" dirty="0" smtClean="0"/>
          </a:p>
          <a:p>
            <a:r>
              <a:rPr lang="ru-RU" sz="2800" dirty="0" smtClean="0"/>
              <a:t>                                  </a:t>
            </a:r>
            <a:r>
              <a:rPr lang="en-US" sz="2800" b="1" dirty="0" smtClean="0"/>
              <a:t>England</a:t>
            </a:r>
            <a:r>
              <a:rPr lang="ru-RU" sz="2800" b="1" dirty="0" smtClean="0"/>
              <a:t> </a:t>
            </a:r>
            <a:r>
              <a:rPr lang="ru-RU" sz="2800" dirty="0" smtClean="0"/>
              <a:t>—</a:t>
            </a:r>
            <a:r>
              <a:rPr lang="ru-RU" sz="2800" dirty="0"/>
              <a:t> стейки</a:t>
            </a:r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 </a:t>
            </a:r>
          </a:p>
          <a:p>
            <a:endParaRPr lang="ru-RU" sz="2800" dirty="0"/>
          </a:p>
          <a:p>
            <a:r>
              <a:rPr lang="ru-RU" sz="2800" dirty="0" smtClean="0"/>
              <a:t>    </a:t>
            </a:r>
            <a:r>
              <a:rPr lang="en-US" sz="2800" b="1" dirty="0" smtClean="0"/>
              <a:t>Northern Ireland</a:t>
            </a:r>
            <a:r>
              <a:rPr lang="ru-RU" sz="2800" dirty="0"/>
              <a:t> — форель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2234">
            <a:off x="6796538" y="451080"/>
            <a:ext cx="2498272" cy="166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36359">
            <a:off x="502481" y="2835704"/>
            <a:ext cx="2892928" cy="192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57672">
            <a:off x="5273900" y="4599049"/>
            <a:ext cx="3140840" cy="177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6686" y="380136"/>
            <a:ext cx="5875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2060"/>
                </a:solidFill>
              </a:rPr>
              <a:t>FOOD IN DIFFERENT UK CONTRIES</a:t>
            </a:r>
          </a:p>
        </p:txBody>
      </p:sp>
    </p:spTree>
    <p:extLst>
      <p:ext uri="{BB962C8B-B14F-4D97-AF65-F5344CB8AC3E}">
        <p14:creationId xmlns:p14="http://schemas.microsoft.com/office/powerpoint/2010/main" xmlns="" val="158480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smetic-oil.com/wp-content/uploads/2015/11/Milk-Tea-polza-vred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4780">
            <a:off x="6636445" y="268315"/>
            <a:ext cx="3674438" cy="206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DRINKS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086" y="1445079"/>
            <a:ext cx="10160000" cy="4800600"/>
          </a:xfrm>
        </p:spPr>
        <p:txBody>
          <a:bodyPr/>
          <a:lstStyle/>
          <a:p>
            <a:pPr marL="114300" indent="0">
              <a:buNone/>
            </a:pPr>
            <a:endParaRPr lang="ru-RU" b="1" dirty="0">
              <a:solidFill>
                <a:srgbClr val="39434C"/>
              </a:solidFill>
              <a:latin typeface="Tahoma"/>
            </a:endParaRPr>
          </a:p>
          <a:p>
            <a:r>
              <a:rPr lang="ru-RU" sz="2400" dirty="0">
                <a:solidFill>
                  <a:srgbClr val="333333"/>
                </a:solidFill>
                <a:latin typeface="Arial"/>
              </a:rPr>
              <a:t>В Великобритании помимо распространенного по всей Европе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кофе, 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пьют много чая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с молоком 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и горячего шоколада. </a:t>
            </a:r>
            <a:endParaRPr lang="ru-RU" sz="2400" dirty="0" smtClean="0">
              <a:solidFill>
                <a:srgbClr val="333333"/>
              </a:solidFill>
              <a:latin typeface="Arial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Arial"/>
              </a:rPr>
              <a:t>Английская 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традиция пить чай "</a:t>
            </a:r>
            <a:r>
              <a:rPr lang="ru-RU" sz="2400" dirty="0" err="1" smtClean="0">
                <a:solidFill>
                  <a:srgbClr val="333333"/>
                </a:solidFill>
                <a:latin typeface="Arial"/>
              </a:rPr>
              <a:t>Five</a:t>
            </a:r>
            <a:r>
              <a:rPr lang="en-US" sz="2400" dirty="0" smtClean="0">
                <a:solidFill>
                  <a:srgbClr val="333333"/>
                </a:solidFill>
                <a:latin typeface="Arial"/>
              </a:rPr>
              <a:t> -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o</a:t>
            </a:r>
            <a:r>
              <a:rPr lang="en-US" sz="24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-</a:t>
            </a:r>
            <a:r>
              <a:rPr lang="en-US" sz="24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latin typeface="Arial"/>
              </a:rPr>
              <a:t>clock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" - в пять часов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по</a:t>
            </a:r>
            <a:r>
              <a:rPr lang="en-US" sz="24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полудню известна 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всему миру.</a:t>
            </a:r>
          </a:p>
          <a:p>
            <a:endParaRPr lang="ru-RU" dirty="0"/>
          </a:p>
        </p:txBody>
      </p:sp>
      <p:pic>
        <p:nvPicPr>
          <p:cNvPr id="1030" name="Picture 6" descr="http://kaffein.ru/picts/kaffein_cool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71546">
            <a:off x="1170457" y="3800940"/>
            <a:ext cx="4137925" cy="210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029.radikal.ru/1004/05/9dd47cae4c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9349" y="3569981"/>
            <a:ext cx="3796393" cy="256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933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s.zagranitsa.com/images/articles/2403/870x486/908edc024f78c81c803a678923e156c5.jpg?14507966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7327">
            <a:off x="7408955" y="775733"/>
            <a:ext cx="3442222" cy="200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" y="1098"/>
            <a:ext cx="101600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</a:rPr>
              <a:t>     </a:t>
            </a:r>
            <a:r>
              <a:rPr lang="en-US" sz="4800" dirty="0" smtClean="0">
                <a:solidFill>
                  <a:srgbClr val="002060"/>
                </a:solidFill>
              </a:rPr>
              <a:t>DISHES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09268" y="1367260"/>
            <a:ext cx="4191000" cy="639762"/>
          </a:xfrm>
        </p:spPr>
        <p:txBody>
          <a:bodyPr/>
          <a:lstStyle/>
          <a:p>
            <a:endParaRPr lang="ru-RU" dirty="0">
              <a:solidFill>
                <a:srgbClr val="000000"/>
              </a:solidFill>
              <a:latin typeface="PT Sans"/>
            </a:endParaRP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Яйца по-шотландски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09268" y="2067286"/>
            <a:ext cx="4876800" cy="1216063"/>
          </a:xfrm>
        </p:spPr>
        <p:txBody>
          <a:bodyPr>
            <a:normAutofit/>
          </a:bodyPr>
          <a:lstStyle/>
          <a:p>
            <a:pPr fontAlgn="base"/>
            <a:r>
              <a:rPr lang="ru-RU" sz="1800" dirty="0" err="1" smtClean="0">
                <a:solidFill>
                  <a:srgbClr val="000000"/>
                </a:solidFill>
                <a:latin typeface="PT Sans"/>
              </a:rPr>
              <a:t>Scotch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 </a:t>
            </a:r>
            <a:r>
              <a:rPr lang="ru-RU" sz="1800" dirty="0" err="1" smtClean="0">
                <a:solidFill>
                  <a:srgbClr val="000000"/>
                </a:solidFill>
                <a:latin typeface="PT Sans"/>
              </a:rPr>
              <a:t>eggs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—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это 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яйца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с фаршем, </a:t>
            </a:r>
            <a:endParaRPr lang="ru-RU" sz="1800" dirty="0" smtClean="0">
              <a:solidFill>
                <a:srgbClr val="000000"/>
              </a:solidFill>
              <a:latin typeface="PT Sans"/>
            </a:endParaRPr>
          </a:p>
          <a:p>
            <a:pPr fontAlgn="base"/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обжаренные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в 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панировочных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сухарях. 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195220">
            <a:off x="5787863" y="2963467"/>
            <a:ext cx="5426641" cy="639762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Мятное мороженое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rot="153502">
            <a:off x="6456024" y="3701931"/>
            <a:ext cx="4876800" cy="2266497"/>
          </a:xfrm>
        </p:spPr>
        <p:txBody>
          <a:bodyPr>
            <a:normAutofit/>
          </a:bodyPr>
          <a:lstStyle/>
          <a:p>
            <a:pPr fontAlgn="base"/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Истинное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итальянское </a:t>
            </a:r>
            <a:r>
              <a:rPr lang="ru-RU" sz="1800" dirty="0" err="1">
                <a:solidFill>
                  <a:srgbClr val="000000"/>
                </a:solidFill>
                <a:latin typeface="PT Sans"/>
              </a:rPr>
              <a:t>джелато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 (мороженое с низким содержанием молочных жиров) обязательно стоит 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попробовать. Особой 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популярностью пользуется </a:t>
            </a:r>
            <a:r>
              <a:rPr lang="ru-RU" sz="1800" dirty="0" err="1">
                <a:solidFill>
                  <a:srgbClr val="000000"/>
                </a:solidFill>
                <a:latin typeface="PT Sans"/>
              </a:rPr>
              <a:t>Fresh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PT Sans"/>
              </a:rPr>
              <a:t>Mint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PT Sans"/>
              </a:rPr>
              <a:t>Stracciatella</a:t>
            </a:r>
            <a:r>
              <a:rPr lang="ru-RU" sz="1800" dirty="0">
                <a:solidFill>
                  <a:srgbClr val="000000"/>
                </a:solidFill>
                <a:latin typeface="PT Sans"/>
              </a:rPr>
              <a:t> — мороженое с мятой и </a:t>
            </a:r>
            <a:r>
              <a:rPr lang="ru-RU" sz="1800" dirty="0" smtClean="0">
                <a:solidFill>
                  <a:srgbClr val="000000"/>
                </a:solidFill>
                <a:latin typeface="PT Sans"/>
              </a:rPr>
              <a:t>шоколадной крош</a:t>
            </a:r>
            <a:r>
              <a:rPr lang="ru-RU" sz="2000" dirty="0" smtClean="0">
                <a:solidFill>
                  <a:srgbClr val="000000"/>
                </a:solidFill>
                <a:latin typeface="PT Sans"/>
              </a:rPr>
              <a:t>кой.</a:t>
            </a:r>
            <a:r>
              <a:rPr lang="ru-RU" sz="2000" dirty="0">
                <a:solidFill>
                  <a:srgbClr val="000000"/>
                </a:solidFill>
                <a:latin typeface="PT Sans"/>
              </a:rPr>
              <a:t> 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1378072">
            <a:off x="456675" y="3828113"/>
            <a:ext cx="317342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PT Sans"/>
              </a:rPr>
              <a:t>Тосты с сыром.</a:t>
            </a:r>
          </a:p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Устоять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перед тостами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с сыром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невозможно. Хрустящий хлеб и теплый сыр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несмотря на простой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рецепт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 очень вкусные.</a:t>
            </a:r>
            <a:endParaRPr lang="ru-RU" dirty="0"/>
          </a:p>
        </p:txBody>
      </p:sp>
      <p:pic>
        <p:nvPicPr>
          <p:cNvPr id="3076" name="Picture 4" descr="https://s.zagranitsa.com/images/articles/2403/870x486/c213d36f90816c7770c29930182347d1.jpg?14507966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1772" y="3762245"/>
            <a:ext cx="2830735" cy="158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.zagranitsa.com/images/articles/2403/870x486/3249bb2586b724c29fe7498d21e5be9d.jpg?14507966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92315">
            <a:off x="164487" y="1667563"/>
            <a:ext cx="2683164" cy="14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310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https://www.rutraveller.ru/compilation/130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https://www.tourister.ru/world/europe/united-kingdom/placeofinterest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https://tonkosti.ru/%D0%AD%D0%B4%D0%B8%D0%BD%D0%B1%D1%83%D1%80%D0%B3%D1%81%D0%BA%D0%B8%D0%B9_%D0%B7%D0%B0%D0%BC%D0%BE%D0%BA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uk.rukivnogi.com/sights/razvlecheniya</a:t>
            </a:r>
            <a:endParaRPr lang="en-US" dirty="0" smtClean="0"/>
          </a:p>
          <a:p>
            <a:r>
              <a:rPr lang="en-US" dirty="0">
                <a:hlinkClick r:id="rId6"/>
              </a:rPr>
              <a:t>http://guide.travel.ru/united_kingdom/people/cuisine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skyeng.ru/articles/55-slov-anglijskogo-slenga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https://www.englishdom.com/blog/top-50-slov-iz-anglijskogo-slenga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r>
              <a:rPr lang="en-US" dirty="0">
                <a:hlinkClick r:id="rId9"/>
              </a:rPr>
              <a:t>https://englex.ru/talking-about-british-slang-and-american-slang</a:t>
            </a:r>
            <a:r>
              <a:rPr lang="en-US" dirty="0" smtClean="0">
                <a:hlinkClick r:id="rId9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90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2060"/>
                </a:solidFill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</a:rPr>
              <a:t>Страны Великобритании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(</a:t>
            </a:r>
            <a:r>
              <a:rPr lang="en-US" sz="3600" dirty="0" smtClean="0">
                <a:solidFill>
                  <a:srgbClr val="002060"/>
                </a:solidFill>
              </a:rPr>
              <a:t>Countries of UK</a:t>
            </a:r>
            <a:r>
              <a:rPr lang="en-US" sz="3600" dirty="0">
                <a:solidFill>
                  <a:srgbClr val="002060"/>
                </a:solidFill>
              </a:rPr>
              <a:t>)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0894848"/>
              </p:ext>
            </p:extLst>
          </p:nvPr>
        </p:nvGraphicFramePr>
        <p:xfrm>
          <a:off x="1396093" y="1680865"/>
          <a:ext cx="8596994" cy="399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3746"/>
                <a:gridCol w="1216201"/>
                <a:gridCol w="1614618"/>
                <a:gridCol w="1763486"/>
                <a:gridCol w="1338943"/>
              </a:tblGrid>
              <a:tr h="472352">
                <a:tc>
                  <a:txBody>
                    <a:bodyPr/>
                    <a:lstStyle/>
                    <a:p>
                      <a:pPr marL="457200" lvl="1" indent="0" algn="ctr">
                        <a:lnSpc>
                          <a:spcPct val="10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Страна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Флаг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Площадь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</a:t>
                      </a: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(км2)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Население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Столица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5224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АНГЛИЯ</a:t>
                      </a:r>
                      <a:endParaRPr lang="en-US" sz="2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(England)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130,395</a:t>
                      </a:r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</a:rPr>
                        <a:t>   53 </a:t>
                      </a:r>
                      <a:r>
                        <a:rPr lang="ru-RU" sz="2000" dirty="0">
                          <a:effectLst/>
                        </a:rPr>
                        <a:t>012 456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ЛОНДОН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44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СЕВЕРНАЯ ИРЛАНДИЯ</a:t>
                      </a:r>
                      <a:endParaRPr lang="en-US" sz="2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(Northern Ireland)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13,843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1 810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863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БЕЛФАСТ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5224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УЭЛЬС</a:t>
                      </a:r>
                      <a:endParaRPr lang="en-US" sz="2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(Wales)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20,779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3 063 456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КАРДИФФ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2658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ШОТЛАНДИЯ</a:t>
                      </a:r>
                      <a:endParaRPr lang="en-US" sz="2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(Scotland)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78,772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5 295 400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ЭДИНБУРГ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Flag of England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0911" y="2514595"/>
            <a:ext cx="948491" cy="59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lag of the United Kingdom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689843" y="622858"/>
            <a:ext cx="1018326" cy="50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Ulster Banner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8751" y="3358239"/>
            <a:ext cx="992813" cy="57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lag of Wales (1959âpresent)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9297" y="4117931"/>
            <a:ext cx="1039736" cy="62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lag of Scotland.sv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8751" y="4914127"/>
            <a:ext cx="976506" cy="58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78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Ð°Ð½Ð³Ð»Ð¸Ð¹ÑÐºÐ¸Ð¹ ÑÑÑÐ´ÐµÐ½Ñ Ð² ÑÐ°Ð¿Ð¾ÑÐº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0701" y="4183811"/>
            <a:ext cx="1943244" cy="267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336" y="188373"/>
            <a:ext cx="101600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ОБРАЗОВАНИЕ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(</a:t>
            </a:r>
            <a:r>
              <a:rPr lang="en-US" sz="3200" dirty="0" smtClean="0">
                <a:solidFill>
                  <a:srgbClr val="002060"/>
                </a:solidFill>
              </a:rPr>
              <a:t>EDUCATION)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797" y="2852601"/>
            <a:ext cx="10160000" cy="4800600"/>
          </a:xfrm>
        </p:spPr>
        <p:txBody>
          <a:bodyPr/>
          <a:lstStyle/>
          <a:p>
            <a:pPr marL="114300" indent="0">
              <a:buNone/>
            </a:pP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Традиционные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британские вузы – это особенные учебные заведения, которые давно прославились на весь мир. Университеты Великобритании отличаются многовековой историей и </a:t>
            </a: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традициями.</a:t>
            </a:r>
            <a:endParaRPr lang="ru-RU" sz="1600" dirty="0">
              <a:solidFill>
                <a:srgbClr val="464646"/>
              </a:solidFill>
              <a:latin typeface="Open Sans"/>
            </a:endParaRPr>
          </a:p>
          <a:p>
            <a:pPr>
              <a:buFont typeface="Arial"/>
              <a:buChar char="•"/>
            </a:pPr>
            <a:r>
              <a:rPr lang="ru-RU" sz="1600" b="1" dirty="0">
                <a:solidFill>
                  <a:srgbClr val="C00000"/>
                </a:solidFill>
                <a:latin typeface="arial"/>
              </a:rPr>
              <a:t>Оксфордский университет</a:t>
            </a:r>
            <a:r>
              <a:rPr lang="ru-RU" sz="1600" dirty="0">
                <a:solidFill>
                  <a:srgbClr val="222222"/>
                </a:solidFill>
                <a:latin typeface="arial"/>
              </a:rPr>
              <a:t> – это уже мировой бренд, всемирный </a:t>
            </a:r>
            <a:r>
              <a:rPr lang="ru-RU" sz="1600" dirty="0" smtClean="0">
                <a:solidFill>
                  <a:srgbClr val="222222"/>
                </a:solidFill>
                <a:latin typeface="arial"/>
              </a:rPr>
              <a:t>центр знаний</a:t>
            </a:r>
            <a:r>
              <a:rPr lang="ru-RU" sz="1600" dirty="0">
                <a:solidFill>
                  <a:srgbClr val="222222"/>
                </a:solidFill>
                <a:latin typeface="arial"/>
              </a:rPr>
              <a:t>. </a:t>
            </a:r>
          </a:p>
          <a:p>
            <a:pPr>
              <a:buFont typeface="Arial"/>
              <a:buChar char="•"/>
            </a:pPr>
            <a:r>
              <a:rPr lang="ru-RU" sz="1600" b="1" dirty="0">
                <a:solidFill>
                  <a:srgbClr val="C00000"/>
                </a:solidFill>
                <a:latin typeface="arial"/>
              </a:rPr>
              <a:t>Кембриджский университет</a:t>
            </a:r>
            <a:r>
              <a:rPr lang="ru-RU" sz="1600" dirty="0">
                <a:solidFill>
                  <a:srgbClr val="C00000"/>
                </a:solidFill>
                <a:latin typeface="arial"/>
              </a:rPr>
              <a:t> </a:t>
            </a:r>
            <a:r>
              <a:rPr lang="ru-RU" sz="1600" dirty="0">
                <a:solidFill>
                  <a:srgbClr val="222222"/>
                </a:solidFill>
                <a:latin typeface="arial"/>
              </a:rPr>
              <a:t>– один из первых в мире по количеству нобелевских лауреатов (их среди людей, связанных с Кембриджем, целых 87). </a:t>
            </a:r>
          </a:p>
          <a:p>
            <a:pPr>
              <a:buFont typeface="Arial"/>
              <a:buChar char="•"/>
            </a:pPr>
            <a:r>
              <a:rPr lang="ru-RU" sz="1600" b="1" dirty="0" err="1">
                <a:solidFill>
                  <a:srgbClr val="C00000"/>
                </a:solidFill>
                <a:latin typeface="arial"/>
              </a:rPr>
              <a:t>Эдинбургский</a:t>
            </a:r>
            <a:r>
              <a:rPr lang="ru-RU" sz="1600" b="1" dirty="0">
                <a:solidFill>
                  <a:srgbClr val="C00000"/>
                </a:solidFill>
                <a:latin typeface="arial"/>
              </a:rPr>
              <a:t> университет</a:t>
            </a:r>
            <a:r>
              <a:rPr lang="ru-RU" sz="1600" dirty="0">
                <a:solidFill>
                  <a:srgbClr val="222222"/>
                </a:solidFill>
                <a:latin typeface="arial"/>
              </a:rPr>
              <a:t> – самый старый в </a:t>
            </a:r>
            <a:r>
              <a:rPr lang="ru-RU" sz="1600" dirty="0" smtClean="0">
                <a:solidFill>
                  <a:srgbClr val="222222"/>
                </a:solidFill>
                <a:latin typeface="arial"/>
              </a:rPr>
              <a:t>Шотландии, основанный </a:t>
            </a:r>
            <a:r>
              <a:rPr lang="ru-RU" sz="1600" dirty="0">
                <a:solidFill>
                  <a:srgbClr val="222222"/>
                </a:solidFill>
                <a:latin typeface="arial"/>
              </a:rPr>
              <a:t>1583 году</a:t>
            </a:r>
            <a:r>
              <a:rPr lang="ru-RU" sz="1600" dirty="0" smtClean="0">
                <a:solidFill>
                  <a:srgbClr val="222222"/>
                </a:solidFill>
                <a:latin typeface="arial"/>
              </a:rPr>
              <a:t>.</a:t>
            </a:r>
          </a:p>
          <a:p>
            <a:pPr>
              <a:buFont typeface="Arial"/>
              <a:buChar char="•"/>
            </a:pPr>
            <a:endParaRPr lang="ru-RU" sz="1600" dirty="0" smtClean="0">
              <a:solidFill>
                <a:srgbClr val="464646"/>
              </a:solidFill>
              <a:latin typeface="Open Sans"/>
            </a:endParaRPr>
          </a:p>
          <a:p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Множество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учащихся </a:t>
            </a: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привлекают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местные студенческие </a:t>
            </a: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клубы: </a:t>
            </a:r>
          </a:p>
          <a:p>
            <a:pPr marL="114300" indent="0">
              <a:buNone/>
            </a:pP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    занятия гольфом,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греблей и верховой ездой, </a:t>
            </a:r>
            <a:endParaRPr lang="ru-RU" sz="1600" dirty="0" smtClean="0">
              <a:solidFill>
                <a:srgbClr val="464646"/>
              </a:solidFill>
              <a:latin typeface="Open Sans"/>
            </a:endParaRPr>
          </a:p>
          <a:p>
            <a:pPr marL="114300" indent="0">
              <a:buNone/>
            </a:pP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 </a:t>
            </a: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  совместные 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студенческие вечера и другие традиции британских вузов</a:t>
            </a:r>
            <a:r>
              <a:rPr lang="ru-RU" sz="1600" dirty="0" smtClean="0">
                <a:solidFill>
                  <a:srgbClr val="464646"/>
                </a:solidFill>
                <a:latin typeface="Open Sans"/>
              </a:rPr>
              <a:t>.</a:t>
            </a:r>
            <a:r>
              <a:rPr lang="ru-RU" sz="1600" dirty="0">
                <a:solidFill>
                  <a:srgbClr val="464646"/>
                </a:solidFill>
                <a:latin typeface="Open Sans"/>
              </a:rPr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309426"/>
              </p:ext>
            </p:extLst>
          </p:nvPr>
        </p:nvGraphicFramePr>
        <p:xfrm>
          <a:off x="444570" y="1184745"/>
          <a:ext cx="8866414" cy="1417320"/>
        </p:xfrm>
        <a:graphic>
          <a:graphicData uri="http://schemas.openxmlformats.org/drawingml/2006/table">
            <a:tbl>
              <a:tblPr/>
              <a:tblGrid>
                <a:gridCol w="4440464"/>
                <a:gridCol w="4425950"/>
              </a:tblGrid>
              <a:tr h="445647"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Н</a:t>
                      </a:r>
                      <a:r>
                        <a:rPr lang="ru-RU" b="0" dirty="0" smtClean="0">
                          <a:effectLst/>
                          <a:latin typeface="inherit"/>
                        </a:rPr>
                        <a:t>ачальная </a:t>
                      </a:r>
                      <a:r>
                        <a:rPr lang="ru-RU" b="0" dirty="0">
                          <a:effectLst/>
                          <a:latin typeface="inherit"/>
                        </a:rPr>
                        <a:t>школа (</a:t>
                      </a:r>
                      <a:r>
                        <a:rPr lang="en-US" b="0" dirty="0">
                          <a:effectLst/>
                          <a:latin typeface="inherit"/>
                        </a:rPr>
                        <a:t>Primary School)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5–11 лет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С</a:t>
                      </a:r>
                      <a:r>
                        <a:rPr lang="ru-RU" b="0" dirty="0" smtClean="0">
                          <a:effectLst/>
                          <a:latin typeface="inherit"/>
                        </a:rPr>
                        <a:t>редняя </a:t>
                      </a:r>
                      <a:r>
                        <a:rPr lang="ru-RU" b="0" dirty="0">
                          <a:effectLst/>
                          <a:latin typeface="inherit"/>
                        </a:rPr>
                        <a:t>школа (</a:t>
                      </a:r>
                      <a:r>
                        <a:rPr lang="en-US" b="0" dirty="0">
                          <a:effectLst/>
                          <a:latin typeface="inherit"/>
                        </a:rPr>
                        <a:t>Secondary School)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11–16 лет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П</a:t>
                      </a:r>
                      <a:r>
                        <a:rPr lang="ru-RU" b="0" dirty="0" smtClean="0">
                          <a:effectLst/>
                          <a:latin typeface="inherit"/>
                        </a:rPr>
                        <a:t>одготовка </a:t>
                      </a:r>
                      <a:r>
                        <a:rPr lang="ru-RU" b="0" dirty="0">
                          <a:effectLst/>
                          <a:latin typeface="inherit"/>
                        </a:rPr>
                        <a:t>к вузу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b="0" dirty="0">
                          <a:effectLst/>
                          <a:latin typeface="inherit"/>
                        </a:rPr>
                        <a:t>16–18 лет</a:t>
                      </a:r>
                    </a:p>
                  </a:txBody>
                  <a:tcPr marR="190500" marT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 descr="https://nz1.ru/uploads/posts/2016-08/1470660014_oksfordskiy-universit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0982" y="588905"/>
            <a:ext cx="3644588" cy="194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10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klassikaknigi.info/knigi1/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3986" y="153627"/>
            <a:ext cx="1435649" cy="166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48" y="0"/>
            <a:ext cx="101600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КУЛЬТУРА(</a:t>
            </a:r>
            <a:r>
              <a:rPr lang="en-US" sz="3600" dirty="0" smtClean="0">
                <a:solidFill>
                  <a:srgbClr val="002060"/>
                </a:solidFill>
              </a:rPr>
              <a:t>CULTURE</a:t>
            </a:r>
            <a:r>
              <a:rPr lang="ru-RU" sz="3600" dirty="0" smtClean="0">
                <a:solidFill>
                  <a:srgbClr val="002060"/>
                </a:solidFill>
              </a:rPr>
              <a:t>)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033" y="1453243"/>
            <a:ext cx="10160000" cy="4800600"/>
          </a:xfrm>
        </p:spPr>
        <p:txBody>
          <a:bodyPr/>
          <a:lstStyle/>
          <a:p>
            <a:r>
              <a:rPr lang="ru-RU" dirty="0"/>
              <a:t>На родине Шекспира не могут не любить </a:t>
            </a:r>
            <a:r>
              <a:rPr lang="ru-RU" dirty="0" smtClean="0"/>
              <a:t>театр.</a:t>
            </a:r>
          </a:p>
          <a:p>
            <a:pPr marL="114300" indent="0">
              <a:buNone/>
            </a:pPr>
            <a:r>
              <a:rPr lang="ru-RU" dirty="0" smtClean="0"/>
              <a:t>В </a:t>
            </a:r>
            <a:r>
              <a:rPr lang="ru-RU" dirty="0"/>
              <a:t>каждом, даже самом небольшом </a:t>
            </a:r>
            <a:r>
              <a:rPr lang="ru-RU" dirty="0" smtClean="0"/>
              <a:t>городке Великобритании</a:t>
            </a:r>
          </a:p>
          <a:p>
            <a:pPr marL="114300" indent="0">
              <a:buNone/>
            </a:pPr>
            <a:r>
              <a:rPr lang="ru-RU" dirty="0" smtClean="0"/>
              <a:t> </a:t>
            </a:r>
            <a:r>
              <a:rPr lang="ru-RU" dirty="0"/>
              <a:t>есть свой театр. </a:t>
            </a:r>
          </a:p>
          <a:p>
            <a:pPr marL="114300" indent="0">
              <a:buNone/>
            </a:pPr>
            <a:r>
              <a:rPr lang="ru-RU" dirty="0" smtClean="0"/>
              <a:t>В </a:t>
            </a:r>
            <a:r>
              <a:rPr lang="ru-RU" dirty="0"/>
              <a:t>университетах </a:t>
            </a:r>
            <a:r>
              <a:rPr lang="ru-RU" dirty="0" smtClean="0"/>
              <a:t>участие в постановках </a:t>
            </a:r>
            <a:r>
              <a:rPr lang="ru-RU" dirty="0"/>
              <a:t>всячески приветствуется. </a:t>
            </a:r>
          </a:p>
        </p:txBody>
      </p:sp>
      <p:pic>
        <p:nvPicPr>
          <p:cNvPr id="4098" name="Picture 2" descr="https://russiaartnews.com/Media/images/news/big/f3fea8a4a3f6acc49a87425e00df7d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1494" y="929530"/>
            <a:ext cx="2468339" cy="164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719756">
            <a:off x="8669953" y="5424974"/>
            <a:ext cx="2234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Театр Ковент-Гарден</a:t>
            </a:r>
          </a:p>
        </p:txBody>
      </p:sp>
      <p:sp>
        <p:nvSpPr>
          <p:cNvPr id="6" name="Прямоугольник 5"/>
          <p:cNvSpPr/>
          <p:nvPr/>
        </p:nvSpPr>
        <p:spPr>
          <a:xfrm rot="289872">
            <a:off x="9130148" y="3155991"/>
            <a:ext cx="1620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Альберт-холл</a:t>
            </a:r>
          </a:p>
        </p:txBody>
      </p:sp>
      <p:sp>
        <p:nvSpPr>
          <p:cNvPr id="7" name="Прямоугольник 6"/>
          <p:cNvSpPr/>
          <p:nvPr/>
        </p:nvSpPr>
        <p:spPr>
          <a:xfrm rot="20983770">
            <a:off x="3564929" y="744864"/>
            <a:ext cx="205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Театр «</a:t>
            </a:r>
            <a:r>
              <a:rPr lang="ru-RU" b="1" dirty="0" err="1">
                <a:solidFill>
                  <a:srgbClr val="0070C0"/>
                </a:solidFill>
              </a:rPr>
              <a:t>Колизеум</a:t>
            </a:r>
            <a:r>
              <a:rPr lang="ru-RU" b="1" dirty="0">
                <a:solidFill>
                  <a:srgbClr val="0070C0"/>
                </a:solidFill>
              </a:rPr>
              <a:t>» </a:t>
            </a:r>
          </a:p>
        </p:txBody>
      </p:sp>
      <p:sp>
        <p:nvSpPr>
          <p:cNvPr id="8" name="Прямоугольник 7"/>
          <p:cNvSpPr/>
          <p:nvPr/>
        </p:nvSpPr>
        <p:spPr>
          <a:xfrm rot="21078311">
            <a:off x="3538323" y="5557289"/>
            <a:ext cx="2110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Театр «</a:t>
            </a:r>
            <a:r>
              <a:rPr lang="ru-RU" b="1" dirty="0" err="1">
                <a:solidFill>
                  <a:srgbClr val="0070C0"/>
                </a:solidFill>
              </a:rPr>
              <a:t>Лицеум</a:t>
            </a:r>
            <a:r>
              <a:rPr lang="ru-RU" b="1" dirty="0">
                <a:solidFill>
                  <a:srgbClr val="0070C0"/>
                </a:solidFill>
              </a:rPr>
              <a:t>» </a:t>
            </a:r>
          </a:p>
        </p:txBody>
      </p:sp>
      <p:sp>
        <p:nvSpPr>
          <p:cNvPr id="10" name="Прямоугольник 9"/>
          <p:cNvSpPr/>
          <p:nvPr/>
        </p:nvSpPr>
        <p:spPr>
          <a:xfrm rot="628668">
            <a:off x="3325654" y="3664236"/>
            <a:ext cx="2403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The Royal Opera House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1092" y="4511357"/>
            <a:ext cx="3048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Shakespeare’s </a:t>
            </a:r>
            <a:r>
              <a:rPr lang="en-US" b="1" dirty="0" smtClean="0">
                <a:solidFill>
                  <a:srgbClr val="FF0000"/>
                </a:solidFill>
              </a:rPr>
              <a:t>Globe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1056437">
            <a:off x="8421402" y="4196630"/>
            <a:ext cx="2775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The Royal National Theatre</a:t>
            </a:r>
            <a:endParaRPr lang="ru-RU" b="1" dirty="0"/>
          </a:p>
        </p:txBody>
      </p:sp>
      <p:pic>
        <p:nvPicPr>
          <p:cNvPr id="7172" name="Picture 4" descr="Image result for ÑÑÐ°Ð½ÐºÐµÐ½ÑÑÐµÐ¹Ð½ ÐºÐ°Ð¼Ð±ÐµÑÐ±ÑÑÑ Ð°ÑÐ¸Ñ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6331" y="3155991"/>
            <a:ext cx="2208460" cy="315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9549" y="3243531"/>
            <a:ext cx="2151069" cy="306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462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372" y="86244"/>
            <a:ext cx="10160000" cy="1143000"/>
          </a:xfrm>
        </p:spPr>
        <p:txBody>
          <a:bodyPr/>
          <a:lstStyle/>
          <a:p>
            <a:r>
              <a:rPr lang="en-US" sz="4000" dirty="0" smtClean="0">
                <a:solidFill>
                  <a:srgbClr val="002060"/>
                </a:solidFill>
              </a:rPr>
              <a:t>POPULAR 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en-US" sz="4000" dirty="0" smtClean="0">
                <a:solidFill>
                  <a:srgbClr val="002060"/>
                </a:solidFill>
              </a:rPr>
              <a:t>PLACES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7141" y="1179280"/>
            <a:ext cx="1016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dirty="0" smtClean="0"/>
              <a:t>БИГ БЕН. Факты и цифры</a:t>
            </a:r>
            <a:endParaRPr lang="ru-RU" sz="2800" dirty="0"/>
          </a:p>
        </p:txBody>
      </p:sp>
      <p:pic>
        <p:nvPicPr>
          <p:cNvPr id="1028" name="Picture 4" descr="Image result for Ð±Ð¸Ð³ Ð±ÐµÐ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6108" y="3579580"/>
            <a:ext cx="4179978" cy="278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6211" y="2104185"/>
            <a:ext cx="66752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Высота</a:t>
            </a:r>
            <a:r>
              <a:rPr lang="ru-RU" b="1" dirty="0"/>
              <a:t>: </a:t>
            </a:r>
            <a:r>
              <a:rPr lang="ru-RU" b="1" dirty="0">
                <a:solidFill>
                  <a:srgbClr val="FF0000"/>
                </a:solidFill>
              </a:rPr>
              <a:t>96 </a:t>
            </a:r>
            <a:r>
              <a:rPr lang="ru-RU" b="1" dirty="0" smtClean="0">
                <a:solidFill>
                  <a:srgbClr val="FF0000"/>
                </a:solidFill>
              </a:rPr>
              <a:t>метров</a:t>
            </a:r>
          </a:p>
          <a:p>
            <a:endParaRPr lang="ru-RU" b="1" dirty="0"/>
          </a:p>
          <a:p>
            <a:r>
              <a:rPr lang="ru-RU" b="1" dirty="0"/>
              <a:t>Площадь: </a:t>
            </a:r>
            <a:r>
              <a:rPr lang="ru-RU" b="1" dirty="0">
                <a:solidFill>
                  <a:srgbClr val="FF0000"/>
                </a:solidFill>
              </a:rPr>
              <a:t>12 квадратных </a:t>
            </a:r>
            <a:r>
              <a:rPr lang="ru-RU" b="1" dirty="0" smtClean="0">
                <a:solidFill>
                  <a:srgbClr val="FF0000"/>
                </a:solidFill>
              </a:rPr>
              <a:t>метров</a:t>
            </a:r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Количество </a:t>
            </a:r>
            <a:r>
              <a:rPr lang="ru-RU" b="1" dirty="0"/>
              <a:t>ступеней: </a:t>
            </a:r>
            <a:r>
              <a:rPr lang="ru-RU" b="1" dirty="0" smtClean="0">
                <a:solidFill>
                  <a:srgbClr val="FF0000"/>
                </a:solidFill>
              </a:rPr>
              <a:t>334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/>
          </a:p>
          <a:p>
            <a:r>
              <a:rPr lang="ru-RU" b="1" dirty="0" smtClean="0"/>
              <a:t>Количество </a:t>
            </a:r>
            <a:r>
              <a:rPr lang="ru-RU" b="1" dirty="0"/>
              <a:t>использованного камня: </a:t>
            </a:r>
            <a:r>
              <a:rPr lang="ru-RU" b="1" dirty="0">
                <a:solidFill>
                  <a:srgbClr val="FF0000"/>
                </a:solidFill>
              </a:rPr>
              <a:t>850 кубических </a:t>
            </a:r>
            <a:r>
              <a:rPr lang="ru-RU" b="1" dirty="0" smtClean="0">
                <a:solidFill>
                  <a:srgbClr val="FF0000"/>
                </a:solidFill>
              </a:rPr>
              <a:t>метров</a:t>
            </a:r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Количество </a:t>
            </a:r>
            <a:r>
              <a:rPr lang="ru-RU" b="1" dirty="0"/>
              <a:t>использованных кирпичей: </a:t>
            </a:r>
            <a:r>
              <a:rPr lang="ru-RU" b="1" dirty="0">
                <a:solidFill>
                  <a:srgbClr val="FF0000"/>
                </a:solidFill>
              </a:rPr>
              <a:t>2600 </a:t>
            </a:r>
            <a:r>
              <a:rPr lang="ru-RU" b="1" dirty="0" smtClean="0">
                <a:solidFill>
                  <a:srgbClr val="FF0000"/>
                </a:solidFill>
              </a:rPr>
              <a:t>кубических метров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/>
          </a:p>
          <a:p>
            <a:r>
              <a:rPr lang="ru-RU" b="1" dirty="0" smtClean="0"/>
              <a:t>Число </a:t>
            </a:r>
            <a:r>
              <a:rPr lang="ru-RU" b="1" dirty="0"/>
              <a:t>этажей: </a:t>
            </a:r>
            <a:r>
              <a:rPr lang="ru-RU" b="1" dirty="0" smtClean="0">
                <a:solidFill>
                  <a:srgbClr val="FF0000"/>
                </a:solidFill>
              </a:rPr>
              <a:t>11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/>
          </a:p>
          <a:p>
            <a:r>
              <a:rPr lang="ru-RU" b="1" dirty="0" smtClean="0"/>
              <a:t>Башня </a:t>
            </a:r>
            <a:r>
              <a:rPr lang="ru-RU" b="1" dirty="0"/>
              <a:t>накренена к северо-западу на </a:t>
            </a:r>
            <a:r>
              <a:rPr lang="ru-RU" b="1" dirty="0">
                <a:solidFill>
                  <a:srgbClr val="FF0000"/>
                </a:solidFill>
              </a:rPr>
              <a:t>8,66 дюйма</a:t>
            </a:r>
            <a:r>
              <a:rPr lang="ru-RU" b="1" dirty="0"/>
              <a:t>.</a:t>
            </a:r>
          </a:p>
        </p:txBody>
      </p:sp>
      <p:pic>
        <p:nvPicPr>
          <p:cNvPr id="1030" name="Picture 6" descr="Image result for Ð±Ð¸Ð³ Ð±ÐµÐ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0437" y="278197"/>
            <a:ext cx="4847910" cy="274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71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28" y="-92754"/>
            <a:ext cx="101600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TOWER BRIDGE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2386" y="858918"/>
            <a:ext cx="1016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Мост-разводной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. </a:t>
            </a:r>
            <a:endParaRPr lang="ru-RU" sz="1800" dirty="0" smtClean="0">
              <a:solidFill>
                <a:srgbClr val="000000"/>
              </a:solidFill>
              <a:latin typeface="Roboto"/>
            </a:endParaRPr>
          </a:p>
          <a:p>
            <a:pPr marL="114300" indent="0">
              <a:buNone/>
            </a:pPr>
            <a:r>
              <a:rPr lang="ru-RU" sz="1800" dirty="0">
                <a:solidFill>
                  <a:srgbClr val="000000"/>
                </a:solidFill>
                <a:latin typeface="Roboto"/>
              </a:rPr>
              <a:t>Р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аньше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мост разводили каждый раз, когда 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корабль проходил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под ним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,</a:t>
            </a:r>
          </a:p>
          <a:p>
            <a:pPr marL="114300" indent="0">
              <a:buNone/>
            </a:pP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сейчас - только по предварительной заявке.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rgbClr val="000000"/>
                </a:solidFill>
                <a:latin typeface="Roboto"/>
              </a:rPr>
              <a:t>Для удобства пешеходов перейти через </a:t>
            </a:r>
            <a:r>
              <a:rPr lang="ru-RU" sz="1800" b="1" dirty="0" err="1">
                <a:solidFill>
                  <a:srgbClr val="FF0000"/>
                </a:solidFill>
                <a:latin typeface="Roboto"/>
              </a:rPr>
              <a:t>Тауэрский</a:t>
            </a:r>
            <a:r>
              <a:rPr lang="ru-RU" sz="1800" b="1" dirty="0">
                <a:solidFill>
                  <a:srgbClr val="FF0000"/>
                </a:solidFill>
                <a:latin typeface="Roboto"/>
              </a:rPr>
              <a:t> мост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можно в любое время, даже в часы 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развода. Он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имеет пешеходные галереи над основной конструкцией, что очень удобно и не мешает передвижению из одного конца города в другой.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Поэтому </a:t>
            </a:r>
            <a:r>
              <a:rPr lang="ru-RU" sz="1800" dirty="0">
                <a:solidFill>
                  <a:srgbClr val="000000"/>
                </a:solidFill>
                <a:latin typeface="Roboto"/>
              </a:rPr>
              <a:t>в галерее моста во время перехода вы можете посетить музей, в котором представлены макеты, эскизы, фотографии, посвященные истории </a:t>
            </a:r>
            <a:r>
              <a:rPr lang="ru-RU" sz="1800" dirty="0" smtClean="0">
                <a:solidFill>
                  <a:srgbClr val="000000"/>
                </a:solidFill>
                <a:latin typeface="Roboto"/>
              </a:rPr>
              <a:t>строительства.</a:t>
            </a:r>
            <a:endParaRPr lang="ru-RU" sz="1800" dirty="0"/>
          </a:p>
        </p:txBody>
      </p:sp>
      <p:pic>
        <p:nvPicPr>
          <p:cNvPr id="3074" name="Picture 2" descr="Image result for ÑÐ°ÑÑÑÑÐºÐ¸Ð¹ Ð¼Ð¾ÑÑ ÑÐ¾ÑÐ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7338" y="3964294"/>
            <a:ext cx="3635734" cy="231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ÑÐ°ÑÑÑÑÐºÐ¸Ð¹ Ð¼Ð¾ÑÑ ÑÐ¾ÑÐ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6690" y="4080440"/>
            <a:ext cx="4631468" cy="210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07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371" y="70531"/>
            <a:ext cx="101600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         </a:t>
            </a:r>
            <a:r>
              <a:rPr lang="en-US" sz="3600" dirty="0" smtClean="0">
                <a:solidFill>
                  <a:srgbClr val="002060"/>
                </a:solidFill>
              </a:rPr>
              <a:t>BUCKINGAM </a:t>
            </a:r>
            <a:r>
              <a:rPr lang="ru-RU" sz="3600" dirty="0" smtClean="0">
                <a:solidFill>
                  <a:srgbClr val="002060"/>
                </a:solidFill>
              </a:rPr>
              <a:t>   </a:t>
            </a:r>
            <a:r>
              <a:rPr lang="en-US" sz="3600" dirty="0" smtClean="0">
                <a:solidFill>
                  <a:srgbClr val="002060"/>
                </a:solidFill>
              </a:rPr>
              <a:t>PALACE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238" y="1063977"/>
            <a:ext cx="5789385" cy="5233307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353535"/>
                </a:solidFill>
                <a:latin typeface="Open Sans"/>
              </a:rPr>
              <a:t>О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дин 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из самых важных символов 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Лондона.</a:t>
            </a:r>
          </a:p>
          <a:p>
            <a:r>
              <a:rPr lang="ru-RU" sz="1800" dirty="0">
                <a:solidFill>
                  <a:srgbClr val="353535"/>
                </a:solidFill>
                <a:latin typeface="Open Sans"/>
              </a:rPr>
              <a:t>О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фициальная </a:t>
            </a:r>
            <a:r>
              <a:rPr lang="ru-RU" sz="1800" b="1" dirty="0" smtClean="0">
                <a:solidFill>
                  <a:srgbClr val="353535"/>
                </a:solidFill>
                <a:latin typeface="Open Sans"/>
              </a:rPr>
              <a:t>резиденция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 королевы </a:t>
            </a:r>
            <a:r>
              <a:rPr lang="ru-RU" sz="1800" b="1" dirty="0" smtClean="0">
                <a:solidFill>
                  <a:srgbClr val="353535"/>
                </a:solidFill>
                <a:latin typeface="Open Sans"/>
              </a:rPr>
              <a:t>Елизаветы II.</a:t>
            </a:r>
          </a:p>
          <a:p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Количество 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гостей дворца за 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лето </a:t>
            </a:r>
            <a:r>
              <a:rPr lang="ru-RU" sz="1800" b="1" dirty="0" smtClean="0">
                <a:solidFill>
                  <a:srgbClr val="353535"/>
                </a:solidFill>
                <a:latin typeface="Open Sans"/>
              </a:rPr>
              <a:t>- 50000 человек.</a:t>
            </a:r>
            <a:endParaRPr lang="ru-RU" sz="1800" b="1" dirty="0">
              <a:solidFill>
                <a:srgbClr val="353535"/>
              </a:solidFill>
              <a:latin typeface="Open Sans"/>
            </a:endParaRPr>
          </a:p>
          <a:p>
            <a:r>
              <a:rPr lang="ru-RU" sz="1800" dirty="0">
                <a:solidFill>
                  <a:srgbClr val="353535"/>
                </a:solidFill>
                <a:latin typeface="Open Sans"/>
              </a:rPr>
              <a:t>К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аждый год - </a:t>
            </a:r>
            <a:r>
              <a:rPr lang="ru-RU" sz="1800" b="1" dirty="0" smtClean="0">
                <a:solidFill>
                  <a:srgbClr val="353535"/>
                </a:solidFill>
                <a:latin typeface="Open Sans"/>
              </a:rPr>
              <a:t>не</a:t>
            </a:r>
            <a:r>
              <a:rPr lang="ru-RU" sz="1800" b="1" dirty="0">
                <a:solidFill>
                  <a:srgbClr val="353535"/>
                </a:solidFill>
                <a:latin typeface="Open Sans"/>
              </a:rPr>
              <a:t> более 30000 </a:t>
            </a:r>
            <a:r>
              <a:rPr lang="ru-RU" sz="1800" b="1" dirty="0" smtClean="0">
                <a:solidFill>
                  <a:srgbClr val="353535"/>
                </a:solidFill>
                <a:latin typeface="Open Sans"/>
              </a:rPr>
              <a:t>туристов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. Посещение 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дворца 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-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 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август и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 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сентябрь, 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когда Королева </a:t>
            </a:r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уезжает. </a:t>
            </a:r>
          </a:p>
          <a:p>
            <a:r>
              <a:rPr lang="ru-RU" sz="1800" dirty="0" smtClean="0">
                <a:solidFill>
                  <a:srgbClr val="353535"/>
                </a:solidFill>
                <a:latin typeface="Open Sans"/>
              </a:rPr>
              <a:t>Круглый </a:t>
            </a:r>
            <a:r>
              <a:rPr lang="ru-RU" sz="1800" dirty="0">
                <a:solidFill>
                  <a:srgbClr val="353535"/>
                </a:solidFill>
                <a:latin typeface="Open Sans"/>
              </a:rPr>
              <a:t>год к посещению открыты действующие королевские конюшни</a:t>
            </a:r>
            <a:r>
              <a:rPr lang="ru-RU" sz="2000" dirty="0">
                <a:solidFill>
                  <a:srgbClr val="353535"/>
                </a:solidFill>
                <a:latin typeface="Open Sans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Image result for Ð±ÑÐºÐ¸Ð½Ð³ÐµÐ¼ÑÐºÐ¸Ð¹ Ð´Ð²Ð¾ÑÐµÑ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76008">
            <a:off x="6854393" y="751195"/>
            <a:ext cx="4126338" cy="204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Ð±ÑÐºÐ¸Ð½Ð³ÐµÐ¼ÑÐºÐ¸Ð¹ Ð´Ð²Ð¾ÑÐµÑ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6619" y="4512718"/>
            <a:ext cx="3680437" cy="188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ÐµÐ»Ð¸Ð·Ð°Ð²ÐµÑÐ°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9623" y="3690698"/>
            <a:ext cx="3909878" cy="260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701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age result for ÑÐ´Ð¸Ð½Ð±ÑÑÐ³ÑÐºÐ¸Ð¹ Ð·Ð°Ð¼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27420">
            <a:off x="1576609" y="4007021"/>
            <a:ext cx="3543060" cy="266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" y="0"/>
            <a:ext cx="101600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             </a:t>
            </a:r>
            <a:r>
              <a:rPr lang="en-US" sz="3600" dirty="0" smtClean="0">
                <a:solidFill>
                  <a:srgbClr val="002060"/>
                </a:solidFill>
              </a:rPr>
              <a:t>EDINBURG CASTLE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210" y="1121435"/>
            <a:ext cx="6699183" cy="3172978"/>
          </a:xfrm>
        </p:spPr>
        <p:txBody>
          <a:bodyPr>
            <a:normAutofit/>
          </a:bodyPr>
          <a:lstStyle/>
          <a:p>
            <a:r>
              <a:rPr lang="ru-RU" sz="1800" b="1" dirty="0" err="1">
                <a:solidFill>
                  <a:srgbClr val="FF0000"/>
                </a:solidFill>
                <a:latin typeface="Roboto"/>
              </a:rPr>
              <a:t>Эдинбургский</a:t>
            </a:r>
            <a:r>
              <a:rPr lang="ru-RU" sz="1800" b="1" dirty="0">
                <a:solidFill>
                  <a:srgbClr val="FF0000"/>
                </a:solidFill>
                <a:latin typeface="Roboto"/>
              </a:rPr>
              <a:t> замок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– одна из самых популярных достопримечательностей Шотландии. </a:t>
            </a:r>
            <a:endParaRPr lang="ru-RU" sz="1800" dirty="0" smtClean="0">
              <a:solidFill>
                <a:srgbClr val="333333"/>
              </a:solidFill>
              <a:latin typeface="Roboto"/>
            </a:endParaRPr>
          </a:p>
          <a:p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Со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стороны кажется, будто </a:t>
            </a:r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замок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парит над городом. Он создавался как крепость и использовался разными военными силами. </a:t>
            </a:r>
            <a:endParaRPr lang="ru-RU" sz="1800" dirty="0" smtClean="0">
              <a:solidFill>
                <a:srgbClr val="333333"/>
              </a:solidFill>
              <a:latin typeface="Roboto"/>
            </a:endParaRPr>
          </a:p>
          <a:p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Замок </a:t>
            </a:r>
            <a:r>
              <a:rPr lang="ru-RU" sz="1800" b="1" dirty="0">
                <a:solidFill>
                  <a:srgbClr val="333333"/>
                </a:solidFill>
                <a:latin typeface="Roboto"/>
              </a:rPr>
              <a:t>с 12 века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был резиденцией шотландских </a:t>
            </a:r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королей.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Внутри замка находится Камень Судьбы или </a:t>
            </a:r>
            <a:r>
              <a:rPr lang="ru-RU" sz="1800" dirty="0" err="1">
                <a:solidFill>
                  <a:srgbClr val="333333"/>
                </a:solidFill>
                <a:latin typeface="Roboto"/>
              </a:rPr>
              <a:t>Скунский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 камень – священная </a:t>
            </a:r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реликвия. </a:t>
            </a:r>
          </a:p>
          <a:p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История замка </a:t>
            </a:r>
            <a:r>
              <a:rPr lang="ru-RU" sz="1800" dirty="0">
                <a:solidFill>
                  <a:srgbClr val="333333"/>
                </a:solidFill>
                <a:latin typeface="Roboto"/>
              </a:rPr>
              <a:t>разнообразна. Это история завоеваний, осад, </a:t>
            </a:r>
            <a:r>
              <a:rPr lang="ru-RU" sz="1800" dirty="0" smtClean="0">
                <a:solidFill>
                  <a:srgbClr val="333333"/>
                </a:solidFill>
                <a:latin typeface="Roboto"/>
              </a:rPr>
              <a:t>предательств.</a:t>
            </a:r>
          </a:p>
        </p:txBody>
      </p:sp>
      <p:pic>
        <p:nvPicPr>
          <p:cNvPr id="6146" name="Picture 2" descr="Image result for ÑÐ´Ð¸Ð½Ð±ÑÑÐ³ÑÐºÐ¸Ð¹ Ð·Ð°Ð¼Ð¾Ð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3248" y="514658"/>
            <a:ext cx="3731002" cy="248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ÑÐ´Ð¸Ð½Ð±ÑÑÐ³ÑÐºÐ¸Ð¹ Ð·Ð°Ð¼Ð¾Ð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3813">
            <a:off x="6924819" y="3850140"/>
            <a:ext cx="3637757" cy="242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87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1374</TotalTime>
  <Words>1021</Words>
  <Application>Microsoft Office PowerPoint</Application>
  <PresentationFormat>Произвольный</PresentationFormat>
  <Paragraphs>265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Соседство</vt:lpstr>
      <vt:lpstr>ПУТЕВОДИТЕЛЬ ПО ВЕЛИКОБРИТАНИИ Guide Book</vt:lpstr>
      <vt:lpstr>CONTENT</vt:lpstr>
      <vt:lpstr>       Страны Великобритании (Countries of UK)</vt:lpstr>
      <vt:lpstr>ОБРАЗОВАНИЕ (EDUCATION)</vt:lpstr>
      <vt:lpstr>КУЛЬТУРА(CULTURE)</vt:lpstr>
      <vt:lpstr>POPULAR  PLACES</vt:lpstr>
      <vt:lpstr> TOWER BRIDGE</vt:lpstr>
      <vt:lpstr>         BUCKINGAM    PALACE</vt:lpstr>
      <vt:lpstr>             EDINBURG CASTLE</vt:lpstr>
      <vt:lpstr>WHAT TO VISIT? </vt:lpstr>
      <vt:lpstr>LOCH-NESS LAKE</vt:lpstr>
      <vt:lpstr> ENGLISH IDIOMS</vt:lpstr>
      <vt:lpstr>Слайд 13</vt:lpstr>
      <vt:lpstr>Слайд 14</vt:lpstr>
      <vt:lpstr>Слайд 15</vt:lpstr>
      <vt:lpstr>Слайд 16</vt:lpstr>
      <vt:lpstr>Слайд 17</vt:lpstr>
      <vt:lpstr>SLANG</vt:lpstr>
      <vt:lpstr>Слайд 19</vt:lpstr>
      <vt:lpstr>What do  British people like to eat?</vt:lpstr>
      <vt:lpstr>Слайд 21</vt:lpstr>
      <vt:lpstr>DRINKS</vt:lpstr>
      <vt:lpstr>     DISHES</vt:lpstr>
      <vt:lpstr>Источники информации.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Pj2018</dc:title>
  <dc:creator/>
  <cp:lastModifiedBy>Admin</cp:lastModifiedBy>
  <cp:revision>86</cp:revision>
  <dcterms:created xsi:type="dcterms:W3CDTF">2018-10-05T08:52:14Z</dcterms:created>
  <dcterms:modified xsi:type="dcterms:W3CDTF">2021-01-17T21:33:03Z</dcterms:modified>
</cp:coreProperties>
</file>