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9" r:id="rId3"/>
    <p:sldId id="281" r:id="rId4"/>
    <p:sldId id="258" r:id="rId5"/>
    <p:sldId id="280" r:id="rId6"/>
    <p:sldId id="260" r:id="rId7"/>
    <p:sldId id="261" r:id="rId8"/>
    <p:sldId id="278" r:id="rId9"/>
    <p:sldId id="257" r:id="rId10"/>
    <p:sldId id="264" r:id="rId11"/>
    <p:sldId id="263" r:id="rId12"/>
    <p:sldId id="262" r:id="rId13"/>
    <p:sldId id="276" r:id="rId14"/>
    <p:sldId id="266" r:id="rId15"/>
    <p:sldId id="265" r:id="rId16"/>
    <p:sldId id="267" r:id="rId17"/>
    <p:sldId id="269" r:id="rId18"/>
    <p:sldId id="268" r:id="rId19"/>
    <p:sldId id="274" r:id="rId20"/>
    <p:sldId id="275" r:id="rId21"/>
    <p:sldId id="272" r:id="rId22"/>
    <p:sldId id="27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51F99F-128C-4EB2-A759-88EF1890465F}" type="datetimeFigureOut">
              <a:rPr lang="ru-RU" smtClean="0"/>
              <a:pPr/>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C003D-8B0D-4B09-B53E-AC9AECD4BCF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1F99F-128C-4EB2-A759-88EF1890465F}" type="datetimeFigureOut">
              <a:rPr lang="ru-RU" smtClean="0"/>
              <a:pPr/>
              <a:t>13.10.2021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C003D-8B0D-4B09-B53E-AC9AECD4BCF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ulturarb.ru/images/Person/adfc950" TargetMode="External"/><Relationship Id="rId2" Type="http://schemas.openxmlformats.org/officeDocument/2006/relationships/hyperlink" Target="https://upload.wikimedia.org/wikipedia/com"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900igr.net/up/datas/145934/007.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008111"/>
          </a:xfrm>
        </p:spPr>
        <p:txBody>
          <a:bodyPr>
            <a:normAutofit/>
          </a:bodyPr>
          <a:lstStyle/>
          <a:p>
            <a:r>
              <a:rPr lang="ru-RU" sz="1800" dirty="0" smtClean="0">
                <a:latin typeface="Times New Roman" pitchFamily="18" charset="0"/>
                <a:cs typeface="Times New Roman" pitchFamily="18" charset="0"/>
              </a:rPr>
              <a:t>Муниципальное бюджетное общеобразовательное учреждение Школа № 36</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городского округа город Уфа Республики Башкортостан</a:t>
            </a:r>
            <a:endParaRPr lang="ru-RU" sz="1800" dirty="0"/>
          </a:p>
        </p:txBody>
      </p:sp>
      <p:sp>
        <p:nvSpPr>
          <p:cNvPr id="3" name="Подзаголовок 2"/>
          <p:cNvSpPr>
            <a:spLocks noGrp="1"/>
          </p:cNvSpPr>
          <p:nvPr>
            <p:ph type="subTitle" idx="1"/>
          </p:nvPr>
        </p:nvSpPr>
        <p:spPr>
          <a:xfrm>
            <a:off x="1403648" y="4005064"/>
            <a:ext cx="7344816" cy="2423120"/>
          </a:xfrm>
        </p:spPr>
        <p:txBody>
          <a:bodyPr>
            <a:normAutofit/>
          </a:bodyPr>
          <a:lstStyle/>
          <a:p>
            <a:pPr algn="r"/>
            <a:endParaRPr lang="ba-RU" sz="1400" dirty="0" smtClean="0">
              <a:solidFill>
                <a:schemeClr val="tx1"/>
              </a:solidFill>
            </a:endParaRPr>
          </a:p>
          <a:p>
            <a:pPr algn="r"/>
            <a:r>
              <a:rPr lang="ba-RU" sz="1400" dirty="0" smtClean="0">
                <a:solidFill>
                  <a:srgbClr val="7030A0"/>
                </a:solidFill>
              </a:rPr>
              <a:t>Выполнила :  ученица  8 Б  класса</a:t>
            </a:r>
          </a:p>
          <a:p>
            <a:pPr algn="r"/>
            <a:r>
              <a:rPr lang="ba-RU" sz="1400" dirty="0" smtClean="0">
                <a:solidFill>
                  <a:srgbClr val="7030A0"/>
                </a:solidFill>
              </a:rPr>
              <a:t>МБОУ Школа № 36</a:t>
            </a:r>
          </a:p>
          <a:p>
            <a:pPr algn="r"/>
            <a:r>
              <a:rPr lang="ba-RU" sz="1400" dirty="0" smtClean="0">
                <a:solidFill>
                  <a:srgbClr val="7030A0"/>
                </a:solidFill>
              </a:rPr>
              <a:t>Тимербулатова Светлана</a:t>
            </a:r>
          </a:p>
          <a:p>
            <a:pPr algn="r"/>
            <a:r>
              <a:rPr lang="ba-RU" sz="1400" dirty="0" smtClean="0">
                <a:solidFill>
                  <a:srgbClr val="7030A0"/>
                </a:solidFill>
              </a:rPr>
              <a:t>Руководитель: учитель башкирского</a:t>
            </a:r>
          </a:p>
          <a:p>
            <a:pPr algn="r"/>
            <a:r>
              <a:rPr lang="ba-RU" sz="1400" dirty="0" smtClean="0">
                <a:solidFill>
                  <a:srgbClr val="7030A0"/>
                </a:solidFill>
              </a:rPr>
              <a:t> языка   и литературы </a:t>
            </a:r>
          </a:p>
          <a:p>
            <a:pPr algn="r"/>
            <a:r>
              <a:rPr lang="ba-RU" sz="1400" dirty="0" smtClean="0">
                <a:solidFill>
                  <a:srgbClr val="7030A0"/>
                </a:solidFill>
              </a:rPr>
              <a:t>Саяхова Р. З.</a:t>
            </a:r>
          </a:p>
          <a:p>
            <a:pPr algn="r"/>
            <a:endParaRPr lang="ba-RU" sz="1400" dirty="0">
              <a:solidFill>
                <a:schemeClr val="tx1"/>
              </a:solidFill>
            </a:endParaRPr>
          </a:p>
          <a:p>
            <a:r>
              <a:rPr lang="ba-RU" sz="1400" dirty="0" smtClean="0">
                <a:solidFill>
                  <a:schemeClr val="tx1"/>
                </a:solidFill>
              </a:rPr>
              <a:t>Уфа, 2021</a:t>
            </a:r>
            <a:endParaRPr lang="ru-RU" sz="1400" dirty="0">
              <a:solidFill>
                <a:schemeClr val="tx1"/>
              </a:solidFill>
            </a:endParaRPr>
          </a:p>
        </p:txBody>
      </p:sp>
      <p:sp>
        <p:nvSpPr>
          <p:cNvPr id="4" name="Прямоугольник 3"/>
          <p:cNvSpPr/>
          <p:nvPr/>
        </p:nvSpPr>
        <p:spPr>
          <a:xfrm>
            <a:off x="827584" y="1340769"/>
            <a:ext cx="7416824" cy="1477328"/>
          </a:xfrm>
          <a:prstGeom prst="rect">
            <a:avLst/>
          </a:prstGeom>
        </p:spPr>
        <p:txBody>
          <a:bodyPr wrap="square">
            <a:spAutoFit/>
          </a:bodyPr>
          <a:lstStyle/>
          <a:p>
            <a:pPr algn="ctr"/>
            <a:r>
              <a:rPr lang="be-BY" b="1" dirty="0" smtClean="0">
                <a:solidFill>
                  <a:schemeClr val="accent2">
                    <a:lumMod val="75000"/>
                  </a:schemeClr>
                </a:solidFill>
                <a:latin typeface="Times New Roman" pitchFamily="18" charset="0"/>
                <a:cs typeface="Times New Roman" pitchFamily="18" charset="0"/>
              </a:rPr>
              <a:t>Творческая работа ( презентация)</a:t>
            </a:r>
          </a:p>
          <a:p>
            <a:pPr algn="ctr"/>
            <a:r>
              <a:rPr lang="be-BY" b="1" dirty="0" smtClean="0">
                <a:solidFill>
                  <a:schemeClr val="accent2">
                    <a:lumMod val="75000"/>
                  </a:schemeClr>
                </a:solidFill>
                <a:latin typeface="Times New Roman" pitchFamily="18" charset="0"/>
                <a:cs typeface="Times New Roman" pitchFamily="18" charset="0"/>
              </a:rPr>
              <a:t>  на Межрегиональный литературно-творческий конкурс </a:t>
            </a:r>
          </a:p>
          <a:p>
            <a:pPr algn="ctr"/>
            <a:r>
              <a:rPr lang="be-BY" b="1" dirty="0" smtClean="0">
                <a:solidFill>
                  <a:schemeClr val="accent2">
                    <a:lumMod val="75000"/>
                  </a:schemeClr>
                </a:solidFill>
                <a:latin typeface="Times New Roman" pitchFamily="18" charset="0"/>
                <a:cs typeface="Times New Roman" pitchFamily="18" charset="0"/>
              </a:rPr>
              <a:t> </a:t>
            </a:r>
            <a:r>
              <a:rPr lang="be-BY" b="1" dirty="0">
                <a:solidFill>
                  <a:schemeClr val="accent2">
                    <a:lumMod val="75000"/>
                  </a:schemeClr>
                </a:solidFill>
                <a:latin typeface="Times New Roman" pitchFamily="18" charset="0"/>
                <a:cs typeface="Times New Roman" pitchFamily="18" charset="0"/>
              </a:rPr>
              <a:t>«Мустаевские чтения», </a:t>
            </a:r>
            <a:r>
              <a:rPr lang="be-BY" b="1" dirty="0" smtClean="0">
                <a:solidFill>
                  <a:schemeClr val="accent2">
                    <a:lumMod val="75000"/>
                  </a:schemeClr>
                </a:solidFill>
                <a:latin typeface="Times New Roman" pitchFamily="18" charset="0"/>
                <a:cs typeface="Times New Roman" pitchFamily="18" charset="0"/>
              </a:rPr>
              <a:t>посвященный  </a:t>
            </a:r>
            <a:endParaRPr lang="ru-RU" dirty="0">
              <a:solidFill>
                <a:schemeClr val="accent2">
                  <a:lumMod val="75000"/>
                </a:schemeClr>
              </a:solidFill>
              <a:latin typeface="Times New Roman" pitchFamily="18" charset="0"/>
              <a:cs typeface="Times New Roman" pitchFamily="18" charset="0"/>
            </a:endParaRPr>
          </a:p>
          <a:p>
            <a:pPr algn="ctr"/>
            <a:r>
              <a:rPr lang="be-BY" b="1" dirty="0">
                <a:solidFill>
                  <a:schemeClr val="accent2">
                    <a:lumMod val="75000"/>
                  </a:schemeClr>
                </a:solidFill>
                <a:latin typeface="Times New Roman" pitchFamily="18" charset="0"/>
                <a:cs typeface="Times New Roman" pitchFamily="18" charset="0"/>
              </a:rPr>
              <a:t>Н</a:t>
            </a:r>
            <a:r>
              <a:rPr lang="be-BY" b="1" dirty="0" smtClean="0">
                <a:solidFill>
                  <a:schemeClr val="accent2">
                    <a:lumMod val="75000"/>
                  </a:schemeClr>
                </a:solidFill>
                <a:latin typeface="Times New Roman" pitchFamily="18" charset="0"/>
                <a:cs typeface="Times New Roman" pitchFamily="18" charset="0"/>
              </a:rPr>
              <a:t>ародному </a:t>
            </a:r>
            <a:r>
              <a:rPr lang="be-BY" b="1" dirty="0">
                <a:solidFill>
                  <a:schemeClr val="accent2">
                    <a:lumMod val="75000"/>
                  </a:schemeClr>
                </a:solidFill>
                <a:latin typeface="Times New Roman" pitchFamily="18" charset="0"/>
                <a:cs typeface="Times New Roman" pitchFamily="18" charset="0"/>
              </a:rPr>
              <a:t>поэту Башкортостана Мустаю Кариму</a:t>
            </a:r>
            <a:endParaRPr lang="ru-RU" dirty="0">
              <a:solidFill>
                <a:schemeClr val="accent2">
                  <a:lumMod val="75000"/>
                </a:schemeClr>
              </a:solidFill>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p:txBody>
      </p:sp>
      <p:sp>
        <p:nvSpPr>
          <p:cNvPr id="5" name="Прямоугольник 4"/>
          <p:cNvSpPr/>
          <p:nvPr/>
        </p:nvSpPr>
        <p:spPr>
          <a:xfrm>
            <a:off x="1259632" y="2636912"/>
            <a:ext cx="6552728" cy="369332"/>
          </a:xfrm>
          <a:prstGeom prst="rect">
            <a:avLst/>
          </a:prstGeom>
        </p:spPr>
        <p:txBody>
          <a:bodyPr wrap="square">
            <a:spAutoFit/>
          </a:bodyPr>
          <a:lstStyle/>
          <a:p>
            <a:pPr algn="ctr"/>
            <a:r>
              <a:rPr lang="ru-RU" i="1" dirty="0">
                <a:solidFill>
                  <a:schemeClr val="accent6">
                    <a:lumMod val="75000"/>
                  </a:schemeClr>
                </a:solidFill>
              </a:rPr>
              <a:t>Номинация </a:t>
            </a:r>
            <a:r>
              <a:rPr lang="ba-RU" i="1" dirty="0">
                <a:solidFill>
                  <a:schemeClr val="accent6">
                    <a:lumMod val="75000"/>
                  </a:schemeClr>
                </a:solidFill>
              </a:rPr>
              <a:t>“Бөтәһе лә йәмле бында, йәнле бында...” </a:t>
            </a:r>
            <a:endParaRPr lang="ru-RU" i="1" dirty="0">
              <a:solidFill>
                <a:schemeClr val="accent6">
                  <a:lumMod val="75000"/>
                </a:schemeClr>
              </a:solidFill>
            </a:endParaRPr>
          </a:p>
        </p:txBody>
      </p:sp>
      <p:pic>
        <p:nvPicPr>
          <p:cNvPr id="6" name="Рисунок 5" descr="F:\Мустай\5895.970.jpg"/>
          <p:cNvPicPr/>
          <p:nvPr/>
        </p:nvPicPr>
        <p:blipFill>
          <a:blip r:embed="rId2" cstate="print"/>
          <a:srcRect l="7332" t="11146" r="8870" b="7256"/>
          <a:stretch>
            <a:fillRect/>
          </a:stretch>
        </p:blipFill>
        <p:spPr bwMode="auto">
          <a:xfrm>
            <a:off x="1691680" y="4365104"/>
            <a:ext cx="1440160" cy="1296144"/>
          </a:xfrm>
          <a:prstGeom prst="rect">
            <a:avLst/>
          </a:prstGeom>
          <a:noFill/>
          <a:ln w="9525">
            <a:noFill/>
            <a:miter lim="800000"/>
            <a:headEnd/>
            <a:tailEnd/>
          </a:ln>
        </p:spPr>
      </p:pic>
      <p:pic>
        <p:nvPicPr>
          <p:cNvPr id="7" name="Рисунок 6" descr="F:\Мустай\5895.970.jpg"/>
          <p:cNvPicPr/>
          <p:nvPr/>
        </p:nvPicPr>
        <p:blipFill>
          <a:blip r:embed="rId2" cstate="print"/>
          <a:srcRect l="7332" t="11146" r="8870" b="7256"/>
          <a:stretch>
            <a:fillRect/>
          </a:stretch>
        </p:blipFill>
        <p:spPr bwMode="auto">
          <a:xfrm>
            <a:off x="7884368" y="1196752"/>
            <a:ext cx="1080120" cy="1080120"/>
          </a:xfrm>
          <a:prstGeom prst="rect">
            <a:avLst/>
          </a:prstGeom>
          <a:noFill/>
          <a:ln w="9525">
            <a:noFill/>
            <a:miter lim="800000"/>
            <a:headEnd/>
            <a:tailEnd/>
          </a:ln>
        </p:spPr>
      </p:pic>
      <p:sp>
        <p:nvSpPr>
          <p:cNvPr id="8" name="Прямоугольник 7"/>
          <p:cNvSpPr/>
          <p:nvPr/>
        </p:nvSpPr>
        <p:spPr>
          <a:xfrm>
            <a:off x="755576" y="3244334"/>
            <a:ext cx="7200800" cy="369332"/>
          </a:xfrm>
          <a:prstGeom prst="rect">
            <a:avLst/>
          </a:prstGeom>
        </p:spPr>
        <p:txBody>
          <a:bodyPr wrap="square">
            <a:spAutoFit/>
          </a:bodyPr>
          <a:lstStyle/>
          <a:p>
            <a:pPr algn="ctr"/>
            <a:r>
              <a:rPr lang="ru-RU" b="1" i="1" dirty="0" smtClean="0">
                <a:latin typeface="Georgia" pitchFamily="18" charset="0"/>
              </a:rPr>
              <a:t>Тема: </a:t>
            </a:r>
            <a:r>
              <a:rPr lang="ba-RU" b="1" i="1" dirty="0" smtClean="0">
                <a:latin typeface="Georgia" pitchFamily="18" charset="0"/>
              </a:rPr>
              <a:t>“ Халҡыбыҙҙың бөйөк улы  – Мостай Кәрим .”</a:t>
            </a:r>
            <a:r>
              <a:rPr lang="ru-RU" b="1" i="1" dirty="0" smtClean="0">
                <a:latin typeface="Georgia" pitchFamily="18" charset="0"/>
              </a:rPr>
              <a:t> </a:t>
            </a:r>
            <a:endParaRPr lang="ru-RU" b="1" i="1" dirty="0">
              <a:latin typeface="Georgia" pitchFamily="18" charset="0"/>
            </a:endParaRPr>
          </a:p>
        </p:txBody>
      </p:sp>
      <p:pic>
        <p:nvPicPr>
          <p:cNvPr id="9" name="Рисунок 8" descr="https://i.mycdn.me/i?r=AyH4iRPQ2q0otWIFepML2LxRgQp7U678opc27zOlwuHKfQ"/>
          <p:cNvPicPr/>
          <p:nvPr/>
        </p:nvPicPr>
        <p:blipFill>
          <a:blip r:embed="rId3" cstate="print"/>
          <a:srcRect/>
          <a:stretch>
            <a:fillRect/>
          </a:stretch>
        </p:blipFill>
        <p:spPr bwMode="auto">
          <a:xfrm>
            <a:off x="323528" y="1052736"/>
            <a:ext cx="864096" cy="720080"/>
          </a:xfrm>
          <a:prstGeom prst="rect">
            <a:avLst/>
          </a:prstGeom>
          <a:noFill/>
          <a:ln w="9525">
            <a:noFill/>
            <a:miter lim="800000"/>
            <a:headEnd/>
            <a:tailEnd/>
          </a:ln>
        </p:spPr>
      </p:pic>
    </p:spTree>
  </p:cSld>
  <p:clrMapOvr>
    <a:masterClrMapping/>
  </p:clrMapOvr>
  <p:transition advTm="1694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192" y="332656"/>
            <a:ext cx="2396952" cy="5760640"/>
          </a:xfrm>
        </p:spPr>
        <p:txBody>
          <a:bodyPr/>
          <a:lstStyle/>
          <a:p>
            <a:r>
              <a:rPr lang="ru-RU" sz="3200" dirty="0" err="1">
                <a:latin typeface="Times New Roman" pitchFamily="18" charset="0"/>
                <a:cs typeface="Times New Roman" pitchFamily="18" charset="0"/>
              </a:rPr>
              <a:t>Уның китаптары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тиҫтәләрсә телдәргә тәржемә ителгән.</a:t>
            </a:r>
            <a:r>
              <a:rPr lang="ru-RU" dirty="0"/>
              <a:t> </a:t>
            </a:r>
          </a:p>
        </p:txBody>
      </p:sp>
      <p:sp>
        <p:nvSpPr>
          <p:cNvPr id="6146" name="AutoShape 2" descr="https://ds05.infourok.ru/uploads/ex/0197/000a9c6e-d9479186/img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Picture 2" descr="C:\Users\любимое\Desktop\img5.jpg"/>
          <p:cNvPicPr>
            <a:picLocks noGrp="1" noChangeAspect="1" noChangeArrowheads="1"/>
          </p:cNvPicPr>
          <p:nvPr>
            <p:ph idx="1"/>
          </p:nvPr>
        </p:nvPicPr>
        <p:blipFill>
          <a:blip r:embed="rId2" cstate="print"/>
          <a:srcRect l="17649" t="24655" r="13719" b="13784"/>
          <a:stretch>
            <a:fillRect/>
          </a:stretch>
        </p:blipFill>
        <p:spPr bwMode="auto">
          <a:xfrm>
            <a:off x="399428" y="1052736"/>
            <a:ext cx="5972772" cy="4680520"/>
          </a:xfrm>
          <a:prstGeom prst="rect">
            <a:avLst/>
          </a:prstGeom>
          <a:noFill/>
        </p:spPr>
      </p:pic>
      <p:pic>
        <p:nvPicPr>
          <p:cNvPr id="6" name="Рисунок 5" descr="https://im0-tub-ru.yandex.net/i?id=611ba89b364166087dea9a731b4f7aac&amp;ref=rim&amp;n=33&amp;w=200&amp;h=150"/>
          <p:cNvPicPr/>
          <p:nvPr/>
        </p:nvPicPr>
        <p:blipFill>
          <a:blip r:embed="rId3" cstate="print"/>
          <a:srcRect l="27342" r="13180" b="18301"/>
          <a:stretch>
            <a:fillRect/>
          </a:stretch>
        </p:blipFill>
        <p:spPr bwMode="auto">
          <a:xfrm>
            <a:off x="899592" y="0"/>
            <a:ext cx="1008112" cy="1008112"/>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3" cstate="print"/>
          <a:srcRect l="27342" r="13180" b="18301"/>
          <a:stretch>
            <a:fillRect/>
          </a:stretch>
        </p:blipFill>
        <p:spPr bwMode="auto">
          <a:xfrm>
            <a:off x="3059832" y="5849888"/>
            <a:ext cx="1008112" cy="1008112"/>
          </a:xfrm>
          <a:prstGeom prst="rect">
            <a:avLst/>
          </a:prstGeom>
          <a:noFill/>
          <a:ln w="9525">
            <a:noFill/>
            <a:miter lim="800000"/>
            <a:headEnd/>
            <a:tailEnd/>
          </a:ln>
        </p:spPr>
      </p:pic>
      <p:pic>
        <p:nvPicPr>
          <p:cNvPr id="8" name="Рисунок 7" descr="https://i.mycdn.me/i?r=AyH4iRPQ2q0otWIFepML2LxRgQp7U678opc27zOlwuHKfQ"/>
          <p:cNvPicPr/>
          <p:nvPr/>
        </p:nvPicPr>
        <p:blipFill>
          <a:blip r:embed="rId4" cstate="print"/>
          <a:srcRect/>
          <a:stretch>
            <a:fillRect/>
          </a:stretch>
        </p:blipFill>
        <p:spPr bwMode="auto">
          <a:xfrm>
            <a:off x="8028384" y="404664"/>
            <a:ext cx="864096" cy="720080"/>
          </a:xfrm>
          <a:prstGeom prst="rect">
            <a:avLst/>
          </a:prstGeom>
          <a:noFill/>
          <a:ln w="9525">
            <a:noFill/>
            <a:miter lim="800000"/>
            <a:headEnd/>
            <a:tailEnd/>
          </a:ln>
        </p:spPr>
      </p:pic>
    </p:spTree>
  </p:cSld>
  <p:clrMapOvr>
    <a:masterClrMapping/>
  </p:clrMapOvr>
  <p:transition advTm="139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332656"/>
            <a:ext cx="2684984" cy="5904656"/>
          </a:xfrm>
        </p:spPr>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Мостай </a:t>
            </a:r>
            <a:r>
              <a:rPr lang="ru-RU" sz="2700" dirty="0" err="1" smtClean="0">
                <a:latin typeface="Times New Roman" pitchFamily="18" charset="0"/>
                <a:cs typeface="Times New Roman" pitchFamily="18" charset="0"/>
              </a:rPr>
              <a:t>Кәримдең аҡыллы һүҙе халыҡ араһында ҡайтауаз булып</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яңғыраны</a:t>
            </a: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2700" dirty="0" err="1" smtClean="0">
                <a:latin typeface="Times New Roman" pitchFamily="18" charset="0"/>
                <a:cs typeface="Times New Roman" pitchFamily="18" charset="0"/>
              </a:rPr>
              <a:t>Ул</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һәр </a:t>
            </a:r>
            <a:r>
              <a:rPr lang="ru-RU" sz="2700" dirty="0" smtClean="0">
                <a:latin typeface="Times New Roman" pitchFamily="18" charset="0"/>
                <a:cs typeface="Times New Roman" pitchFamily="18" charset="0"/>
              </a:rPr>
              <a:t>кем </a:t>
            </a:r>
            <a:r>
              <a:rPr lang="ru-RU" sz="2700" dirty="0" err="1" smtClean="0">
                <a:latin typeface="Times New Roman" pitchFamily="18" charset="0"/>
                <a:cs typeface="Times New Roman" pitchFamily="18" charset="0"/>
              </a:rPr>
              <a:t>өсөн туғанындай яҡын кеше</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булды</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Халыҡ уны</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юғары әҙәби маһирлығы, </a:t>
            </a:r>
            <a:r>
              <a:rPr lang="ru-RU" sz="2700" dirty="0" smtClean="0">
                <a:latin typeface="Times New Roman" pitchFamily="18" charset="0"/>
                <a:cs typeface="Times New Roman" pitchFamily="18" charset="0"/>
              </a:rPr>
              <a:t>таланты </a:t>
            </a:r>
            <a:r>
              <a:rPr lang="ru-RU" sz="2700" dirty="0" err="1" smtClean="0">
                <a:latin typeface="Times New Roman" pitchFamily="18" charset="0"/>
                <a:cs typeface="Times New Roman" pitchFamily="18" charset="0"/>
              </a:rPr>
              <a:t>һәм кешелек</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сифаттары</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өсөн яратты</a:t>
            </a:r>
            <a:r>
              <a:rPr lang="ru-RU" sz="2700" dirty="0" smtClean="0">
                <a:latin typeface="Times New Roman" pitchFamily="18" charset="0"/>
                <a:cs typeface="Times New Roman" pitchFamily="18" charset="0"/>
              </a:rPr>
              <a:t>.</a:t>
            </a:r>
            <a:r>
              <a:rPr lang="ru-RU" dirty="0" smtClean="0"/>
              <a:t> </a:t>
            </a:r>
            <a:r>
              <a:rPr lang="ru-RU" dirty="0"/>
              <a:t/>
            </a:r>
            <a:br>
              <a:rPr lang="ru-RU" dirty="0"/>
            </a:br>
            <a:r>
              <a:rPr lang="ru-RU" dirty="0" smtClean="0"/>
              <a:t/>
            </a:r>
            <a:br>
              <a:rPr lang="ru-RU" dirty="0" smtClean="0"/>
            </a:br>
            <a:endParaRPr lang="ru-RU" dirty="0"/>
          </a:p>
        </p:txBody>
      </p:sp>
      <p:pic>
        <p:nvPicPr>
          <p:cNvPr id="7170" name="Picture 2" descr="https://regnum.ru/uploads/pictures/news/2017/11/28/regnum_picture_1511893411143347_normal.jpg"/>
          <p:cNvPicPr>
            <a:picLocks noChangeAspect="1" noChangeArrowheads="1"/>
          </p:cNvPicPr>
          <p:nvPr/>
        </p:nvPicPr>
        <p:blipFill>
          <a:blip r:embed="rId2" cstate="print"/>
          <a:srcRect/>
          <a:stretch>
            <a:fillRect/>
          </a:stretch>
        </p:blipFill>
        <p:spPr bwMode="auto">
          <a:xfrm>
            <a:off x="323528" y="260648"/>
            <a:ext cx="3312369" cy="2364746"/>
          </a:xfrm>
          <a:prstGeom prst="rect">
            <a:avLst/>
          </a:prstGeom>
          <a:noFill/>
        </p:spPr>
      </p:pic>
      <p:pic>
        <p:nvPicPr>
          <p:cNvPr id="7174" name="Picture 6" descr="http://mk.belebeycbs.ru/books/58/4.jpg"/>
          <p:cNvPicPr>
            <a:picLocks noChangeAspect="1" noChangeArrowheads="1"/>
          </p:cNvPicPr>
          <p:nvPr/>
        </p:nvPicPr>
        <p:blipFill>
          <a:blip r:embed="rId3" cstate="print"/>
          <a:srcRect/>
          <a:stretch>
            <a:fillRect/>
          </a:stretch>
        </p:blipFill>
        <p:spPr bwMode="auto">
          <a:xfrm>
            <a:off x="2555776" y="2636912"/>
            <a:ext cx="3148015" cy="1872208"/>
          </a:xfrm>
          <a:prstGeom prst="rect">
            <a:avLst/>
          </a:prstGeom>
          <a:noFill/>
        </p:spPr>
      </p:pic>
      <p:sp>
        <p:nvSpPr>
          <p:cNvPr id="7176" name="AutoShape 8" descr="964fdaccb4c8f906bf99469959a6a5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8" name="Picture 10" descr="https://avatars.mds.yandex.net/get-zen_doc/1546191/pub_5ccff9b132381c00b27af27c_5cd0043a9680af00b2c7eca7/scale_1200"/>
          <p:cNvPicPr>
            <a:picLocks noChangeAspect="1" noChangeArrowheads="1"/>
          </p:cNvPicPr>
          <p:nvPr/>
        </p:nvPicPr>
        <p:blipFill>
          <a:blip r:embed="rId4" cstate="print"/>
          <a:srcRect t="14927" b="16874"/>
          <a:stretch>
            <a:fillRect/>
          </a:stretch>
        </p:blipFill>
        <p:spPr bwMode="auto">
          <a:xfrm>
            <a:off x="251520" y="4437112"/>
            <a:ext cx="2569425" cy="2232248"/>
          </a:xfrm>
          <a:prstGeom prst="rect">
            <a:avLst/>
          </a:prstGeom>
          <a:noFill/>
        </p:spPr>
      </p:pic>
      <p:pic>
        <p:nvPicPr>
          <p:cNvPr id="11" name="Содержимое 10" descr="F:\Мустай\5895.970.jpg"/>
          <p:cNvPicPr>
            <a:picLocks noGrp="1"/>
          </p:cNvPicPr>
          <p:nvPr>
            <p:ph idx="1"/>
          </p:nvPr>
        </p:nvPicPr>
        <p:blipFill>
          <a:blip r:embed="rId5" cstate="print"/>
          <a:srcRect l="7332" t="11146" r="8870" b="7256"/>
          <a:stretch>
            <a:fillRect/>
          </a:stretch>
        </p:blipFill>
        <p:spPr bwMode="auto">
          <a:xfrm>
            <a:off x="7812360" y="5809544"/>
            <a:ext cx="1162472" cy="1048456"/>
          </a:xfrm>
          <a:prstGeom prst="rect">
            <a:avLst/>
          </a:prstGeom>
          <a:noFill/>
          <a:ln w="9525">
            <a:noFill/>
            <a:miter lim="800000"/>
            <a:headEnd/>
            <a:tailEnd/>
          </a:ln>
        </p:spPr>
      </p:pic>
      <p:pic>
        <p:nvPicPr>
          <p:cNvPr id="12" name="Содержимое 10" descr="F:\Мустай\5895.970.jpg"/>
          <p:cNvPicPr>
            <a:picLocks/>
          </p:cNvPicPr>
          <p:nvPr/>
        </p:nvPicPr>
        <p:blipFill>
          <a:blip r:embed="rId5" cstate="print"/>
          <a:srcRect l="7332" t="11146" r="8870" b="7256"/>
          <a:stretch>
            <a:fillRect/>
          </a:stretch>
        </p:blipFill>
        <p:spPr bwMode="auto">
          <a:xfrm>
            <a:off x="323528" y="3068960"/>
            <a:ext cx="1162472" cy="1048456"/>
          </a:xfrm>
          <a:prstGeom prst="rect">
            <a:avLst/>
          </a:prstGeom>
          <a:noFill/>
          <a:ln w="9525">
            <a:noFill/>
            <a:miter lim="800000"/>
            <a:headEnd/>
            <a:tailEnd/>
          </a:ln>
        </p:spPr>
      </p:pic>
      <p:pic>
        <p:nvPicPr>
          <p:cNvPr id="13" name="Содержимое 10" descr="F:\Мустай\5895.970.jpg"/>
          <p:cNvPicPr>
            <a:picLocks/>
          </p:cNvPicPr>
          <p:nvPr/>
        </p:nvPicPr>
        <p:blipFill>
          <a:blip r:embed="rId5" cstate="print"/>
          <a:srcRect l="7332" t="11146" r="8870" b="7256"/>
          <a:stretch>
            <a:fillRect/>
          </a:stretch>
        </p:blipFill>
        <p:spPr bwMode="auto">
          <a:xfrm>
            <a:off x="4572000" y="836712"/>
            <a:ext cx="1162472" cy="1048456"/>
          </a:xfrm>
          <a:prstGeom prst="rect">
            <a:avLst/>
          </a:prstGeom>
          <a:noFill/>
          <a:ln w="9525">
            <a:noFill/>
            <a:miter lim="800000"/>
            <a:headEnd/>
            <a:tailEnd/>
          </a:ln>
        </p:spPr>
      </p:pic>
    </p:spTree>
  </p:cSld>
  <p:clrMapOvr>
    <a:masterClrMapping/>
  </p:clrMapOvr>
  <p:transition advTm="1792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274638"/>
            <a:ext cx="2880320" cy="5674642"/>
          </a:xfrm>
        </p:spPr>
        <p:txBody>
          <a:bodyPr>
            <a:normAutofit/>
          </a:bodyPr>
          <a:lstStyle/>
          <a:p>
            <a:r>
              <a:rPr lang="ru-RU" sz="2000" dirty="0" err="1"/>
              <a:t>Лайыҡлы рәүештә башҡорт әҙәбиәтенең классигы</a:t>
            </a:r>
            <a:r>
              <a:rPr lang="ru-RU" sz="2000" dirty="0"/>
              <a:t> </a:t>
            </a:r>
            <a:r>
              <a:rPr lang="ru-RU" sz="2000" dirty="0" err="1"/>
              <a:t>булып</a:t>
            </a:r>
            <a:r>
              <a:rPr lang="ru-RU" sz="2000" dirty="0"/>
              <a:t> </a:t>
            </a:r>
            <a:r>
              <a:rPr lang="ru-RU" sz="2000" dirty="0" err="1"/>
              <a:t>һанала.</a:t>
            </a:r>
            <a:r>
              <a:rPr lang="ru-RU" sz="2000" dirty="0"/>
              <a:t> </a:t>
            </a:r>
            <a:r>
              <a:rPr lang="ru-RU" sz="2000" dirty="0" err="1"/>
              <a:t>Башҡорт әҙәбиәтенең </a:t>
            </a:r>
            <a:r>
              <a:rPr lang="ru-RU" sz="2000" dirty="0"/>
              <a:t>алтын </a:t>
            </a:r>
            <a:r>
              <a:rPr lang="ru-RU" sz="2000" dirty="0" err="1"/>
              <a:t>фондына</a:t>
            </a:r>
            <a:r>
              <a:rPr lang="ru-RU" sz="2000" dirty="0"/>
              <a:t> </a:t>
            </a:r>
            <a:r>
              <a:rPr lang="ru-RU" sz="2000" dirty="0" err="1"/>
              <a:t>ингән </a:t>
            </a:r>
            <a:r>
              <a:rPr lang="ru-RU" sz="2000" dirty="0"/>
              <a:t>«</a:t>
            </a:r>
            <a:r>
              <a:rPr lang="ru-RU" sz="2000" dirty="0" err="1"/>
              <a:t>Айгөл </a:t>
            </a:r>
            <a:r>
              <a:rPr lang="ru-RU" sz="2000" dirty="0"/>
              <a:t>иле», «</a:t>
            </a:r>
            <a:r>
              <a:rPr lang="ru-RU" sz="2000" dirty="0" err="1"/>
              <a:t>Йәйәүле Мәхмүт</a:t>
            </a:r>
            <a:r>
              <a:rPr lang="ru-RU" sz="2000" dirty="0"/>
              <a:t>» </a:t>
            </a:r>
            <a:r>
              <a:rPr lang="ru-RU" sz="2000" dirty="0" err="1"/>
              <a:t>драмалары</a:t>
            </a:r>
            <a:r>
              <a:rPr lang="ru-RU" sz="2000" dirty="0"/>
              <a:t>, «</a:t>
            </a:r>
            <a:r>
              <a:rPr lang="ru-RU" sz="2000" dirty="0" err="1"/>
              <a:t>Ҡыҙ </a:t>
            </a:r>
            <a:r>
              <a:rPr lang="ru-RU" sz="2000" dirty="0"/>
              <a:t>урлау» </a:t>
            </a:r>
            <a:r>
              <a:rPr lang="ru-RU" sz="2000" dirty="0" err="1"/>
              <a:t>комедияһы</a:t>
            </a:r>
            <a:r>
              <a:rPr lang="ru-RU" sz="2000" dirty="0"/>
              <a:t>, «Ай </a:t>
            </a:r>
            <a:r>
              <a:rPr lang="ru-RU" sz="2000" dirty="0" err="1"/>
              <a:t>тотолған төндә</a:t>
            </a:r>
            <a:r>
              <a:rPr lang="ru-RU" sz="2000" dirty="0"/>
              <a:t>», «</a:t>
            </a:r>
            <a:r>
              <a:rPr lang="ru-RU" sz="2000" dirty="0" err="1"/>
              <a:t>Салауат</a:t>
            </a:r>
            <a:r>
              <a:rPr lang="ru-RU" sz="2000" dirty="0"/>
              <a:t>», «</a:t>
            </a:r>
            <a:r>
              <a:rPr lang="ru-RU" sz="2000" dirty="0" err="1"/>
              <a:t>Ташлама</a:t>
            </a:r>
            <a:r>
              <a:rPr lang="ru-RU" sz="2000" dirty="0"/>
              <a:t> </a:t>
            </a:r>
            <a:r>
              <a:rPr lang="ru-RU" sz="2000" dirty="0" err="1"/>
              <a:t>утты</a:t>
            </a:r>
            <a:r>
              <a:rPr lang="ru-RU" sz="2000" dirty="0"/>
              <a:t>, Прометей!» </a:t>
            </a:r>
            <a:r>
              <a:rPr lang="ru-RU" sz="2000" dirty="0" err="1"/>
              <a:t>трагедиялары</a:t>
            </a:r>
            <a:r>
              <a:rPr lang="ru-RU" sz="2000" dirty="0"/>
              <a:t>, </a:t>
            </a:r>
            <a:r>
              <a:rPr lang="ru-RU" sz="2000" dirty="0" err="1"/>
              <a:t>«Беҙҙең өйҙөң йәме», «Оҙон </a:t>
            </a:r>
            <a:r>
              <a:rPr lang="ru-RU" sz="2000" dirty="0"/>
              <a:t>— </a:t>
            </a:r>
            <a:r>
              <a:rPr lang="ru-RU" sz="2000" dirty="0" err="1"/>
              <a:t>оҙаҡ </a:t>
            </a:r>
            <a:r>
              <a:rPr lang="ru-RU" sz="2000" dirty="0"/>
              <a:t>бала </a:t>
            </a:r>
            <a:r>
              <a:rPr lang="ru-RU" sz="2000" dirty="0" err="1"/>
              <a:t>саҡ</a:t>
            </a:r>
            <a:r>
              <a:rPr lang="ru-RU" sz="2000" dirty="0"/>
              <a:t>», «</a:t>
            </a:r>
            <a:r>
              <a:rPr lang="ru-RU" sz="2000" dirty="0" err="1"/>
              <a:t>Ярлыҡау</a:t>
            </a:r>
            <a:r>
              <a:rPr lang="ru-RU" sz="2000" dirty="0"/>
              <a:t>» </a:t>
            </a:r>
            <a:r>
              <a:rPr lang="ru-RU" sz="2000" dirty="0" err="1"/>
              <a:t>повестары</a:t>
            </a:r>
            <a:r>
              <a:rPr lang="ru-RU" sz="2000" dirty="0"/>
              <a:t> </a:t>
            </a:r>
            <a:r>
              <a:rPr lang="ru-RU" sz="2000" dirty="0" err="1"/>
              <a:t>һәм башҡа бик</a:t>
            </a:r>
            <a:r>
              <a:rPr lang="ru-RU" sz="2000" dirty="0"/>
              <a:t> </a:t>
            </a:r>
            <a:r>
              <a:rPr lang="ru-RU" sz="2000" dirty="0" err="1"/>
              <a:t>күп әҫәрҙәре быға дәлил</a:t>
            </a:r>
            <a:r>
              <a:rPr lang="ru-RU" sz="2000" dirty="0"/>
              <a:t>. </a:t>
            </a:r>
          </a:p>
        </p:txBody>
      </p:sp>
      <p:pic>
        <p:nvPicPr>
          <p:cNvPr id="5" name="Picture 2" descr="http://biblioteka-nuriman.ru/wp-content/uploads/2018/01/K-ri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88640"/>
            <a:ext cx="936104" cy="136111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http://900igr.net/up/datai/147475/0024-02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7704" y="260648"/>
            <a:ext cx="931173" cy="122413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2" descr="http://kashulinsky.narod.ru/jpeg/album1_2_Image20.jpg"/>
          <p:cNvPicPr>
            <a:picLocks noGrp="1" noChangeAspect="1" noChangeArrowheads="1"/>
          </p:cNvPicPr>
          <p:nvPr>
            <p:ph idx="1"/>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47864" y="260647"/>
            <a:ext cx="1152128" cy="128873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s://ds02.infourok.ru/uploads/ex/1043/00026dba-1d80d52b/img6.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536" y="1700808"/>
            <a:ext cx="4778078" cy="475252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Рисунок 8" descr="https://im0-tub-ru.yandex.net/i?id=611ba89b364166087dea9a731b4f7aac&amp;ref=rim&amp;n=33&amp;w=200&amp;h=150"/>
          <p:cNvPicPr/>
          <p:nvPr/>
        </p:nvPicPr>
        <p:blipFill>
          <a:blip r:embed="rId7" cstate="print"/>
          <a:srcRect l="27342" r="13180" b="18301"/>
          <a:stretch>
            <a:fillRect/>
          </a:stretch>
        </p:blipFill>
        <p:spPr bwMode="auto">
          <a:xfrm>
            <a:off x="5364088" y="5849888"/>
            <a:ext cx="1008112" cy="1008112"/>
          </a:xfrm>
          <a:prstGeom prst="rect">
            <a:avLst/>
          </a:prstGeom>
          <a:noFill/>
          <a:ln w="9525">
            <a:noFill/>
            <a:miter lim="800000"/>
            <a:headEnd/>
            <a:tailEnd/>
          </a:ln>
        </p:spPr>
      </p:pic>
      <p:pic>
        <p:nvPicPr>
          <p:cNvPr id="10" name="Рисунок 9" descr="https://im0-tub-ru.yandex.net/i?id=611ba89b364166087dea9a731b4f7aac&amp;ref=rim&amp;n=33&amp;w=200&amp;h=150"/>
          <p:cNvPicPr/>
          <p:nvPr/>
        </p:nvPicPr>
        <p:blipFill>
          <a:blip r:embed="rId7" cstate="print"/>
          <a:srcRect l="27342" r="13180" b="18301"/>
          <a:stretch>
            <a:fillRect/>
          </a:stretch>
        </p:blipFill>
        <p:spPr bwMode="auto">
          <a:xfrm>
            <a:off x="4932040" y="404664"/>
            <a:ext cx="1008112" cy="1008112"/>
          </a:xfrm>
          <a:prstGeom prst="rect">
            <a:avLst/>
          </a:prstGeom>
          <a:noFill/>
          <a:ln w="9525">
            <a:noFill/>
            <a:miter lim="800000"/>
            <a:headEnd/>
            <a:tailEnd/>
          </a:ln>
        </p:spPr>
      </p:pic>
      <p:pic>
        <p:nvPicPr>
          <p:cNvPr id="11" name="Рисунок 10" descr="https://i.mycdn.me/i?r=AyH4iRPQ2q0otWIFepML2LxRgQp7U678opc27zOlwuHKfQ"/>
          <p:cNvPicPr/>
          <p:nvPr/>
        </p:nvPicPr>
        <p:blipFill>
          <a:blip r:embed="rId8" cstate="print"/>
          <a:srcRect/>
          <a:stretch>
            <a:fillRect/>
          </a:stretch>
        </p:blipFill>
        <p:spPr bwMode="auto">
          <a:xfrm>
            <a:off x="5364088" y="2492896"/>
            <a:ext cx="720080" cy="720080"/>
          </a:xfrm>
          <a:prstGeom prst="rect">
            <a:avLst/>
          </a:prstGeom>
          <a:noFill/>
          <a:ln w="9525">
            <a:noFill/>
            <a:miter lim="800000"/>
            <a:headEnd/>
            <a:tailEnd/>
          </a:ln>
        </p:spPr>
      </p:pic>
    </p:spTree>
    <p:custDataLst>
      <p:tags r:id="rId1"/>
    </p:custDataLst>
  </p:cSld>
  <p:clrMapOvr>
    <a:masterClrMapping/>
  </p:clrMapOvr>
  <p:transition advTm="173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274638"/>
            <a:ext cx="2674640" cy="5818658"/>
          </a:xfrm>
        </p:spPr>
        <p:txBody>
          <a:bodyPr>
            <a:normAutofit fontScale="90000"/>
          </a:bodyPr>
          <a:lstStyle/>
          <a:p>
            <a:r>
              <a:rPr lang="ru-RU" sz="3600" dirty="0"/>
              <a:t>Мостай </a:t>
            </a:r>
            <a:r>
              <a:rPr lang="ru-RU" sz="3600" dirty="0" err="1"/>
              <a:t>Кәрим </a:t>
            </a:r>
            <a:r>
              <a:rPr lang="ru-RU" sz="3600" dirty="0"/>
              <a:t>86-сы </a:t>
            </a:r>
            <a:r>
              <a:rPr lang="ru-RU" sz="3600" dirty="0" err="1"/>
              <a:t>йәшендә</a:t>
            </a:r>
            <a:r>
              <a:rPr lang="ru-RU" sz="3600" dirty="0"/>
              <a:t>, 2005 </a:t>
            </a:r>
            <a:r>
              <a:rPr lang="ru-RU" sz="3600" dirty="0" err="1"/>
              <a:t>йылдың </a:t>
            </a:r>
            <a:r>
              <a:rPr lang="ru-RU" sz="3600" dirty="0"/>
              <a:t>21 </a:t>
            </a:r>
            <a:r>
              <a:rPr lang="ru-RU" sz="3600" dirty="0" err="1"/>
              <a:t>сентябрендә вафат</a:t>
            </a:r>
            <a:r>
              <a:rPr lang="ru-RU" sz="3600" dirty="0"/>
              <a:t> </a:t>
            </a:r>
            <a:r>
              <a:rPr lang="ru-RU" sz="3600" dirty="0" err="1" smtClean="0"/>
              <a:t>булған</a:t>
            </a:r>
            <a:r>
              <a:rPr lang="ru-RU" sz="3600" dirty="0" smtClean="0"/>
              <a:t>. </a:t>
            </a:r>
            <a:r>
              <a:rPr lang="ru-RU" sz="3600" dirty="0" err="1"/>
              <a:t>Өфөнөң Мосолмандар</a:t>
            </a:r>
            <a:r>
              <a:rPr lang="ru-RU" sz="3600" dirty="0"/>
              <a:t> </a:t>
            </a:r>
            <a:r>
              <a:rPr lang="ru-RU" sz="3600" dirty="0" err="1"/>
              <a:t>зыяратына</a:t>
            </a:r>
            <a:r>
              <a:rPr lang="ru-RU" sz="3600" dirty="0"/>
              <a:t> </a:t>
            </a:r>
            <a:r>
              <a:rPr lang="ru-RU" sz="3600" dirty="0" err="1" smtClean="0"/>
              <a:t>ерләнгән</a:t>
            </a:r>
            <a:r>
              <a:rPr lang="ru-RU" dirty="0" err="1" smtClean="0"/>
              <a:t>.</a:t>
            </a:r>
            <a:endParaRPr lang="ru-RU" dirty="0"/>
          </a:p>
        </p:txBody>
      </p:sp>
      <p:pic>
        <p:nvPicPr>
          <p:cNvPr id="4" name="Picture 2" descr="http://literatmuzey.ru/wp-content/uploads/2016/10/DSC0697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369977"/>
            <a:ext cx="5483225" cy="364655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https://im0-tub-ru.yandex.net/i?id=611ba89b364166087dea9a731b4f7aac&amp;ref=rim&amp;n=33&amp;w=200&amp;h=150"/>
          <p:cNvPicPr/>
          <p:nvPr/>
        </p:nvPicPr>
        <p:blipFill>
          <a:blip r:embed="rId4" cstate="print"/>
          <a:srcRect l="27342" r="13180" b="18301"/>
          <a:stretch>
            <a:fillRect/>
          </a:stretch>
        </p:blipFill>
        <p:spPr bwMode="auto">
          <a:xfrm>
            <a:off x="4427984" y="188640"/>
            <a:ext cx="1008112" cy="1008112"/>
          </a:xfrm>
          <a:prstGeom prst="rect">
            <a:avLst/>
          </a:prstGeom>
          <a:noFill/>
          <a:ln w="9525">
            <a:noFill/>
            <a:miter lim="800000"/>
            <a:headEnd/>
            <a:tailEnd/>
          </a:ln>
        </p:spPr>
      </p:pic>
      <p:pic>
        <p:nvPicPr>
          <p:cNvPr id="6" name="Рисунок 5" descr="https://im0-tub-ru.yandex.net/i?id=611ba89b364166087dea9a731b4f7aac&amp;ref=rim&amp;n=33&amp;w=200&amp;h=150"/>
          <p:cNvPicPr/>
          <p:nvPr/>
        </p:nvPicPr>
        <p:blipFill>
          <a:blip r:embed="rId4" cstate="print"/>
          <a:srcRect l="27342" r="13180" b="18301"/>
          <a:stretch>
            <a:fillRect/>
          </a:stretch>
        </p:blipFill>
        <p:spPr bwMode="auto">
          <a:xfrm>
            <a:off x="899592" y="5301208"/>
            <a:ext cx="1008112" cy="1008112"/>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4" cstate="print"/>
          <a:srcRect l="27342" r="13180" b="18301"/>
          <a:stretch>
            <a:fillRect/>
          </a:stretch>
        </p:blipFill>
        <p:spPr bwMode="auto">
          <a:xfrm>
            <a:off x="4211960" y="5445224"/>
            <a:ext cx="1008112" cy="1008112"/>
          </a:xfrm>
          <a:prstGeom prst="rect">
            <a:avLst/>
          </a:prstGeom>
          <a:noFill/>
          <a:ln w="9525">
            <a:noFill/>
            <a:miter lim="800000"/>
            <a:headEnd/>
            <a:tailEnd/>
          </a:ln>
        </p:spPr>
      </p:pic>
    </p:spTree>
    <p:custDataLst>
      <p:tags r:id="rId1"/>
    </p:custDataLst>
  </p:cSld>
  <p:clrMapOvr>
    <a:masterClrMapping/>
  </p:clrMapOvr>
  <p:transition advTm="115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6264696"/>
          </a:xfrm>
        </p:spPr>
        <p:txBody>
          <a:bodyPr numCol="1">
            <a:noAutofit/>
          </a:bodyPr>
          <a:lstStyle/>
          <a:p>
            <a:pPr algn="l"/>
            <a:r>
              <a:rPr lang="ru-RU" sz="2400" b="1" dirty="0" err="1" smtClean="0">
                <a:latin typeface="Times New Roman" panose="02020603050405020304" pitchFamily="18" charset="0"/>
                <a:cs typeface="Times New Roman" panose="02020603050405020304" pitchFamily="18" charset="0"/>
              </a:rPr>
              <a:t>Маҡтаулы исемдәре һәм наградалары</a:t>
            </a:r>
            <a:r>
              <a:rPr lang="ru-RU" sz="2400" b="1" dirty="0" smtClean="0">
                <a:latin typeface="Times New Roman" panose="02020603050405020304" pitchFamily="18" charset="0"/>
                <a:cs typeface="Times New Roman" panose="02020603050405020304"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Социалистик</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Хеҙмәт Геройы</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РСФСР </a:t>
            </a:r>
            <a:r>
              <a:rPr lang="ru-RU" sz="2000" dirty="0" err="1">
                <a:latin typeface="Times New Roman" pitchFamily="18" charset="0"/>
                <a:cs typeface="Times New Roman" pitchFamily="18" charset="0"/>
              </a:rPr>
              <a:t>-ҙың атҡаҙанған сәнғәт эшмәкәре</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Башҡортостандың </a:t>
            </a:r>
            <a:r>
              <a:rPr lang="ru-RU" sz="2000" dirty="0" err="1">
                <a:latin typeface="Times New Roman" pitchFamily="18" charset="0"/>
                <a:cs typeface="Times New Roman" pitchFamily="18" charset="0"/>
              </a:rPr>
              <a:t>халыҡ шағиры</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Башҡортостан </a:t>
            </a:r>
            <a:r>
              <a:rPr lang="ru-RU" sz="2000" dirty="0" err="1">
                <a:latin typeface="Times New Roman" pitchFamily="18" charset="0"/>
                <a:cs typeface="Times New Roman" pitchFamily="18" charset="0"/>
              </a:rPr>
              <a:t>Республикаһы Фәндәр академияһының почетлы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академигы</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СССР</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ҙың Дәүләт премияһы</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Ленин </a:t>
            </a:r>
            <a:r>
              <a:rPr lang="ru-RU" sz="2000" dirty="0" err="1">
                <a:latin typeface="Times New Roman" pitchFamily="18" charset="0"/>
                <a:cs typeface="Times New Roman" pitchFamily="18" charset="0"/>
              </a:rPr>
              <a:t>премияһы</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РСФСР</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ҙың </a:t>
            </a:r>
            <a:r>
              <a:rPr lang="ru-RU" sz="2000" dirty="0">
                <a:latin typeface="Times New Roman" pitchFamily="18" charset="0"/>
                <a:cs typeface="Times New Roman" pitchFamily="18" charset="0"/>
              </a:rPr>
              <a:t>К. А. Станиславский </a:t>
            </a:r>
            <a:r>
              <a:rPr lang="ru-RU" sz="2000" dirty="0" err="1">
                <a:latin typeface="Times New Roman" pitchFamily="18" charset="0"/>
                <a:cs typeface="Times New Roman" pitchFamily="18" charset="0"/>
              </a:rPr>
              <a:t>исемендәге дәүләт премияһы</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Башҡортостан </a:t>
            </a:r>
            <a:r>
              <a:rPr lang="ru-RU" sz="2000" dirty="0" err="1">
                <a:latin typeface="Times New Roman" pitchFamily="18" charset="0"/>
                <a:cs typeface="Times New Roman" pitchFamily="18" charset="0"/>
              </a:rPr>
              <a:t>Республикаһының Салауат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Юлаев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исемендәге премияһы</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М</a:t>
            </a:r>
            <a:r>
              <a:rPr lang="ru-RU" sz="2000" dirty="0">
                <a:latin typeface="Times New Roman" pitchFamily="18" charset="0"/>
                <a:cs typeface="Times New Roman" pitchFamily="18" charset="0"/>
              </a:rPr>
              <a:t>. Шолохов </a:t>
            </a:r>
            <a:r>
              <a:rPr lang="ru-RU" sz="2000" dirty="0" err="1">
                <a:latin typeface="Times New Roman" pitchFamily="18" charset="0"/>
                <a:cs typeface="Times New Roman" pitchFamily="18" charset="0"/>
              </a:rPr>
              <a:t>исемендәге Халыҡ</a:t>
            </a:r>
            <a:r>
              <a:rPr lang="ru-RU" sz="2000" dirty="0">
                <a:latin typeface="Times New Roman" pitchFamily="18" charset="0"/>
                <a:cs typeface="Times New Roman" pitchFamily="18" charset="0"/>
              </a:rPr>
              <a:t> — ара премия лауреаты,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ике</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Ленин ордены</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Хеҙмәт </a:t>
            </a:r>
            <a:r>
              <a:rPr lang="ru-RU" sz="2000" dirty="0" err="1">
                <a:latin typeface="Times New Roman" pitchFamily="18" charset="0"/>
                <a:cs typeface="Times New Roman" pitchFamily="18" charset="0"/>
              </a:rPr>
              <a:t>Ҡыҙыл Байраҡ,  </a:t>
            </a:r>
            <a:r>
              <a:rPr lang="ru-RU" sz="2000" dirty="0" err="1" smtClean="0">
                <a:latin typeface="Times New Roman" pitchFamily="18" charset="0"/>
                <a:cs typeface="Times New Roman" pitchFamily="18" charset="0"/>
              </a:rPr>
              <a:t/>
            </a:r>
            <a:br>
              <a:rPr lang="ru-RU" sz="2000" dirty="0" err="1"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Халыҡтар </a:t>
            </a:r>
            <a:r>
              <a:rPr lang="ru-RU" sz="2000" dirty="0" err="1">
                <a:latin typeface="Times New Roman" pitchFamily="18" charset="0"/>
                <a:cs typeface="Times New Roman" pitchFamily="18" charset="0"/>
              </a:rPr>
              <a:t>дуҫлығы, </a:t>
            </a:r>
            <a:r>
              <a:rPr lang="ru-RU" sz="2000" dirty="0" err="1" smtClean="0">
                <a:latin typeface="Times New Roman" pitchFamily="18" charset="0"/>
                <a:cs typeface="Times New Roman" pitchFamily="18" charset="0"/>
              </a:rPr>
              <a:t/>
            </a:r>
            <a:br>
              <a:rPr lang="ru-RU" sz="2000" dirty="0" err="1"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Почет </a:t>
            </a:r>
            <a:r>
              <a:rPr lang="ru-RU" sz="2000" dirty="0" err="1">
                <a:latin typeface="Times New Roman" pitchFamily="18" charset="0"/>
                <a:cs typeface="Times New Roman" pitchFamily="18" charset="0"/>
              </a:rPr>
              <a:t>билдәһе</a:t>
            </a:r>
            <a:r>
              <a:rPr lang="ru-RU" sz="2000" dirty="0">
                <a:latin typeface="Times New Roman" pitchFamily="18" charset="0"/>
                <a:cs typeface="Times New Roman" pitchFamily="18" charset="0"/>
              </a:rPr>
              <a:t>» ордены</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a:t>
            </a:r>
            <a:r>
              <a:rPr lang="ru-RU" sz="2000" dirty="0" err="1">
                <a:latin typeface="Times New Roman" pitchFamily="18" charset="0"/>
                <a:cs typeface="Times New Roman" pitchFamily="18" charset="0"/>
              </a:rPr>
              <a:t>һәм</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II </a:t>
            </a:r>
            <a:r>
              <a:rPr lang="ru-RU" sz="2000" dirty="0" err="1">
                <a:latin typeface="Times New Roman" pitchFamily="18" charset="0"/>
                <a:cs typeface="Times New Roman" pitchFamily="18" charset="0"/>
              </a:rPr>
              <a:t>дәрәжә Ватан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һуғышы, Ҡыҙыл Йондоҙ </a:t>
            </a:r>
            <a:r>
              <a:rPr lang="ru-RU" sz="2000" dirty="0">
                <a:latin typeface="Times New Roman" pitchFamily="18" charset="0"/>
                <a:cs typeface="Times New Roman" pitchFamily="18" charset="0"/>
              </a:rPr>
              <a:t>ордены,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II</a:t>
            </a:r>
            <a:r>
              <a:rPr lang="ru-RU" sz="2000" dirty="0" err="1">
                <a:latin typeface="Times New Roman" pitchFamily="18" charset="0"/>
                <a:cs typeface="Times New Roman" pitchFamily="18" charset="0"/>
              </a:rPr>
              <a:t>һәм</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III </a:t>
            </a:r>
            <a:r>
              <a:rPr lang="ru-RU" sz="2000" dirty="0" err="1">
                <a:latin typeface="Times New Roman" pitchFamily="18" charset="0"/>
                <a:cs typeface="Times New Roman" pitchFamily="18" charset="0"/>
              </a:rPr>
              <a:t>дәрәжә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Ватан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алдында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күрһәткән хеҙмәте өсөн</a:t>
            </a:r>
            <a:r>
              <a:rPr lang="ru-RU" sz="2000" dirty="0" err="1"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Салауат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Юлаев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ордендары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менән наградланған.</a:t>
            </a:r>
            <a:r>
              <a:rPr lang="ru-RU" sz="2000" dirty="0">
                <a:latin typeface="Times New Roman" pitchFamily="18" charset="0"/>
                <a:cs typeface="Times New Roman" pitchFamily="18" charset="0"/>
              </a:rPr>
              <a:t> </a:t>
            </a:r>
          </a:p>
        </p:txBody>
      </p:sp>
      <p:sp>
        <p:nvSpPr>
          <p:cNvPr id="3" name="Содержимое 2"/>
          <p:cNvSpPr>
            <a:spLocks noGrp="1"/>
          </p:cNvSpPr>
          <p:nvPr>
            <p:ph idx="1"/>
          </p:nvPr>
        </p:nvSpPr>
        <p:spPr>
          <a:xfrm>
            <a:off x="457200" y="6669358"/>
            <a:ext cx="8229600" cy="45719"/>
          </a:xfrm>
        </p:spPr>
        <p:txBody>
          <a:bodyPr>
            <a:normAutofit fontScale="25000" lnSpcReduction="20000"/>
          </a:bodyPr>
          <a:lstStyle/>
          <a:p>
            <a:endParaRPr lang="ru-RU" b="1" dirty="0"/>
          </a:p>
        </p:txBody>
      </p:sp>
      <p:pic>
        <p:nvPicPr>
          <p:cNvPr id="4" name="Содержимое 10" descr="F:\Мустай\5895.970.jpg"/>
          <p:cNvPicPr>
            <a:picLocks/>
          </p:cNvPicPr>
          <p:nvPr/>
        </p:nvPicPr>
        <p:blipFill>
          <a:blip r:embed="rId2" cstate="print"/>
          <a:srcRect l="7332" t="11146" r="8870" b="7256"/>
          <a:stretch>
            <a:fillRect/>
          </a:stretch>
        </p:blipFill>
        <p:spPr bwMode="auto">
          <a:xfrm>
            <a:off x="7452320" y="188640"/>
            <a:ext cx="1162472" cy="1048456"/>
          </a:xfrm>
          <a:prstGeom prst="rect">
            <a:avLst/>
          </a:prstGeom>
          <a:noFill/>
          <a:ln w="9525">
            <a:noFill/>
            <a:miter lim="800000"/>
            <a:headEnd/>
            <a:tailEnd/>
          </a:ln>
        </p:spPr>
      </p:pic>
      <p:pic>
        <p:nvPicPr>
          <p:cNvPr id="5" name="Содержимое 10" descr="F:\Мустай\5895.970.jpg"/>
          <p:cNvPicPr>
            <a:picLocks/>
          </p:cNvPicPr>
          <p:nvPr/>
        </p:nvPicPr>
        <p:blipFill>
          <a:blip r:embed="rId2" cstate="print"/>
          <a:srcRect l="7332" t="11146" r="8870" b="7256"/>
          <a:stretch>
            <a:fillRect/>
          </a:stretch>
        </p:blipFill>
        <p:spPr bwMode="auto">
          <a:xfrm>
            <a:off x="7740352" y="5301208"/>
            <a:ext cx="1162472" cy="1048456"/>
          </a:xfrm>
          <a:prstGeom prst="rect">
            <a:avLst/>
          </a:prstGeom>
          <a:noFill/>
          <a:ln w="9525">
            <a:noFill/>
            <a:miter lim="800000"/>
            <a:headEnd/>
            <a:tailEnd/>
          </a:ln>
        </p:spPr>
      </p:pic>
      <p:pic>
        <p:nvPicPr>
          <p:cNvPr id="6" name="Рисунок 5" descr="https://i.mycdn.me/i?r=AyH4iRPQ2q0otWIFepML2LxRgQp7U678opc27zOlwuHKfQ"/>
          <p:cNvPicPr/>
          <p:nvPr/>
        </p:nvPicPr>
        <p:blipFill>
          <a:blip r:embed="rId3" cstate="print"/>
          <a:srcRect/>
          <a:stretch>
            <a:fillRect/>
          </a:stretch>
        </p:blipFill>
        <p:spPr bwMode="auto">
          <a:xfrm>
            <a:off x="7956376" y="2132856"/>
            <a:ext cx="936104" cy="864096"/>
          </a:xfrm>
          <a:prstGeom prst="rect">
            <a:avLst/>
          </a:prstGeom>
          <a:noFill/>
          <a:ln w="9525">
            <a:noFill/>
            <a:miter lim="800000"/>
            <a:headEnd/>
            <a:tailEnd/>
          </a:ln>
        </p:spPr>
      </p:pic>
      <p:pic>
        <p:nvPicPr>
          <p:cNvPr id="7" name="Рисунок 6" descr="F:\Мустай\5895.970.jpg"/>
          <p:cNvPicPr/>
          <p:nvPr/>
        </p:nvPicPr>
        <p:blipFill>
          <a:blip r:embed="rId4" cstate="print"/>
          <a:srcRect l="7332" t="11146" r="8870" b="7256"/>
          <a:stretch>
            <a:fillRect/>
          </a:stretch>
        </p:blipFill>
        <p:spPr bwMode="auto">
          <a:xfrm>
            <a:off x="4788024" y="4149080"/>
            <a:ext cx="1171415" cy="836712"/>
          </a:xfrm>
          <a:prstGeom prst="rect">
            <a:avLst/>
          </a:prstGeom>
          <a:noFill/>
          <a:ln w="9525">
            <a:noFill/>
            <a:miter lim="800000"/>
            <a:headEnd/>
            <a:tailEnd/>
          </a:ln>
        </p:spPr>
      </p:pic>
    </p:spTree>
  </p:cSld>
  <p:clrMapOvr>
    <a:masterClrMapping/>
  </p:clrMapOvr>
  <p:transition advTm="1703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ba-RU" sz="3200" b="1" i="1" dirty="0" smtClean="0">
                <a:latin typeface="Georgia" pitchFamily="18" charset="0"/>
              </a:rPr>
              <a:t>Халыҡ хәтерендә исемен мәңгеләштереү.</a:t>
            </a:r>
            <a:endParaRPr lang="ru-RU" sz="3200" b="1" i="1" dirty="0">
              <a:latin typeface="Georgia" pitchFamily="18" charset="0"/>
            </a:endParaRPr>
          </a:p>
        </p:txBody>
      </p:sp>
      <p:sp>
        <p:nvSpPr>
          <p:cNvPr id="3" name="Содержимое 2"/>
          <p:cNvSpPr>
            <a:spLocks noGrp="1"/>
          </p:cNvSpPr>
          <p:nvPr>
            <p:ph idx="1"/>
          </p:nvPr>
        </p:nvSpPr>
        <p:spPr/>
        <p:txBody>
          <a:bodyPr>
            <a:normAutofit/>
          </a:bodyPr>
          <a:lstStyle/>
          <a:p>
            <a:r>
              <a:rPr lang="ru-RU" sz="2000" i="1" dirty="0" smtClean="0">
                <a:latin typeface="Georgia" pitchFamily="18" charset="0"/>
              </a:rPr>
              <a:t>Мостай </a:t>
            </a:r>
            <a:r>
              <a:rPr lang="ru-RU" sz="2000" i="1" dirty="0" err="1" smtClean="0">
                <a:latin typeface="Georgia" pitchFamily="18" charset="0"/>
              </a:rPr>
              <a:t>Кәрим исемен</a:t>
            </a:r>
            <a:r>
              <a:rPr lang="ru-RU" sz="2000" i="1" dirty="0" smtClean="0">
                <a:latin typeface="Georgia" pitchFamily="18" charset="0"/>
              </a:rPr>
              <a:t> </a:t>
            </a:r>
            <a:r>
              <a:rPr lang="ru-RU" sz="2000" i="1" dirty="0" err="1" smtClean="0">
                <a:latin typeface="Georgia" pitchFamily="18" charset="0"/>
              </a:rPr>
              <a:t>Башҡортостан республикаhының </a:t>
            </a:r>
            <a:r>
              <a:rPr lang="ru-RU" sz="2000" i="1" dirty="0" smtClean="0">
                <a:latin typeface="Georgia" pitchFamily="18" charset="0"/>
              </a:rPr>
              <a:t>Милли </a:t>
            </a:r>
            <a:r>
              <a:rPr lang="ru-RU" sz="2000" i="1" dirty="0" err="1" smtClean="0">
                <a:latin typeface="Georgia" pitchFamily="18" charset="0"/>
              </a:rPr>
              <a:t>Йәштәр </a:t>
            </a:r>
            <a:r>
              <a:rPr lang="ru-RU" sz="2000" i="1" dirty="0" smtClean="0">
                <a:latin typeface="Georgia" pitchFamily="18" charset="0"/>
              </a:rPr>
              <a:t>театры </a:t>
            </a:r>
            <a:r>
              <a:rPr lang="ru-RU" sz="2000" i="1" dirty="0" err="1" smtClean="0">
                <a:latin typeface="Georgia" pitchFamily="18" charset="0"/>
              </a:rPr>
              <a:t>йөрөтә</a:t>
            </a:r>
            <a:r>
              <a:rPr lang="ru-RU" sz="2000" i="1" dirty="0" smtClean="0">
                <a:latin typeface="Georgia" pitchFamily="18" charset="0"/>
              </a:rPr>
              <a:t>.</a:t>
            </a:r>
            <a:endParaRPr lang="ru-RU" sz="2000" i="1" dirty="0">
              <a:latin typeface="Georgia" pitchFamily="18" charset="0"/>
            </a:endParaRPr>
          </a:p>
        </p:txBody>
      </p:sp>
      <p:pic>
        <p:nvPicPr>
          <p:cNvPr id="5122" name="Picture 2" descr="https://ds04.infourok.ru/uploads/ex/082e/00017b45-70904af1/img8.jpg"/>
          <p:cNvPicPr>
            <a:picLocks noChangeAspect="1" noChangeArrowheads="1"/>
          </p:cNvPicPr>
          <p:nvPr/>
        </p:nvPicPr>
        <p:blipFill>
          <a:blip r:embed="rId2" cstate="print"/>
          <a:srcRect l="8082" t="22899" r="8068" b="9751"/>
          <a:stretch>
            <a:fillRect/>
          </a:stretch>
        </p:blipFill>
        <p:spPr bwMode="auto">
          <a:xfrm>
            <a:off x="1331639" y="2420888"/>
            <a:ext cx="6693863" cy="4032448"/>
          </a:xfrm>
          <a:prstGeom prst="rect">
            <a:avLst/>
          </a:prstGeom>
          <a:noFill/>
        </p:spPr>
      </p:pic>
      <p:pic>
        <p:nvPicPr>
          <p:cNvPr id="5" name="Рисунок 4" descr="https://im0-tub-ru.yandex.net/i?id=611ba89b364166087dea9a731b4f7aac&amp;ref=rim&amp;n=33&amp;w=200&amp;h=150"/>
          <p:cNvPicPr/>
          <p:nvPr/>
        </p:nvPicPr>
        <p:blipFill>
          <a:blip r:embed="rId3" cstate="print"/>
          <a:srcRect l="27342" r="13180" b="18301"/>
          <a:stretch>
            <a:fillRect/>
          </a:stretch>
        </p:blipFill>
        <p:spPr bwMode="auto">
          <a:xfrm>
            <a:off x="7812360" y="260648"/>
            <a:ext cx="1008112" cy="1008112"/>
          </a:xfrm>
          <a:prstGeom prst="rect">
            <a:avLst/>
          </a:prstGeom>
          <a:noFill/>
          <a:ln w="9525">
            <a:noFill/>
            <a:miter lim="800000"/>
            <a:headEnd/>
            <a:tailEnd/>
          </a:ln>
        </p:spPr>
      </p:pic>
      <p:pic>
        <p:nvPicPr>
          <p:cNvPr id="6" name="Рисунок 5" descr="https://im0-tub-ru.yandex.net/i?id=611ba89b364166087dea9a731b4f7aac&amp;ref=rim&amp;n=33&amp;w=200&amp;h=150"/>
          <p:cNvPicPr/>
          <p:nvPr/>
        </p:nvPicPr>
        <p:blipFill>
          <a:blip r:embed="rId3" cstate="print"/>
          <a:srcRect l="27342" r="13180" b="18301"/>
          <a:stretch>
            <a:fillRect/>
          </a:stretch>
        </p:blipFill>
        <p:spPr bwMode="auto">
          <a:xfrm>
            <a:off x="395536" y="332656"/>
            <a:ext cx="1008112" cy="1008112"/>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3" cstate="print"/>
          <a:srcRect l="27342" r="13180" b="18301"/>
          <a:stretch>
            <a:fillRect/>
          </a:stretch>
        </p:blipFill>
        <p:spPr bwMode="auto">
          <a:xfrm>
            <a:off x="179512" y="4221088"/>
            <a:ext cx="1008112" cy="1008112"/>
          </a:xfrm>
          <a:prstGeom prst="rect">
            <a:avLst/>
          </a:prstGeom>
          <a:noFill/>
          <a:ln w="9525">
            <a:noFill/>
            <a:miter lim="800000"/>
            <a:headEnd/>
            <a:tailEnd/>
          </a:ln>
        </p:spPr>
      </p:pic>
    </p:spTree>
  </p:cSld>
  <p:clrMapOvr>
    <a:masterClrMapping/>
  </p:clrMapOvr>
  <p:transition advTm="2092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656184"/>
          </a:xfrm>
        </p:spPr>
        <p:txBody>
          <a:bodyPr>
            <a:normAutofit fontScale="90000"/>
          </a:bodyPr>
          <a:lstStyle/>
          <a:p>
            <a:r>
              <a:rPr lang="ru-RU" sz="3100" dirty="0">
                <a:latin typeface="Georgia" pitchFamily="18" charset="0"/>
              </a:rPr>
              <a:t>2013 </a:t>
            </a:r>
            <a:r>
              <a:rPr lang="ru-RU" sz="3100" dirty="0" err="1">
                <a:latin typeface="Georgia" pitchFamily="18" charset="0"/>
              </a:rPr>
              <a:t>йылдың </a:t>
            </a:r>
            <a:r>
              <a:rPr lang="ru-RU" sz="3100" dirty="0">
                <a:latin typeface="Georgia" pitchFamily="18" charset="0"/>
              </a:rPr>
              <a:t>10 </a:t>
            </a:r>
            <a:r>
              <a:rPr lang="ru-RU" sz="3100" dirty="0" err="1" smtClean="0">
                <a:latin typeface="Georgia" pitchFamily="18" charset="0"/>
              </a:rPr>
              <a:t>октябрендә </a:t>
            </a:r>
            <a:r>
              <a:rPr lang="ru-RU" sz="3100" dirty="0" err="1">
                <a:latin typeface="Georgia" pitchFamily="18" charset="0"/>
              </a:rPr>
              <a:t>ҡуланан</a:t>
            </a:r>
            <a:r>
              <a:rPr lang="ru-RU" sz="3100" dirty="0">
                <a:latin typeface="Georgia" pitchFamily="18" charset="0"/>
              </a:rPr>
              <a:t>(бронза) </a:t>
            </a:r>
            <a:r>
              <a:rPr lang="ru-RU" sz="3100" dirty="0" err="1">
                <a:latin typeface="Georgia" pitchFamily="18" charset="0"/>
              </a:rPr>
              <a:t>бөйөк шағирыбыҙға һәйкәл асылды</a:t>
            </a:r>
            <a:r>
              <a:rPr lang="ru-RU" sz="3100" dirty="0">
                <a:latin typeface="Georgia" pitchFamily="18" charset="0"/>
              </a:rPr>
              <a:t>.</a:t>
            </a:r>
            <a:r>
              <a:rPr lang="ru-RU" dirty="0"/>
              <a:t> </a:t>
            </a:r>
          </a:p>
        </p:txBody>
      </p:sp>
      <p:sp>
        <p:nvSpPr>
          <p:cNvPr id="26626" name="AutoShape 2" descr="https://must-see.top/wp-content/uploads/2021/03/pamyatnik-mustayu-karim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Picture 4" descr="памятник мустаю"/>
          <p:cNvPicPr>
            <a:picLocks noGrp="1" noChangeAspect="1" noChangeArrowheads="1"/>
          </p:cNvPicPr>
          <p:nvPr>
            <p:ph idx="1"/>
          </p:nvPr>
        </p:nvPicPr>
        <p:blipFill>
          <a:blip r:embed="rId2" cstate="print"/>
          <a:srcRect/>
          <a:stretch>
            <a:fillRect/>
          </a:stretch>
        </p:blipFill>
        <p:spPr bwMode="auto">
          <a:xfrm>
            <a:off x="1180335" y="1600200"/>
            <a:ext cx="6783329" cy="4525963"/>
          </a:xfrm>
          <a:prstGeom prst="rect">
            <a:avLst/>
          </a:prstGeom>
          <a:noFill/>
        </p:spPr>
      </p:pic>
      <p:pic>
        <p:nvPicPr>
          <p:cNvPr id="6" name="Рисунок 5" descr="F:\Мустай\5895.970.jpg"/>
          <p:cNvPicPr/>
          <p:nvPr/>
        </p:nvPicPr>
        <p:blipFill>
          <a:blip r:embed="rId3" cstate="print"/>
          <a:srcRect l="7332" t="11146" r="8870" b="7256"/>
          <a:stretch>
            <a:fillRect/>
          </a:stretch>
        </p:blipFill>
        <p:spPr bwMode="auto">
          <a:xfrm>
            <a:off x="7972585" y="6021288"/>
            <a:ext cx="1171415" cy="836712"/>
          </a:xfrm>
          <a:prstGeom prst="rect">
            <a:avLst/>
          </a:prstGeom>
          <a:noFill/>
          <a:ln w="9525">
            <a:noFill/>
            <a:miter lim="800000"/>
            <a:headEnd/>
            <a:tailEnd/>
          </a:ln>
        </p:spPr>
      </p:pic>
    </p:spTree>
  </p:cSld>
  <p:clrMapOvr>
    <a:masterClrMapping/>
  </p:clrMapOvr>
  <p:transition advClick="0" advTm="134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Мостай </a:t>
            </a:r>
            <a:r>
              <a:rPr lang="ru-RU" dirty="0" err="1"/>
              <a:t>Кәрим йәшәгән йортта</a:t>
            </a:r>
            <a:r>
              <a:rPr lang="ru-RU" dirty="0"/>
              <a:t> </a:t>
            </a:r>
            <a:r>
              <a:rPr lang="ru-RU" dirty="0" err="1"/>
              <a:t>мемориаль</a:t>
            </a:r>
            <a:r>
              <a:rPr lang="ru-RU" dirty="0"/>
              <a:t> </a:t>
            </a:r>
            <a:r>
              <a:rPr lang="ru-RU" dirty="0" err="1"/>
              <a:t>таҡта асылған</a:t>
            </a:r>
            <a:r>
              <a:rPr lang="ru-RU" dirty="0"/>
              <a:t>.</a:t>
            </a:r>
          </a:p>
        </p:txBody>
      </p:sp>
      <p:pic>
        <p:nvPicPr>
          <p:cNvPr id="4" name="Picture 4" descr="https://img1.liveinternet.ru/images/attach/c/2/65/559/65559046_Mustay_Kar_memdos.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20175" y="1600200"/>
            <a:ext cx="3703649" cy="452596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Рисунок 5" descr="F:\Мустай\5895.970.jpg"/>
          <p:cNvPicPr/>
          <p:nvPr/>
        </p:nvPicPr>
        <p:blipFill>
          <a:blip r:embed="rId4" cstate="print"/>
          <a:srcRect l="7332" t="11146" r="8870" b="7256"/>
          <a:stretch>
            <a:fillRect/>
          </a:stretch>
        </p:blipFill>
        <p:spPr bwMode="auto">
          <a:xfrm>
            <a:off x="7740352" y="1268760"/>
            <a:ext cx="1171415" cy="836712"/>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5" cstate="print"/>
          <a:srcRect l="27342" r="13180" b="18301"/>
          <a:stretch>
            <a:fillRect/>
          </a:stretch>
        </p:blipFill>
        <p:spPr bwMode="auto">
          <a:xfrm>
            <a:off x="899592" y="4221088"/>
            <a:ext cx="1008112" cy="1008112"/>
          </a:xfrm>
          <a:prstGeom prst="rect">
            <a:avLst/>
          </a:prstGeom>
          <a:noFill/>
          <a:ln w="9525">
            <a:noFill/>
            <a:miter lim="800000"/>
            <a:headEnd/>
            <a:tailEnd/>
          </a:ln>
        </p:spPr>
      </p:pic>
      <p:pic>
        <p:nvPicPr>
          <p:cNvPr id="8" name="Рисунок 7" descr="https://im0-tub-ru.yandex.net/i?id=611ba89b364166087dea9a731b4f7aac&amp;ref=rim&amp;n=33&amp;w=200&amp;h=150"/>
          <p:cNvPicPr/>
          <p:nvPr/>
        </p:nvPicPr>
        <p:blipFill>
          <a:blip r:embed="rId5" cstate="print"/>
          <a:srcRect l="27342" r="13180" b="18301"/>
          <a:stretch>
            <a:fillRect/>
          </a:stretch>
        </p:blipFill>
        <p:spPr bwMode="auto">
          <a:xfrm>
            <a:off x="6876256" y="3789040"/>
            <a:ext cx="1008112" cy="1008112"/>
          </a:xfrm>
          <a:prstGeom prst="rect">
            <a:avLst/>
          </a:prstGeom>
          <a:noFill/>
          <a:ln w="9525">
            <a:noFill/>
            <a:miter lim="800000"/>
            <a:headEnd/>
            <a:tailEnd/>
          </a:ln>
        </p:spPr>
      </p:pic>
      <p:pic>
        <p:nvPicPr>
          <p:cNvPr id="9" name="Рисунок 8" descr="https://im0-tub-ru.yandex.net/i?id=611ba89b364166087dea9a731b4f7aac&amp;ref=rim&amp;n=33&amp;w=200&amp;h=150"/>
          <p:cNvPicPr/>
          <p:nvPr/>
        </p:nvPicPr>
        <p:blipFill>
          <a:blip r:embed="rId5" cstate="print"/>
          <a:srcRect l="27342" r="13180" b="18301"/>
          <a:stretch>
            <a:fillRect/>
          </a:stretch>
        </p:blipFill>
        <p:spPr bwMode="auto">
          <a:xfrm>
            <a:off x="539552" y="1628800"/>
            <a:ext cx="1008112" cy="1008112"/>
          </a:xfrm>
          <a:prstGeom prst="rect">
            <a:avLst/>
          </a:prstGeom>
          <a:noFill/>
          <a:ln w="9525">
            <a:noFill/>
            <a:miter lim="800000"/>
            <a:headEnd/>
            <a:tailEnd/>
          </a:ln>
        </p:spPr>
      </p:pic>
      <p:pic>
        <p:nvPicPr>
          <p:cNvPr id="10" name="Рисунок 9" descr="F:\Мустай\5895.970.jpg"/>
          <p:cNvPicPr/>
          <p:nvPr/>
        </p:nvPicPr>
        <p:blipFill>
          <a:blip r:embed="rId4" cstate="print"/>
          <a:srcRect l="7332" t="11146" r="8870" b="7256"/>
          <a:stretch>
            <a:fillRect/>
          </a:stretch>
        </p:blipFill>
        <p:spPr bwMode="auto">
          <a:xfrm>
            <a:off x="1619672" y="5733256"/>
            <a:ext cx="1171415" cy="836712"/>
          </a:xfrm>
          <a:prstGeom prst="rect">
            <a:avLst/>
          </a:prstGeom>
          <a:noFill/>
          <a:ln w="9525">
            <a:noFill/>
            <a:miter lim="800000"/>
            <a:headEnd/>
            <a:tailEnd/>
          </a:ln>
        </p:spPr>
      </p:pic>
    </p:spTree>
    <p:custDataLst>
      <p:tags r:id="rId1"/>
    </p:custDataLst>
  </p:cSld>
  <p:clrMapOvr>
    <a:masterClrMapping/>
  </p:clrMapOvr>
  <p:transition advTm="59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ba-RU" sz="2800" dirty="0" smtClean="0">
                <a:latin typeface="Georgia" pitchFamily="18" charset="0"/>
              </a:rPr>
              <a:t>Тыуған ауылы Келәштә музей асылған</a:t>
            </a:r>
            <a:endParaRPr lang="ru-RU" sz="2800" dirty="0">
              <a:latin typeface="Georgia" pitchFamily="18" charset="0"/>
            </a:endParaRPr>
          </a:p>
        </p:txBody>
      </p:sp>
      <p:sp>
        <p:nvSpPr>
          <p:cNvPr id="3" name="Содержимое 2"/>
          <p:cNvSpPr>
            <a:spLocks noGrp="1"/>
          </p:cNvSpPr>
          <p:nvPr>
            <p:ph idx="1"/>
          </p:nvPr>
        </p:nvSpPr>
        <p:spPr/>
        <p:txBody>
          <a:bodyPr/>
          <a:lstStyle/>
          <a:p>
            <a:endParaRPr lang="ru-RU" dirty="0"/>
          </a:p>
        </p:txBody>
      </p:sp>
      <p:pic>
        <p:nvPicPr>
          <p:cNvPr id="4" name="Picture 2" descr="https://cf.ppt-online.org/files1/slide/z/ZaQITgL1YF4KAtXmrWolz0Pqjs9bkEncw5GOfJu7U/slide-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4608" t="11170" r="6757"/>
          <a:stretch>
            <a:fillRect/>
          </a:stretch>
        </p:blipFill>
        <p:spPr bwMode="auto">
          <a:xfrm>
            <a:off x="467544" y="1484784"/>
            <a:ext cx="7524328" cy="493601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F:\Мустай\5895.970.jpg"/>
          <p:cNvPicPr/>
          <p:nvPr/>
        </p:nvPicPr>
        <p:blipFill>
          <a:blip r:embed="rId4" cstate="print"/>
          <a:srcRect l="7332" t="11146" r="8870" b="7256"/>
          <a:stretch>
            <a:fillRect/>
          </a:stretch>
        </p:blipFill>
        <p:spPr bwMode="auto">
          <a:xfrm>
            <a:off x="7972585" y="0"/>
            <a:ext cx="1171415" cy="836712"/>
          </a:xfrm>
          <a:prstGeom prst="rect">
            <a:avLst/>
          </a:prstGeom>
          <a:noFill/>
          <a:ln w="9525">
            <a:noFill/>
            <a:miter lim="800000"/>
            <a:headEnd/>
            <a:tailEnd/>
          </a:ln>
        </p:spPr>
      </p:pic>
      <p:pic>
        <p:nvPicPr>
          <p:cNvPr id="6" name="Рисунок 5" descr="F:\Мустай\5895.970.jpg"/>
          <p:cNvPicPr/>
          <p:nvPr/>
        </p:nvPicPr>
        <p:blipFill>
          <a:blip r:embed="rId4" cstate="print"/>
          <a:srcRect l="7332" t="11146" r="8870" b="7256"/>
          <a:stretch>
            <a:fillRect/>
          </a:stretch>
        </p:blipFill>
        <p:spPr bwMode="auto">
          <a:xfrm>
            <a:off x="8100392" y="5949280"/>
            <a:ext cx="1043608" cy="908720"/>
          </a:xfrm>
          <a:prstGeom prst="rect">
            <a:avLst/>
          </a:prstGeom>
          <a:noFill/>
          <a:ln w="9525">
            <a:noFill/>
            <a:miter lim="800000"/>
            <a:headEnd/>
            <a:tailEnd/>
          </a:ln>
        </p:spPr>
      </p:pic>
      <p:pic>
        <p:nvPicPr>
          <p:cNvPr id="7" name="Рисунок 6" descr="F:\Мустай\5895.970.jpg"/>
          <p:cNvPicPr/>
          <p:nvPr/>
        </p:nvPicPr>
        <p:blipFill>
          <a:blip r:embed="rId4" cstate="print"/>
          <a:srcRect l="7332" t="11146" r="8870" b="7256"/>
          <a:stretch>
            <a:fillRect/>
          </a:stretch>
        </p:blipFill>
        <p:spPr bwMode="auto">
          <a:xfrm>
            <a:off x="251520" y="692696"/>
            <a:ext cx="1043608" cy="908720"/>
          </a:xfrm>
          <a:prstGeom prst="rect">
            <a:avLst/>
          </a:prstGeom>
          <a:noFill/>
          <a:ln w="9525">
            <a:noFill/>
            <a:miter lim="800000"/>
            <a:headEnd/>
            <a:tailEnd/>
          </a:ln>
        </p:spPr>
      </p:pic>
    </p:spTree>
    <p:custDataLst>
      <p:tags r:id="rId1"/>
    </p:custDataLst>
  </p:cSld>
  <p:clrMapOvr>
    <a:masterClrMapping/>
  </p:clrMapOvr>
  <p:transition advTm="80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iteratmuzey.ru/wp-content/uploads/2018/11/DSC07323-768x5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1882" y="123295"/>
            <a:ext cx="3477419" cy="351737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4" descr="https://rbsmi.ru/upload/iblock/aa5/aa5930378eb461fc29537c88977dccc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91101" y="3640667"/>
            <a:ext cx="3898106" cy="3078692"/>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www.school39.ru/wp-content/uploads/2018/10/IMG-20181019-WA0005-768x57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56200" y="123295"/>
            <a:ext cx="3215481" cy="328030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s://www.mgazeta.com/upload/medialibrary/ac8/ac8ea02fb9a3e411917469e314803c6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14400" y="3888449"/>
            <a:ext cx="3860800" cy="283091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Рисунок 5" descr="https://im0-tub-ru.yandex.net/i?id=611ba89b364166087dea9a731b4f7aac&amp;ref=rim&amp;n=33&amp;w=200&amp;h=150"/>
          <p:cNvPicPr/>
          <p:nvPr/>
        </p:nvPicPr>
        <p:blipFill>
          <a:blip r:embed="rId7" cstate="print"/>
          <a:srcRect l="27342" r="13180" b="18301"/>
          <a:stretch>
            <a:fillRect/>
          </a:stretch>
        </p:blipFill>
        <p:spPr bwMode="auto">
          <a:xfrm>
            <a:off x="0" y="764704"/>
            <a:ext cx="755576" cy="720080"/>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7" cstate="print"/>
          <a:srcRect l="27342" r="13180" b="18301"/>
          <a:stretch>
            <a:fillRect/>
          </a:stretch>
        </p:blipFill>
        <p:spPr bwMode="auto">
          <a:xfrm>
            <a:off x="8388424" y="2708920"/>
            <a:ext cx="755576" cy="720080"/>
          </a:xfrm>
          <a:prstGeom prst="rect">
            <a:avLst/>
          </a:prstGeom>
          <a:noFill/>
          <a:ln w="9525">
            <a:noFill/>
            <a:miter lim="800000"/>
            <a:headEnd/>
            <a:tailEnd/>
          </a:ln>
        </p:spPr>
      </p:pic>
      <p:pic>
        <p:nvPicPr>
          <p:cNvPr id="8" name="Рисунок 7" descr="https://im0-tub-ru.yandex.net/i?id=611ba89b364166087dea9a731b4f7aac&amp;ref=rim&amp;n=33&amp;w=200&amp;h=150"/>
          <p:cNvPicPr/>
          <p:nvPr/>
        </p:nvPicPr>
        <p:blipFill>
          <a:blip r:embed="rId7" cstate="print"/>
          <a:srcRect l="27342" r="13180" b="18301"/>
          <a:stretch>
            <a:fillRect/>
          </a:stretch>
        </p:blipFill>
        <p:spPr bwMode="auto">
          <a:xfrm>
            <a:off x="179512" y="3140968"/>
            <a:ext cx="755576" cy="72008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701270139"/>
      </p:ext>
    </p:extLst>
  </p:cSld>
  <p:clrMapOvr>
    <a:masterClrMapping/>
  </p:clrMapOvr>
  <p:transition advTm="151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fade">
                                      <p:cBhvr>
                                        <p:cTn id="26" dur="1000"/>
                                        <p:tgtEl>
                                          <p:spTgt spid="4102"/>
                                        </p:tgtEl>
                                      </p:cBhvr>
                                    </p:animEffect>
                                    <p:anim calcmode="lin" valueType="num">
                                      <p:cBhvr>
                                        <p:cTn id="27" dur="1000" fill="hold"/>
                                        <p:tgtEl>
                                          <p:spTgt spid="4102"/>
                                        </p:tgtEl>
                                        <p:attrNameLst>
                                          <p:attrName>ppt_x</p:attrName>
                                        </p:attrNameLst>
                                      </p:cBhvr>
                                      <p:tavLst>
                                        <p:tav tm="0">
                                          <p:val>
                                            <p:strVal val="#ppt_x"/>
                                          </p:val>
                                        </p:tav>
                                        <p:tav tm="100000">
                                          <p:val>
                                            <p:strVal val="#ppt_x"/>
                                          </p:val>
                                        </p:tav>
                                      </p:tavLst>
                                    </p:anim>
                                    <p:anim calcmode="lin" valueType="num">
                                      <p:cBhvr>
                                        <p:cTn id="28"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56176" y="548680"/>
            <a:ext cx="2664296" cy="5400600"/>
          </a:xfrm>
        </p:spPr>
        <p:txBody>
          <a:bodyPr>
            <a:noAutofit/>
          </a:bodyPr>
          <a:lstStyle/>
          <a:p>
            <a:r>
              <a:rPr lang="ru-RU" sz="2400" dirty="0" err="1"/>
              <a:t>Мостафа</a:t>
            </a:r>
            <a:r>
              <a:rPr lang="ru-RU" sz="2400" dirty="0"/>
              <a:t> </a:t>
            </a:r>
            <a:r>
              <a:rPr lang="ru-RU" sz="2400" dirty="0" err="1"/>
              <a:t>Сафа</a:t>
            </a:r>
            <a:r>
              <a:rPr lang="ru-RU" sz="2400" dirty="0"/>
              <a:t> </a:t>
            </a:r>
            <a:r>
              <a:rPr lang="ru-RU" sz="2400" dirty="0" err="1"/>
              <a:t>улы</a:t>
            </a:r>
            <a:r>
              <a:rPr lang="ru-RU" sz="2400" dirty="0"/>
              <a:t> </a:t>
            </a:r>
            <a:r>
              <a:rPr lang="ru-RU" sz="2400" dirty="0" err="1"/>
              <a:t>Кәримов </a:t>
            </a:r>
            <a:r>
              <a:rPr lang="ru-RU" sz="2400" dirty="0"/>
              <a:t>(Мостай </a:t>
            </a:r>
            <a:r>
              <a:rPr lang="ru-RU" sz="2400" dirty="0" err="1"/>
              <a:t>Кәрим</a:t>
            </a:r>
            <a:r>
              <a:rPr lang="ru-RU" sz="2400" dirty="0"/>
              <a:t>) 1919 </a:t>
            </a:r>
            <a:r>
              <a:rPr lang="ru-RU" sz="2400" dirty="0" err="1"/>
              <a:t>йылдың </a:t>
            </a:r>
            <a:r>
              <a:rPr lang="ru-RU" sz="2400" dirty="0"/>
              <a:t>20 </a:t>
            </a:r>
            <a:r>
              <a:rPr lang="ru-RU" sz="2400" dirty="0" err="1"/>
              <a:t>октябрендә Башҡортостан Республикаһының Шишмә районында</a:t>
            </a:r>
            <a:r>
              <a:rPr lang="ru-RU" sz="2400" dirty="0"/>
              <a:t> </a:t>
            </a:r>
            <a:r>
              <a:rPr lang="ru-RU" sz="2400" dirty="0" err="1"/>
              <a:t>Келәш </a:t>
            </a:r>
            <a:r>
              <a:rPr lang="ru-RU" sz="2400" dirty="0"/>
              <a:t>ауылында </a:t>
            </a:r>
            <a:r>
              <a:rPr lang="ru-RU" sz="2400" dirty="0" err="1"/>
              <a:t>крәҫтиән ғаиләһендә донъяға килә</a:t>
            </a:r>
            <a:r>
              <a:rPr lang="ru-RU" sz="2400" dirty="0"/>
              <a:t>. </a:t>
            </a:r>
          </a:p>
        </p:txBody>
      </p:sp>
      <p:sp>
        <p:nvSpPr>
          <p:cNvPr id="3" name="Подзаголовок 2"/>
          <p:cNvSpPr>
            <a:spLocks noGrp="1"/>
          </p:cNvSpPr>
          <p:nvPr>
            <p:ph type="subTitle" idx="1"/>
          </p:nvPr>
        </p:nvSpPr>
        <p:spPr>
          <a:xfrm>
            <a:off x="971600" y="548680"/>
            <a:ext cx="4896544" cy="5688632"/>
          </a:xfrm>
        </p:spPr>
        <p:txBody>
          <a:bodyPr/>
          <a:lstStyle/>
          <a:p>
            <a:endParaRPr lang="ru-RU" dirty="0"/>
          </a:p>
        </p:txBody>
      </p:sp>
      <p:pic>
        <p:nvPicPr>
          <p:cNvPr id="4" name="Picture 2" descr="https://proufu.ru/upload/medialibrary/a14/a149e44018beb114c787e5ff53ae8c5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548680"/>
            <a:ext cx="4602511" cy="561662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F:\Мустай\5895.970.jpg"/>
          <p:cNvPicPr/>
          <p:nvPr/>
        </p:nvPicPr>
        <p:blipFill>
          <a:blip r:embed="rId4" cstate="print"/>
          <a:srcRect l="7332" t="11146" r="8870" b="7256"/>
          <a:stretch>
            <a:fillRect/>
          </a:stretch>
        </p:blipFill>
        <p:spPr bwMode="auto">
          <a:xfrm>
            <a:off x="7972585" y="0"/>
            <a:ext cx="1171415" cy="836712"/>
          </a:xfrm>
          <a:prstGeom prst="rect">
            <a:avLst/>
          </a:prstGeom>
          <a:noFill/>
          <a:ln w="9525">
            <a:noFill/>
            <a:miter lim="800000"/>
            <a:headEnd/>
            <a:tailEnd/>
          </a:ln>
        </p:spPr>
      </p:pic>
      <p:pic>
        <p:nvPicPr>
          <p:cNvPr id="6" name="Рисунок 5" descr="F:\Мустай\5895.970.jpg"/>
          <p:cNvPicPr/>
          <p:nvPr/>
        </p:nvPicPr>
        <p:blipFill>
          <a:blip r:embed="rId4" cstate="print"/>
          <a:srcRect l="7332" t="11146" r="8870" b="7256"/>
          <a:stretch>
            <a:fillRect/>
          </a:stretch>
        </p:blipFill>
        <p:spPr bwMode="auto">
          <a:xfrm>
            <a:off x="6084168" y="5805264"/>
            <a:ext cx="1171415" cy="836712"/>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5" cstate="print"/>
          <a:srcRect l="27342" r="13180" b="18301"/>
          <a:stretch>
            <a:fillRect/>
          </a:stretch>
        </p:blipFill>
        <p:spPr bwMode="auto">
          <a:xfrm>
            <a:off x="0" y="5445224"/>
            <a:ext cx="1008112" cy="1008112"/>
          </a:xfrm>
          <a:prstGeom prst="rect">
            <a:avLst/>
          </a:prstGeom>
          <a:noFill/>
          <a:ln w="9525">
            <a:noFill/>
            <a:miter lim="800000"/>
            <a:headEnd/>
            <a:tailEnd/>
          </a:ln>
        </p:spPr>
      </p:pic>
    </p:spTree>
    <p:custDataLst>
      <p:tags r:id="rId1"/>
    </p:custDataLst>
  </p:cSld>
  <p:clrMapOvr>
    <a:masterClrMapping/>
  </p:clrMapOvr>
  <p:transition advTm="196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440160"/>
          </a:xfrm>
        </p:spPr>
        <p:txBody>
          <a:bodyPr>
            <a:normAutofit/>
          </a:bodyPr>
          <a:lstStyle/>
          <a:p>
            <a:r>
              <a:rPr lang="ru-RU" sz="2800" dirty="0" err="1" smtClean="0"/>
              <a:t>Өфө аэропортына</a:t>
            </a:r>
            <a:r>
              <a:rPr lang="ru-RU" sz="2800" dirty="0" smtClean="0"/>
              <a:t> </a:t>
            </a:r>
            <a:r>
              <a:rPr lang="ru-RU" sz="2800" dirty="0" err="1" smtClean="0"/>
              <a:t>бөйөк шәхесебеҙ, Башҡортостандың халыҡ шағиры </a:t>
            </a:r>
            <a:r>
              <a:rPr lang="ru-RU" sz="2800" dirty="0" smtClean="0"/>
              <a:t>Мостай </a:t>
            </a:r>
            <a:r>
              <a:rPr lang="ru-RU" sz="2800" dirty="0" err="1" smtClean="0"/>
              <a:t>Кәрим исеме</a:t>
            </a:r>
            <a:r>
              <a:rPr lang="ru-RU" sz="2800" dirty="0" smtClean="0"/>
              <a:t> </a:t>
            </a:r>
            <a:r>
              <a:rPr lang="ru-RU" sz="2800" dirty="0" err="1" smtClean="0"/>
              <a:t>бирелде</a:t>
            </a:r>
            <a:r>
              <a:rPr lang="ru-RU" sz="2800" dirty="0" smtClean="0"/>
              <a:t> </a:t>
            </a:r>
            <a:endParaRPr lang="ru-RU" sz="2800" dirty="0"/>
          </a:p>
        </p:txBody>
      </p:sp>
      <p:sp>
        <p:nvSpPr>
          <p:cNvPr id="3" name="Содержимое 2"/>
          <p:cNvSpPr>
            <a:spLocks noGrp="1"/>
          </p:cNvSpPr>
          <p:nvPr>
            <p:ph idx="1"/>
          </p:nvPr>
        </p:nvSpPr>
        <p:spPr/>
        <p:txBody>
          <a:bodyPr/>
          <a:lstStyle/>
          <a:p>
            <a:endParaRPr lang="ru-RU" dirty="0"/>
          </a:p>
        </p:txBody>
      </p:sp>
      <p:pic>
        <p:nvPicPr>
          <p:cNvPr id="28674" name="Picture 2" descr="https://avatars.mds.yandex.net/get-altay/200322/2a0000015b16e6ebcd92e3c180218bdfc561/XXXL"/>
          <p:cNvPicPr>
            <a:picLocks noChangeAspect="1" noChangeArrowheads="1"/>
          </p:cNvPicPr>
          <p:nvPr/>
        </p:nvPicPr>
        <p:blipFill>
          <a:blip r:embed="rId2" cstate="print"/>
          <a:srcRect r="23744" b="30438"/>
          <a:stretch>
            <a:fillRect/>
          </a:stretch>
        </p:blipFill>
        <p:spPr bwMode="auto">
          <a:xfrm>
            <a:off x="179512" y="1671023"/>
            <a:ext cx="8532440" cy="5186977"/>
          </a:xfrm>
          <a:prstGeom prst="rect">
            <a:avLst/>
          </a:prstGeom>
          <a:noFill/>
        </p:spPr>
      </p:pic>
    </p:spTree>
  </p:cSld>
  <p:clrMapOvr>
    <a:masterClrMapping/>
  </p:clrMapOvr>
  <p:transition advTm="928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ba-RU" sz="3200" b="1" dirty="0" smtClean="0">
                <a:latin typeface="Georgia" pitchFamily="18" charset="0"/>
              </a:rPr>
              <a:t>Ҡулланылған әҙәбиәт һәм сығанаҡтар</a:t>
            </a:r>
            <a:endParaRPr lang="ru-RU" sz="3200" b="1" dirty="0">
              <a:latin typeface="Georgia" pitchFamily="18" charset="0"/>
            </a:endParaRPr>
          </a:p>
        </p:txBody>
      </p:sp>
      <p:sp>
        <p:nvSpPr>
          <p:cNvPr id="3" name="Содержимое 2"/>
          <p:cNvSpPr>
            <a:spLocks noGrp="1"/>
          </p:cNvSpPr>
          <p:nvPr>
            <p:ph idx="1"/>
          </p:nvPr>
        </p:nvSpPr>
        <p:spPr>
          <a:xfrm>
            <a:off x="457200" y="980728"/>
            <a:ext cx="8229600" cy="5472608"/>
          </a:xfrm>
        </p:spPr>
        <p:txBody>
          <a:bodyPr/>
          <a:lstStyle/>
          <a:p>
            <a:r>
              <a:rPr lang="ru-RU" dirty="0"/>
              <a:t> Мостай </a:t>
            </a:r>
            <a:r>
              <a:rPr lang="ru-RU" dirty="0" err="1"/>
              <a:t>Кәрим</a:t>
            </a:r>
            <a:r>
              <a:rPr lang="ru-RU" dirty="0"/>
              <a:t>. </a:t>
            </a:r>
            <a:r>
              <a:rPr lang="ru-RU" dirty="0" err="1"/>
              <a:t>Әҫәрҙәр </a:t>
            </a:r>
            <a:r>
              <a:rPr lang="ru-RU" dirty="0"/>
              <a:t>/ М. </a:t>
            </a:r>
            <a:r>
              <a:rPr lang="ru-RU" dirty="0" err="1"/>
              <a:t>Кәрим.</a:t>
            </a:r>
            <a:r>
              <a:rPr lang="ru-RU" dirty="0"/>
              <a:t> - </a:t>
            </a:r>
            <a:r>
              <a:rPr lang="ru-RU" dirty="0" err="1"/>
              <a:t>Өфө </a:t>
            </a:r>
            <a:r>
              <a:rPr lang="ru-RU" dirty="0"/>
              <a:t>: </a:t>
            </a:r>
            <a:r>
              <a:rPr lang="ru-RU" dirty="0" err="1"/>
              <a:t>Башҡ.</a:t>
            </a:r>
            <a:r>
              <a:rPr lang="ru-RU" dirty="0"/>
              <a:t> </a:t>
            </a:r>
            <a:r>
              <a:rPr lang="ru-RU" dirty="0" err="1"/>
              <a:t>китап</a:t>
            </a:r>
            <a:r>
              <a:rPr lang="ru-RU" dirty="0"/>
              <a:t> </a:t>
            </a:r>
            <a:r>
              <a:rPr lang="ru-RU" dirty="0" err="1"/>
              <a:t>нәшриәте, </a:t>
            </a:r>
            <a:r>
              <a:rPr lang="ru-RU" dirty="0"/>
              <a:t>1971-1973.</a:t>
            </a:r>
            <a:endParaRPr lang="ru-RU" dirty="0" smtClean="0"/>
          </a:p>
          <a:p>
            <a:r>
              <a:rPr lang="ru-RU" dirty="0" err="1" smtClean="0"/>
              <a:t>Башҡортостан</a:t>
            </a:r>
            <a:r>
              <a:rPr lang="ru-RU" dirty="0" err="1"/>
              <a:t>.</a:t>
            </a:r>
            <a:r>
              <a:rPr lang="ru-RU" dirty="0"/>
              <a:t> </a:t>
            </a:r>
            <a:r>
              <a:rPr lang="ru-RU" dirty="0" err="1"/>
              <a:t>Ҡыҫҡаса </a:t>
            </a:r>
            <a:r>
              <a:rPr lang="ru-RU" dirty="0"/>
              <a:t>энциклопедия. </a:t>
            </a:r>
            <a:r>
              <a:rPr lang="ru-RU" dirty="0" err="1"/>
              <a:t>Өфө, </a:t>
            </a:r>
            <a:r>
              <a:rPr lang="ru-RU" dirty="0"/>
              <a:t>1997.</a:t>
            </a:r>
            <a:endParaRPr lang="ba-RU" dirty="0" smtClean="0">
              <a:hlinkClick r:id="rId2"/>
            </a:endParaRPr>
          </a:p>
          <a:p>
            <a:r>
              <a:rPr lang="en-US" dirty="0" smtClean="0">
                <a:hlinkClick r:id="rId2"/>
              </a:rPr>
              <a:t>https://upload.wikimedia.org/wikipedia/com</a:t>
            </a:r>
            <a:endParaRPr lang="ba-RU" dirty="0" smtClean="0"/>
          </a:p>
          <a:p>
            <a:r>
              <a:rPr lang="en-US" dirty="0" smtClean="0">
                <a:hlinkClick r:id="rId3"/>
              </a:rPr>
              <a:t>https://kulturarb.ru/images/Person/adfc950</a:t>
            </a:r>
            <a:endParaRPr lang="ba-RU" dirty="0" smtClean="0"/>
          </a:p>
          <a:p>
            <a:r>
              <a:rPr lang="en-US" dirty="0" smtClean="0">
                <a:hlinkClick r:id="rId4"/>
              </a:rPr>
              <a:t>http://900igr.net/up/datas/145934/007.jpg</a:t>
            </a:r>
            <a:endParaRPr lang="ba-RU" dirty="0" smtClean="0"/>
          </a:p>
          <a:p>
            <a:endParaRPr lang="ba-RU" dirty="0" smtClean="0"/>
          </a:p>
          <a:p>
            <a:endParaRPr lang="ru-RU" dirty="0"/>
          </a:p>
        </p:txBody>
      </p:sp>
      <p:sp>
        <p:nvSpPr>
          <p:cNvPr id="29698" name="AutoShape 2" descr="https://gorzavod.ru/wp-content/uploads/2020/07/6316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https://im0-tub-ru.yandex.net/i?id=611ba89b364166087dea9a731b4f7aac&amp;ref=rim&amp;n=33&amp;w=200&amp;h=150"/>
          <p:cNvPicPr/>
          <p:nvPr/>
        </p:nvPicPr>
        <p:blipFill>
          <a:blip r:embed="rId5" cstate="print"/>
          <a:srcRect l="27342" r="13180" b="18301"/>
          <a:stretch>
            <a:fillRect/>
          </a:stretch>
        </p:blipFill>
        <p:spPr bwMode="auto">
          <a:xfrm>
            <a:off x="0" y="764704"/>
            <a:ext cx="755576" cy="720080"/>
          </a:xfrm>
          <a:prstGeom prst="rect">
            <a:avLst/>
          </a:prstGeom>
          <a:noFill/>
          <a:ln w="9525">
            <a:noFill/>
            <a:miter lim="800000"/>
            <a:headEnd/>
            <a:tailEnd/>
          </a:ln>
        </p:spPr>
      </p:pic>
      <p:pic>
        <p:nvPicPr>
          <p:cNvPr id="6" name="Рисунок 5" descr="https://im0-tub-ru.yandex.net/i?id=611ba89b364166087dea9a731b4f7aac&amp;ref=rim&amp;n=33&amp;w=200&amp;h=150"/>
          <p:cNvPicPr/>
          <p:nvPr/>
        </p:nvPicPr>
        <p:blipFill>
          <a:blip r:embed="rId5" cstate="print"/>
          <a:srcRect l="27342" r="13180" b="18301"/>
          <a:stretch>
            <a:fillRect/>
          </a:stretch>
        </p:blipFill>
        <p:spPr bwMode="auto">
          <a:xfrm>
            <a:off x="611560" y="5445224"/>
            <a:ext cx="755576" cy="720080"/>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5" cstate="print"/>
          <a:srcRect l="27342" r="13180" b="18301"/>
          <a:stretch>
            <a:fillRect/>
          </a:stretch>
        </p:blipFill>
        <p:spPr bwMode="auto">
          <a:xfrm>
            <a:off x="7956376" y="1700808"/>
            <a:ext cx="755576" cy="720080"/>
          </a:xfrm>
          <a:prstGeom prst="rect">
            <a:avLst/>
          </a:prstGeom>
          <a:noFill/>
          <a:ln w="9525">
            <a:noFill/>
            <a:miter lim="800000"/>
            <a:headEnd/>
            <a:tailEnd/>
          </a:ln>
        </p:spPr>
      </p:pic>
      <p:pic>
        <p:nvPicPr>
          <p:cNvPr id="8" name="Рисунок 7" descr="https://im0-tub-ru.yandex.net/i?id=611ba89b364166087dea9a731b4f7aac&amp;ref=rim&amp;n=33&amp;w=200&amp;h=150"/>
          <p:cNvPicPr/>
          <p:nvPr/>
        </p:nvPicPr>
        <p:blipFill>
          <a:blip r:embed="rId5" cstate="print"/>
          <a:srcRect l="27342" r="13180" b="18301"/>
          <a:stretch>
            <a:fillRect/>
          </a:stretch>
        </p:blipFill>
        <p:spPr bwMode="auto">
          <a:xfrm>
            <a:off x="7164288" y="4941168"/>
            <a:ext cx="755576" cy="720080"/>
          </a:xfrm>
          <a:prstGeom prst="rect">
            <a:avLst/>
          </a:prstGeom>
          <a:noFill/>
          <a:ln w="9525">
            <a:noFill/>
            <a:miter lim="800000"/>
            <a:headEnd/>
            <a:tailEnd/>
          </a:ln>
        </p:spPr>
      </p:pic>
      <p:pic>
        <p:nvPicPr>
          <p:cNvPr id="9" name="Рисунок 8" descr="https://im0-tub-ru.yandex.net/i?id=611ba89b364166087dea9a731b4f7aac&amp;ref=rim&amp;n=33&amp;w=200&amp;h=150"/>
          <p:cNvPicPr/>
          <p:nvPr/>
        </p:nvPicPr>
        <p:blipFill>
          <a:blip r:embed="rId5" cstate="print"/>
          <a:srcRect l="27342" r="13180" b="18301"/>
          <a:stretch>
            <a:fillRect/>
          </a:stretch>
        </p:blipFill>
        <p:spPr bwMode="auto">
          <a:xfrm>
            <a:off x="3995936" y="5013176"/>
            <a:ext cx="755576" cy="720080"/>
          </a:xfrm>
          <a:prstGeom prst="rect">
            <a:avLst/>
          </a:prstGeom>
          <a:noFill/>
          <a:ln w="9525">
            <a:noFill/>
            <a:miter lim="800000"/>
            <a:headEnd/>
            <a:tailEnd/>
          </a:ln>
        </p:spPr>
      </p:pic>
    </p:spTree>
  </p:cSld>
  <p:clrMapOvr>
    <a:masterClrMapping/>
  </p:clrMapOvr>
  <p:transition advTm="450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692696"/>
            <a:ext cx="8229600" cy="5433467"/>
          </a:xfrm>
        </p:spPr>
        <p:txBody>
          <a:bodyPr>
            <a:normAutofit/>
          </a:bodyPr>
          <a:lstStyle/>
          <a:p>
            <a:pPr algn="ctr"/>
            <a:r>
              <a:rPr lang="ru-RU" sz="4800" b="1" dirty="0" err="1">
                <a:latin typeface="Georgia" pitchFamily="18" charset="0"/>
              </a:rPr>
              <a:t>Иғтибарығыҙ өсөн рәхмәт!</a:t>
            </a:r>
            <a:endParaRPr lang="ru-RU" sz="4800" dirty="0">
              <a:latin typeface="Georgia" pitchFamily="18" charset="0"/>
            </a:endParaRPr>
          </a:p>
        </p:txBody>
      </p:sp>
      <p:pic>
        <p:nvPicPr>
          <p:cNvPr id="4" name="Рисунок 3" descr="https://i.pinimg.com/736x/00/11/4d/00114dee61bd458289d8a73afe3753e4.jpg"/>
          <p:cNvPicPr/>
          <p:nvPr/>
        </p:nvPicPr>
        <p:blipFill>
          <a:blip r:embed="rId2" cstate="print"/>
          <a:srcRect/>
          <a:stretch>
            <a:fillRect/>
          </a:stretch>
        </p:blipFill>
        <p:spPr bwMode="auto">
          <a:xfrm>
            <a:off x="3203848" y="2852936"/>
            <a:ext cx="3096344" cy="2880320"/>
          </a:xfrm>
          <a:prstGeom prst="rect">
            <a:avLst/>
          </a:prstGeom>
          <a:noFill/>
          <a:ln w="9525">
            <a:noFill/>
            <a:miter lim="800000"/>
            <a:headEnd/>
            <a:tailEnd/>
          </a:ln>
        </p:spPr>
      </p:pic>
    </p:spTree>
  </p:cSld>
  <p:clrMapOvr>
    <a:masterClrMapping/>
  </p:clrMapOvr>
  <p:transition advTm="204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4248472" cy="1008112"/>
          </a:xfrm>
        </p:spPr>
        <p:txBody>
          <a:bodyPr>
            <a:normAutofit fontScale="90000"/>
          </a:bodyPr>
          <a:lstStyle/>
          <a:p>
            <a:r>
              <a:rPr lang="ba-RU" sz="2000" dirty="0" smtClean="0">
                <a:latin typeface="Times New Roman" pitchFamily="18" charset="0"/>
                <a:cs typeface="Times New Roman" pitchFamily="18" charset="0"/>
              </a:rPr>
              <a:t>Мостай</a:t>
            </a:r>
            <a:r>
              <a:rPr lang="ba-RU" sz="2000" dirty="0" smtClean="0"/>
              <a:t> Кәрим үҙенең бала сағы тураһында “Оҙон-оҙаҡ баласаҡ” автобиографик повесында бәйән итә.</a:t>
            </a:r>
            <a:endParaRPr lang="ru-RU" sz="2000" dirty="0"/>
          </a:p>
        </p:txBody>
      </p:sp>
      <p:sp>
        <p:nvSpPr>
          <p:cNvPr id="4" name="Прямоугольник 3"/>
          <p:cNvSpPr/>
          <p:nvPr/>
        </p:nvSpPr>
        <p:spPr>
          <a:xfrm>
            <a:off x="5796136" y="2708920"/>
            <a:ext cx="3168352" cy="1077218"/>
          </a:xfrm>
          <a:prstGeom prst="rect">
            <a:avLst/>
          </a:prstGeom>
        </p:spPr>
        <p:txBody>
          <a:bodyPr wrap="square">
            <a:spAutoFit/>
          </a:bodyPr>
          <a:lstStyle/>
          <a:p>
            <a:pPr>
              <a:tabLst>
                <a:tab pos="5457825" algn="l"/>
              </a:tabLst>
              <a:defRPr/>
            </a:pPr>
            <a:r>
              <a:rPr lang="ru-RU" sz="1600" dirty="0" err="1" smtClean="0">
                <a:latin typeface="Times New Roman" pitchFamily="18" charset="0"/>
                <a:cs typeface="Times New Roman" pitchFamily="18" charset="0"/>
              </a:rPr>
              <a:t>Әсәйемдең </a:t>
            </a:r>
            <a:r>
              <a:rPr lang="ru-RU" sz="1600" dirty="0" err="1">
                <a:latin typeface="Times New Roman" pitchFamily="18" charset="0"/>
                <a:cs typeface="Times New Roman" pitchFamily="18" charset="0"/>
              </a:rPr>
              <a:t>өгөттәре</a:t>
            </a:r>
            <a:endParaRPr lang="ru-RU" sz="1600" dirty="0">
              <a:latin typeface="Times New Roman" pitchFamily="18" charset="0"/>
              <a:cs typeface="Times New Roman" pitchFamily="18" charset="0"/>
            </a:endParaRPr>
          </a:p>
          <a:p>
            <a:pPr>
              <a:tabLst>
                <a:tab pos="5457825" algn="l"/>
              </a:tabLst>
              <a:defRPr/>
            </a:pPr>
            <a:r>
              <a:rPr lang="ru-RU" sz="1600" dirty="0" err="1">
                <a:latin typeface="Times New Roman" pitchFamily="18" charset="0"/>
                <a:cs typeface="Times New Roman" pitchFamily="18" charset="0"/>
              </a:rPr>
              <a:t>Ауылымды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иҫән итте</a:t>
            </a:r>
            <a:r>
              <a:rPr lang="ru-RU" sz="1600" dirty="0">
                <a:latin typeface="Times New Roman" pitchFamily="18" charset="0"/>
                <a:cs typeface="Times New Roman" pitchFamily="18" charset="0"/>
              </a:rPr>
              <a:t>,</a:t>
            </a:r>
          </a:p>
          <a:p>
            <a:pPr>
              <a:tabLst>
                <a:tab pos="5457825" algn="l"/>
              </a:tabLst>
              <a:defRPr/>
            </a:pPr>
            <a:r>
              <a:rPr lang="ru-RU" sz="1600" dirty="0" err="1">
                <a:latin typeface="Times New Roman" pitchFamily="18" charset="0"/>
                <a:cs typeface="Times New Roman" pitchFamily="18" charset="0"/>
              </a:rPr>
              <a:t>Мөхәббәтең фатихаһы</a:t>
            </a:r>
            <a:endParaRPr lang="ru-RU" sz="1600" dirty="0">
              <a:latin typeface="Times New Roman" pitchFamily="18" charset="0"/>
              <a:cs typeface="Times New Roman" pitchFamily="18" charset="0"/>
            </a:endParaRPr>
          </a:p>
          <a:p>
            <a:pPr>
              <a:tabLst>
                <a:tab pos="5457825" algn="l"/>
              </a:tabLst>
              <a:defRPr/>
            </a:pPr>
            <a:r>
              <a:rPr lang="ru-RU" sz="1600" dirty="0" err="1">
                <a:latin typeface="Times New Roman" pitchFamily="18" charset="0"/>
                <a:cs typeface="Times New Roman" pitchFamily="18" charset="0"/>
              </a:rPr>
              <a:t>Йөрәгемде иҫән </a:t>
            </a:r>
            <a:r>
              <a:rPr lang="ru-RU" sz="1600" dirty="0" err="1" smtClean="0">
                <a:latin typeface="Times New Roman" pitchFamily="18" charset="0"/>
                <a:cs typeface="Times New Roman" pitchFamily="18" charset="0"/>
              </a:rPr>
              <a:t>итте</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5" name="Picture 7" descr="DSC00075"/>
          <p:cNvPicPr>
            <a:picLocks noGrp="1" noChangeAspect="1" noChangeArrowheads="1"/>
          </p:cNvPicPr>
          <p:nvPr>
            <p:ph idx="1"/>
          </p:nvPr>
        </p:nvPicPr>
        <p:blipFill>
          <a:blip r:embed="rId3" cstate="print"/>
          <a:srcRect/>
          <a:stretch>
            <a:fillRect/>
          </a:stretch>
        </p:blipFill>
        <p:spPr bwMode="auto">
          <a:xfrm>
            <a:off x="5580112" y="332656"/>
            <a:ext cx="2880320" cy="2318164"/>
          </a:xfrm>
          <a:prstGeom prst="rect">
            <a:avLst/>
          </a:prstGeom>
          <a:noFill/>
          <a:ln w="38100">
            <a:solidFill>
              <a:srgbClr val="006600"/>
            </a:solidFill>
            <a:miter lim="800000"/>
            <a:headEnd/>
            <a:tailEnd/>
          </a:ln>
          <a:effectLst>
            <a:outerShdw dist="35921" dir="2700000" algn="ctr" rotWithShape="0">
              <a:srgbClr val="003300"/>
            </a:outerShdw>
          </a:effectLst>
        </p:spPr>
      </p:pic>
      <p:pic>
        <p:nvPicPr>
          <p:cNvPr id="6" name="Picture 5" descr="DSC00076"/>
          <p:cNvPicPr>
            <a:picLocks noChangeAspect="1" noChangeArrowheads="1"/>
          </p:cNvPicPr>
          <p:nvPr/>
        </p:nvPicPr>
        <p:blipFill>
          <a:blip r:embed="rId4" cstate="print"/>
          <a:srcRect/>
          <a:stretch>
            <a:fillRect/>
          </a:stretch>
        </p:blipFill>
        <p:spPr bwMode="auto">
          <a:xfrm>
            <a:off x="5364088" y="4149081"/>
            <a:ext cx="2837114" cy="2503336"/>
          </a:xfrm>
          <a:prstGeom prst="rect">
            <a:avLst/>
          </a:prstGeom>
          <a:noFill/>
          <a:ln w="38100">
            <a:solidFill>
              <a:srgbClr val="006600"/>
            </a:solidFill>
            <a:miter lim="800000"/>
            <a:headEnd/>
            <a:tailEnd/>
          </a:ln>
          <a:effectLst>
            <a:outerShdw dist="35921" dir="2700000" algn="ctr" rotWithShape="0">
              <a:srgbClr val="003300"/>
            </a:outerShdw>
          </a:effectLst>
        </p:spPr>
      </p:pic>
      <p:pic>
        <p:nvPicPr>
          <p:cNvPr id="8" name="Picture 6" descr="DSC00074"/>
          <p:cNvPicPr>
            <a:picLocks noChangeAspect="1" noChangeArrowheads="1"/>
          </p:cNvPicPr>
          <p:nvPr/>
        </p:nvPicPr>
        <p:blipFill>
          <a:blip r:embed="rId5" cstate="print"/>
          <a:srcRect/>
          <a:stretch>
            <a:fillRect/>
          </a:stretch>
        </p:blipFill>
        <p:spPr bwMode="auto">
          <a:xfrm>
            <a:off x="1331640" y="2298413"/>
            <a:ext cx="3096344" cy="3003719"/>
          </a:xfrm>
          <a:prstGeom prst="rect">
            <a:avLst/>
          </a:prstGeom>
          <a:noFill/>
          <a:ln w="38100">
            <a:solidFill>
              <a:srgbClr val="006600"/>
            </a:solidFill>
            <a:miter lim="800000"/>
            <a:headEnd/>
            <a:tailEnd/>
          </a:ln>
          <a:effectLst>
            <a:outerShdw dist="35921" dir="2700000" algn="ctr" rotWithShape="0">
              <a:srgbClr val="003300"/>
            </a:outerShdw>
          </a:effectLst>
        </p:spPr>
      </p:pic>
      <p:sp>
        <p:nvSpPr>
          <p:cNvPr id="11" name="Прямоугольник 10"/>
          <p:cNvSpPr/>
          <p:nvPr/>
        </p:nvSpPr>
        <p:spPr>
          <a:xfrm>
            <a:off x="1403648" y="5157192"/>
            <a:ext cx="2880320" cy="646331"/>
          </a:xfrm>
          <a:prstGeom prst="rect">
            <a:avLst/>
          </a:prstGeom>
        </p:spPr>
        <p:txBody>
          <a:bodyPr wrap="square">
            <a:spAutoFit/>
          </a:bodyPr>
          <a:lstStyle/>
          <a:p>
            <a:pPr>
              <a:defRPr/>
            </a:pPr>
            <a:r>
              <a:rPr lang="ru-RU" dirty="0" smtClean="0"/>
              <a:t>      </a:t>
            </a:r>
          </a:p>
          <a:p>
            <a:pPr>
              <a:defRPr/>
            </a:pPr>
            <a:r>
              <a:rPr lang="ru-RU" sz="1600" dirty="0" err="1" smtClean="0">
                <a:latin typeface="Times New Roman" pitchFamily="18" charset="0"/>
                <a:cs typeface="Times New Roman" pitchFamily="18" charset="0"/>
              </a:rPr>
              <a:t>М.Кәрим </a:t>
            </a:r>
            <a:r>
              <a:rPr lang="ru-RU" sz="1600" dirty="0" err="1">
                <a:latin typeface="Times New Roman" pitchFamily="18" charset="0"/>
                <a:cs typeface="Times New Roman" pitchFamily="18" charset="0"/>
              </a:rPr>
              <a:t>ғаиләһе ме</a:t>
            </a:r>
            <a:r>
              <a:rPr lang="ru-RU" dirty="0" err="1"/>
              <a:t>нән</a:t>
            </a:r>
            <a:endParaRPr lang="ru-RU" dirty="0"/>
          </a:p>
        </p:txBody>
      </p:sp>
      <p:pic>
        <p:nvPicPr>
          <p:cNvPr id="14" name="Рисунок 13" descr="F:\Мустай\5895.970.jpg"/>
          <p:cNvPicPr/>
          <p:nvPr/>
        </p:nvPicPr>
        <p:blipFill>
          <a:blip r:embed="rId6" cstate="print"/>
          <a:srcRect l="7332" t="11146" r="8870" b="7256"/>
          <a:stretch>
            <a:fillRect/>
          </a:stretch>
        </p:blipFill>
        <p:spPr bwMode="auto">
          <a:xfrm>
            <a:off x="179513" y="5805264"/>
            <a:ext cx="1008112" cy="792088"/>
          </a:xfrm>
          <a:prstGeom prst="rect">
            <a:avLst/>
          </a:prstGeom>
          <a:noFill/>
          <a:ln w="9525">
            <a:noFill/>
            <a:miter lim="800000"/>
            <a:headEnd/>
            <a:tailEnd/>
          </a:ln>
        </p:spPr>
      </p:pic>
      <p:pic>
        <p:nvPicPr>
          <p:cNvPr id="15" name="Рисунок 14" descr="https://im0-tub-ru.yandex.net/i?id=611ba89b364166087dea9a731b4f7aac&amp;ref=rim&amp;n=33&amp;w=200&amp;h=150"/>
          <p:cNvPicPr/>
          <p:nvPr/>
        </p:nvPicPr>
        <p:blipFill>
          <a:blip r:embed="rId7" cstate="print"/>
          <a:srcRect l="27342" r="13180" b="18301"/>
          <a:stretch>
            <a:fillRect/>
          </a:stretch>
        </p:blipFill>
        <p:spPr bwMode="auto">
          <a:xfrm>
            <a:off x="4283968" y="1124744"/>
            <a:ext cx="1008112" cy="1008112"/>
          </a:xfrm>
          <a:prstGeom prst="rect">
            <a:avLst/>
          </a:prstGeom>
          <a:noFill/>
          <a:ln w="9525">
            <a:noFill/>
            <a:miter lim="800000"/>
            <a:headEnd/>
            <a:tailEnd/>
          </a:ln>
        </p:spPr>
      </p:pic>
      <p:pic>
        <p:nvPicPr>
          <p:cNvPr id="16" name="Рисунок 15" descr="https://im0-tub-ru.yandex.net/i?id=611ba89b364166087dea9a731b4f7aac&amp;ref=rim&amp;n=33&amp;w=200&amp;h=150"/>
          <p:cNvPicPr/>
          <p:nvPr/>
        </p:nvPicPr>
        <p:blipFill>
          <a:blip r:embed="rId7" cstate="print"/>
          <a:srcRect l="27342" r="13180" b="18301"/>
          <a:stretch>
            <a:fillRect/>
          </a:stretch>
        </p:blipFill>
        <p:spPr bwMode="auto">
          <a:xfrm>
            <a:off x="7884368" y="2996952"/>
            <a:ext cx="1008112" cy="1008112"/>
          </a:xfrm>
          <a:prstGeom prst="rect">
            <a:avLst/>
          </a:prstGeom>
          <a:noFill/>
          <a:ln w="9525">
            <a:noFill/>
            <a:miter lim="800000"/>
            <a:headEnd/>
            <a:tailEnd/>
          </a:ln>
        </p:spPr>
      </p:pic>
    </p:spTree>
    <p:custDataLst>
      <p:tags r:id="rId1"/>
    </p:custDataLst>
  </p:cSld>
  <p:clrMapOvr>
    <a:masterClrMapping/>
  </p:clrMapOvr>
  <p:transition advTm="19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3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calcmode="lin" valueType="num">
                                      <p:cBhvr>
                                        <p:cTn id="20" dur="2000" fill="hold"/>
                                        <p:tgtEl>
                                          <p:spTgt spid="8"/>
                                        </p:tgtEl>
                                        <p:attrNameLst>
                                          <p:attrName>ppt_w</p:attrName>
                                        </p:attrNameLst>
                                      </p:cBhvr>
                                      <p:tavLst>
                                        <p:tav tm="0">
                                          <p:val>
                                            <p:fltVal val="0"/>
                                          </p:val>
                                        </p:tav>
                                        <p:tav tm="100000">
                                          <p:val>
                                            <p:strVal val="#ppt_w"/>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style.rotation</p:attrName>
                                        </p:attrNameLst>
                                      </p:cBhvr>
                                      <p:tavLst>
                                        <p:tav tm="0">
                                          <p:val>
                                            <p:fltVal val="90"/>
                                          </p:val>
                                        </p:tav>
                                        <p:tav tm="100000">
                                          <p:val>
                                            <p:fltVal val="0"/>
                                          </p:val>
                                        </p:tav>
                                      </p:tavLst>
                                    </p:anim>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44208" y="404664"/>
            <a:ext cx="2376264" cy="5832648"/>
          </a:xfrm>
        </p:spPr>
        <p:txBody>
          <a:bodyPr>
            <a:normAutofit/>
          </a:bodyPr>
          <a:lstStyle/>
          <a:p>
            <a:r>
              <a:rPr lang="ru-RU" sz="2700" dirty="0" err="1">
                <a:latin typeface="Times New Roman" pitchFamily="18" charset="0"/>
                <a:cs typeface="Times New Roman" pitchFamily="18" charset="0"/>
              </a:rPr>
              <a:t>Үҙенең шиғырҙарын буласаҡ шағир алтынсы</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синыфта</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яҙа башлай</a:t>
            </a:r>
            <a:r>
              <a:rPr lang="ru-RU" sz="2700" dirty="0" smtClean="0">
                <a:latin typeface="Times New Roman" pitchFamily="18" charset="0"/>
                <a:cs typeface="Times New Roman" pitchFamily="18" charset="0"/>
              </a:rPr>
              <a:t>.</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2700" dirty="0">
                <a:latin typeface="Times New Roman" pitchFamily="18" charset="0"/>
                <a:cs typeface="Times New Roman" pitchFamily="18" charset="0"/>
              </a:rPr>
              <a:t>16 </a:t>
            </a:r>
            <a:r>
              <a:rPr lang="ru-RU" sz="2700" dirty="0" err="1">
                <a:latin typeface="Times New Roman" pitchFamily="18" charset="0"/>
                <a:cs typeface="Times New Roman" pitchFamily="18" charset="0"/>
              </a:rPr>
              <a:t>йәшендә тәүге шиғырҙар тупланмаһын баҫтыра</a:t>
            </a:r>
            <a:r>
              <a:rPr lang="ru-RU" sz="2700" dirty="0">
                <a:latin typeface="Times New Roman" pitchFamily="18" charset="0"/>
                <a:cs typeface="Times New Roman" pitchFamily="18" charset="0"/>
              </a:rPr>
              <a:t>. </a:t>
            </a:r>
          </a:p>
        </p:txBody>
      </p:sp>
      <p:sp>
        <p:nvSpPr>
          <p:cNvPr id="3" name="Подзаголовок 2"/>
          <p:cNvSpPr>
            <a:spLocks noGrp="1"/>
          </p:cNvSpPr>
          <p:nvPr>
            <p:ph type="subTitle" idx="1"/>
          </p:nvPr>
        </p:nvSpPr>
        <p:spPr>
          <a:xfrm>
            <a:off x="755576" y="476672"/>
            <a:ext cx="5400600" cy="5760640"/>
          </a:xfrm>
        </p:spPr>
        <p:txBody>
          <a:bodyPr/>
          <a:lstStyle/>
          <a:p>
            <a:endParaRPr lang="ru-RU" dirty="0"/>
          </a:p>
        </p:txBody>
      </p:sp>
      <p:pic>
        <p:nvPicPr>
          <p:cNvPr id="12290" name="Picture 2" descr="Годы учёбы"/>
          <p:cNvPicPr>
            <a:picLocks noChangeAspect="1" noChangeArrowheads="1"/>
          </p:cNvPicPr>
          <p:nvPr/>
        </p:nvPicPr>
        <p:blipFill>
          <a:blip r:embed="rId2" cstate="print"/>
          <a:srcRect l="3538" t="18500" r="34250" b="20601"/>
          <a:stretch>
            <a:fillRect/>
          </a:stretch>
        </p:blipFill>
        <p:spPr bwMode="auto">
          <a:xfrm>
            <a:off x="323528" y="1340768"/>
            <a:ext cx="5688632" cy="4176464"/>
          </a:xfrm>
          <a:prstGeom prst="rect">
            <a:avLst/>
          </a:prstGeom>
          <a:noFill/>
        </p:spPr>
      </p:pic>
      <p:pic>
        <p:nvPicPr>
          <p:cNvPr id="5" name="Рисунок 4" descr="F:\Мустай\5895.970.jpg"/>
          <p:cNvPicPr/>
          <p:nvPr/>
        </p:nvPicPr>
        <p:blipFill>
          <a:blip r:embed="rId3" cstate="print"/>
          <a:srcRect l="7332" t="11146" r="8870" b="7256"/>
          <a:stretch>
            <a:fillRect/>
          </a:stretch>
        </p:blipFill>
        <p:spPr bwMode="auto">
          <a:xfrm>
            <a:off x="5724128" y="188640"/>
            <a:ext cx="1171415" cy="836712"/>
          </a:xfrm>
          <a:prstGeom prst="rect">
            <a:avLst/>
          </a:prstGeom>
          <a:noFill/>
          <a:ln w="9525">
            <a:noFill/>
            <a:miter lim="800000"/>
            <a:headEnd/>
            <a:tailEnd/>
          </a:ln>
        </p:spPr>
      </p:pic>
      <p:pic>
        <p:nvPicPr>
          <p:cNvPr id="6" name="Рисунок 5" descr="F:\Мустай\5895.970.jpg"/>
          <p:cNvPicPr/>
          <p:nvPr/>
        </p:nvPicPr>
        <p:blipFill>
          <a:blip r:embed="rId3" cstate="print"/>
          <a:srcRect l="7332" t="11146" r="8870" b="7256"/>
          <a:stretch>
            <a:fillRect/>
          </a:stretch>
        </p:blipFill>
        <p:spPr bwMode="auto">
          <a:xfrm>
            <a:off x="4860032" y="5805264"/>
            <a:ext cx="1171415" cy="836712"/>
          </a:xfrm>
          <a:prstGeom prst="rect">
            <a:avLst/>
          </a:prstGeom>
          <a:noFill/>
          <a:ln w="9525">
            <a:noFill/>
            <a:miter lim="800000"/>
            <a:headEnd/>
            <a:tailEnd/>
          </a:ln>
        </p:spPr>
      </p:pic>
      <p:pic>
        <p:nvPicPr>
          <p:cNvPr id="7" name="Рисунок 6" descr="F:\Мустай\5895.970.jpg"/>
          <p:cNvPicPr/>
          <p:nvPr/>
        </p:nvPicPr>
        <p:blipFill>
          <a:blip r:embed="rId3" cstate="print"/>
          <a:srcRect l="7332" t="11146" r="8870" b="7256"/>
          <a:stretch>
            <a:fillRect/>
          </a:stretch>
        </p:blipFill>
        <p:spPr bwMode="auto">
          <a:xfrm>
            <a:off x="539552" y="5733256"/>
            <a:ext cx="1171415" cy="836712"/>
          </a:xfrm>
          <a:prstGeom prst="rect">
            <a:avLst/>
          </a:prstGeom>
          <a:noFill/>
          <a:ln w="9525">
            <a:noFill/>
            <a:miter lim="800000"/>
            <a:headEnd/>
            <a:tailEnd/>
          </a:ln>
        </p:spPr>
      </p:pic>
      <p:pic>
        <p:nvPicPr>
          <p:cNvPr id="8" name="Рисунок 7" descr="https://im0-tub-ru.yandex.net/i?id=611ba89b364166087dea9a731b4f7aac&amp;ref=rim&amp;n=33&amp;w=200&amp;h=150"/>
          <p:cNvPicPr/>
          <p:nvPr/>
        </p:nvPicPr>
        <p:blipFill>
          <a:blip r:embed="rId4" cstate="print"/>
          <a:srcRect l="27342" r="13180" b="18301"/>
          <a:stretch>
            <a:fillRect/>
          </a:stretch>
        </p:blipFill>
        <p:spPr bwMode="auto">
          <a:xfrm>
            <a:off x="899592" y="188640"/>
            <a:ext cx="1008112" cy="1008112"/>
          </a:xfrm>
          <a:prstGeom prst="rect">
            <a:avLst/>
          </a:prstGeom>
          <a:noFill/>
          <a:ln w="9525">
            <a:noFill/>
            <a:miter lim="800000"/>
            <a:headEnd/>
            <a:tailEnd/>
          </a:ln>
        </p:spPr>
      </p:pic>
      <p:pic>
        <p:nvPicPr>
          <p:cNvPr id="9" name="Рисунок 8" descr="https://im0-tub-ru.yandex.net/i?id=611ba89b364166087dea9a731b4f7aac&amp;ref=rim&amp;n=33&amp;w=200&amp;h=150"/>
          <p:cNvPicPr/>
          <p:nvPr/>
        </p:nvPicPr>
        <p:blipFill>
          <a:blip r:embed="rId4" cstate="print"/>
          <a:srcRect l="27342" r="13180" b="18301"/>
          <a:stretch>
            <a:fillRect/>
          </a:stretch>
        </p:blipFill>
        <p:spPr bwMode="auto">
          <a:xfrm>
            <a:off x="7884368" y="5589240"/>
            <a:ext cx="1008112" cy="1008112"/>
          </a:xfrm>
          <a:prstGeom prst="rect">
            <a:avLst/>
          </a:prstGeom>
          <a:noFill/>
          <a:ln w="9525">
            <a:noFill/>
            <a:miter lim="800000"/>
            <a:headEnd/>
            <a:tailEnd/>
          </a:ln>
        </p:spPr>
      </p:pic>
    </p:spTree>
  </p:cSld>
  <p:clrMapOvr>
    <a:masterClrMapping/>
  </p:clrMapOvr>
  <p:transition advTm="1571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4618856" cy="2592288"/>
          </a:xfrm>
        </p:spPr>
        <p:txBody>
          <a:bodyPr>
            <a:normAutofit fontScale="90000"/>
          </a:bodyPr>
          <a:lstStyle/>
          <a:p>
            <a:pPr>
              <a:defRPr/>
            </a:pPr>
            <a:r>
              <a:rPr lang="ru-RU" sz="1800" dirty="0"/>
              <a:t>Мостай </a:t>
            </a:r>
            <a:r>
              <a:rPr lang="ru-RU" sz="1800" dirty="0" err="1"/>
              <a:t>Кәрим </a:t>
            </a:r>
            <a:r>
              <a:rPr lang="ru-RU" sz="1800" dirty="0">
                <a:latin typeface="Times New Roman" pitchFamily="18" charset="0"/>
              </a:rPr>
              <a:t>1935-1936</a:t>
            </a:r>
            <a:r>
              <a:rPr lang="ru-RU" sz="1800" dirty="0"/>
              <a:t> </a:t>
            </a:r>
            <a:r>
              <a:rPr lang="ru-RU" sz="1800" dirty="0" err="1"/>
              <a:t>йылдарҙа яҙа башлай</a:t>
            </a:r>
            <a:r>
              <a:rPr lang="ru-RU" sz="1800" dirty="0"/>
              <a:t>, </a:t>
            </a:r>
            <a:r>
              <a:rPr lang="ru-RU" sz="1800" dirty="0" err="1"/>
              <a:t>шиғырҙары йәштәр гәзиттәрендә баҫыла</a:t>
            </a:r>
            <a:r>
              <a:rPr lang="ru-RU" sz="1800" dirty="0"/>
              <a:t>.</a:t>
            </a:r>
            <a:br>
              <a:rPr lang="ru-RU" sz="1800" dirty="0"/>
            </a:br>
            <a:r>
              <a:rPr lang="ru-RU" sz="1800" dirty="0">
                <a:latin typeface="Times New Roman" pitchFamily="18" charset="0"/>
              </a:rPr>
              <a:t>1938 </a:t>
            </a:r>
            <a:r>
              <a:rPr lang="ru-RU" sz="1800" dirty="0" err="1"/>
              <a:t>йылда</a:t>
            </a:r>
            <a:r>
              <a:rPr lang="ru-RU" sz="1800" dirty="0"/>
              <a:t> «Отряд </a:t>
            </a:r>
            <a:r>
              <a:rPr lang="ru-RU" sz="1800" dirty="0" err="1"/>
              <a:t>ҡуҙғалды</a:t>
            </a:r>
            <a:r>
              <a:rPr lang="ru-RU" sz="1800" dirty="0"/>
              <a:t>.»</a:t>
            </a:r>
            <a:r>
              <a:rPr lang="ru-RU" sz="1800" dirty="0" err="1"/>
              <a:t>тигән тәүге шиғырҙар китабы</a:t>
            </a:r>
            <a:r>
              <a:rPr lang="ru-RU" sz="1800" dirty="0"/>
              <a:t> </a:t>
            </a:r>
            <a:r>
              <a:rPr lang="ru-RU" sz="1800" dirty="0" err="1"/>
              <a:t>донъя</a:t>
            </a:r>
            <a:r>
              <a:rPr lang="ru-RU" sz="1800" dirty="0"/>
              <a:t> </a:t>
            </a:r>
            <a:r>
              <a:rPr lang="ru-RU" sz="1800" dirty="0" err="1"/>
              <a:t>күрә</a:t>
            </a:r>
            <a:r>
              <a:rPr lang="ru-RU" sz="1800" dirty="0"/>
              <a:t>.М.</a:t>
            </a:r>
            <a:r>
              <a:rPr lang="ru-RU" sz="1800" dirty="0" err="1"/>
              <a:t>Кәримдең Бөйөк Ватан</a:t>
            </a:r>
            <a:r>
              <a:rPr lang="ru-RU" sz="1800" dirty="0"/>
              <a:t> </a:t>
            </a:r>
            <a:r>
              <a:rPr lang="ru-RU" sz="1800" dirty="0" err="1"/>
              <a:t>һуғышы  башланырҙан алда</a:t>
            </a:r>
            <a:r>
              <a:rPr lang="ru-RU" sz="1800" dirty="0"/>
              <a:t> </a:t>
            </a:r>
            <a:r>
              <a:rPr lang="ru-RU" sz="1800" dirty="0" err="1"/>
              <a:t>ғына сыҡҡан икенсе</a:t>
            </a:r>
            <a:r>
              <a:rPr lang="ru-RU" sz="1800" dirty="0"/>
              <a:t> </a:t>
            </a:r>
            <a:r>
              <a:rPr lang="ru-RU" sz="1800" dirty="0" err="1"/>
              <a:t>китабы</a:t>
            </a:r>
            <a:r>
              <a:rPr lang="ru-RU" sz="1800" dirty="0"/>
              <a:t> – «</a:t>
            </a:r>
            <a:r>
              <a:rPr lang="ru-RU" sz="1800" dirty="0" err="1"/>
              <a:t>Яҙғы тауыштар</a:t>
            </a:r>
            <a:r>
              <a:rPr lang="ru-RU" sz="1800" dirty="0"/>
              <a:t>» </a:t>
            </a:r>
            <a:r>
              <a:rPr lang="ru-RU" sz="1800" dirty="0" err="1"/>
              <a:t>тигән шиғырҙар йыйынтығы уның исемен</a:t>
            </a:r>
            <a:r>
              <a:rPr lang="ru-RU" sz="1800" dirty="0"/>
              <a:t> </a:t>
            </a:r>
            <a:r>
              <a:rPr lang="ru-RU" sz="1800" dirty="0" err="1"/>
              <a:t>әҙәбиәткә ныҡлап беркетә</a:t>
            </a:r>
            <a:r>
              <a:rPr lang="ru-RU" sz="1800" dirty="0"/>
              <a:t>.</a:t>
            </a:r>
            <a:r>
              <a:rPr lang="ru-RU" sz="1800" dirty="0" err="1"/>
              <a:t>Уның </a:t>
            </a:r>
            <a:r>
              <a:rPr lang="ru-RU" sz="1800" dirty="0"/>
              <a:t>«</a:t>
            </a:r>
            <a:r>
              <a:rPr lang="ru-RU" sz="1800" dirty="0" err="1"/>
              <a:t>Таныш</a:t>
            </a:r>
            <a:r>
              <a:rPr lang="ru-RU" sz="1800" dirty="0"/>
              <a:t> </a:t>
            </a:r>
            <a:r>
              <a:rPr lang="ru-RU" sz="1800" dirty="0" err="1"/>
              <a:t>булмаған ҡунаҡ</a:t>
            </a:r>
            <a:r>
              <a:rPr lang="ru-RU" sz="1800" dirty="0"/>
              <a:t>» </a:t>
            </a:r>
            <a:r>
              <a:rPr lang="ru-RU" sz="1800" dirty="0" err="1"/>
              <a:t>поэмаһы </a:t>
            </a:r>
            <a:r>
              <a:rPr lang="ru-RU" sz="1800" dirty="0"/>
              <a:t>– </a:t>
            </a:r>
            <a:r>
              <a:rPr lang="ru-RU" sz="1800" dirty="0" err="1"/>
              <a:t>Бөйөк Ватан</a:t>
            </a:r>
            <a:r>
              <a:rPr lang="ru-RU" sz="1800" dirty="0"/>
              <a:t> </a:t>
            </a:r>
            <a:r>
              <a:rPr lang="ru-RU" sz="1800" dirty="0" err="1"/>
              <a:t>һуғышына тиклемге</a:t>
            </a:r>
            <a:r>
              <a:rPr lang="ru-RU" sz="1800" dirty="0"/>
              <a:t> </a:t>
            </a:r>
            <a:r>
              <a:rPr lang="ru-RU" sz="1800" dirty="0" err="1"/>
              <a:t>ижадындағы күләмле һәм әһәмиәтле әҫәрҙәренең береһе</a:t>
            </a:r>
            <a:r>
              <a:rPr lang="ru-RU" sz="1800" dirty="0"/>
              <a:t>. </a:t>
            </a:r>
            <a:r>
              <a:rPr lang="ru-RU" sz="2000" dirty="0"/>
              <a:t/>
            </a:r>
            <a:br>
              <a:rPr lang="ru-RU" sz="2000" dirty="0"/>
            </a:br>
            <a:endParaRPr lang="ru-RU" sz="2000" dirty="0"/>
          </a:p>
        </p:txBody>
      </p:sp>
      <p:pic>
        <p:nvPicPr>
          <p:cNvPr id="4" name="Picture 7" descr="pict14"/>
          <p:cNvPicPr>
            <a:picLocks noGrp="1" noChangeAspect="1" noChangeArrowheads="1"/>
          </p:cNvPicPr>
          <p:nvPr>
            <p:ph idx="1"/>
          </p:nvPr>
        </p:nvPicPr>
        <p:blipFill>
          <a:blip r:embed="rId2" cstate="print"/>
          <a:srcRect/>
          <a:stretch>
            <a:fillRect/>
          </a:stretch>
        </p:blipFill>
        <p:spPr bwMode="auto">
          <a:xfrm>
            <a:off x="6012160" y="908720"/>
            <a:ext cx="2896985" cy="4493029"/>
          </a:xfrm>
          <a:prstGeom prst="rect">
            <a:avLst/>
          </a:prstGeom>
          <a:noFill/>
          <a:ln w="38100">
            <a:solidFill>
              <a:srgbClr val="006600"/>
            </a:solidFill>
            <a:miter lim="800000"/>
            <a:headEnd/>
            <a:tailEnd/>
          </a:ln>
        </p:spPr>
      </p:pic>
      <p:pic>
        <p:nvPicPr>
          <p:cNvPr id="5" name="Picture 10" descr="risynok19"/>
          <p:cNvPicPr>
            <a:picLocks noChangeAspect="1" noChangeArrowheads="1"/>
          </p:cNvPicPr>
          <p:nvPr/>
        </p:nvPicPr>
        <p:blipFill>
          <a:blip r:embed="rId3" cstate="print"/>
          <a:srcRect/>
          <a:stretch>
            <a:fillRect/>
          </a:stretch>
        </p:blipFill>
        <p:spPr bwMode="auto">
          <a:xfrm>
            <a:off x="539552" y="3501008"/>
            <a:ext cx="1676400" cy="2286000"/>
          </a:xfrm>
          <a:prstGeom prst="rect">
            <a:avLst/>
          </a:prstGeom>
          <a:noFill/>
          <a:ln w="38100">
            <a:solidFill>
              <a:srgbClr val="006600"/>
            </a:solidFill>
            <a:miter lim="800000"/>
            <a:headEnd/>
            <a:tailEnd/>
          </a:ln>
        </p:spPr>
      </p:pic>
      <p:sp>
        <p:nvSpPr>
          <p:cNvPr id="6" name="Rectangle 18"/>
          <p:cNvSpPr>
            <a:spLocks noChangeArrowheads="1"/>
          </p:cNvSpPr>
          <p:nvPr/>
        </p:nvSpPr>
        <p:spPr bwMode="auto">
          <a:xfrm>
            <a:off x="3275856" y="4149080"/>
            <a:ext cx="2138363" cy="369332"/>
          </a:xfrm>
          <a:prstGeom prst="rect">
            <a:avLst/>
          </a:prstGeom>
          <a:noFill/>
          <a:ln w="9525">
            <a:noFill/>
            <a:miter lim="800000"/>
            <a:headEnd/>
            <a:tailEnd/>
          </a:ln>
          <a:effectLst>
            <a:outerShdw dist="35921" dir="2700000" algn="ctr" rotWithShape="0">
              <a:srgbClr val="006600"/>
            </a:outerShdw>
          </a:effectLst>
        </p:spPr>
        <p:txBody>
          <a:bodyPr wrap="square" anchor="ctr">
            <a:spAutoFit/>
          </a:bodyPr>
          <a:lstStyle/>
          <a:p>
            <a:pPr eaLnBrk="1" hangingPunct="1">
              <a:defRPr/>
            </a:pPr>
            <a:r>
              <a:rPr lang="ru-RU" sz="1200" b="0" i="0" dirty="0"/>
              <a:t>	</a:t>
            </a:r>
            <a:r>
              <a:rPr lang="ru-RU" dirty="0"/>
              <a:t> </a:t>
            </a:r>
          </a:p>
        </p:txBody>
      </p:sp>
      <p:sp>
        <p:nvSpPr>
          <p:cNvPr id="7" name="Прямоугольник 6"/>
          <p:cNvSpPr/>
          <p:nvPr/>
        </p:nvSpPr>
        <p:spPr>
          <a:xfrm>
            <a:off x="2987824" y="3212976"/>
            <a:ext cx="2664296" cy="3046988"/>
          </a:xfrm>
          <a:prstGeom prst="rect">
            <a:avLst/>
          </a:prstGeom>
        </p:spPr>
        <p:txBody>
          <a:bodyPr wrap="square">
            <a:spAutoFit/>
          </a:bodyPr>
          <a:lstStyle/>
          <a:p>
            <a:pPr>
              <a:defRPr/>
            </a:pPr>
            <a:r>
              <a:rPr lang="ru-RU" sz="1600" dirty="0" err="1"/>
              <a:t>Йыр</a:t>
            </a:r>
            <a:r>
              <a:rPr lang="ru-RU" sz="1600" dirty="0"/>
              <a:t>.</a:t>
            </a:r>
          </a:p>
          <a:p>
            <a:pPr>
              <a:defRPr/>
            </a:pPr>
            <a:r>
              <a:rPr lang="ru-RU" sz="1600" dirty="0" err="1"/>
              <a:t>Себер</a:t>
            </a:r>
            <a:r>
              <a:rPr lang="ru-RU" sz="1600" dirty="0"/>
              <a:t> </a:t>
            </a:r>
            <a:r>
              <a:rPr lang="ru-RU" sz="1600" dirty="0" err="1"/>
              <a:t>тигеҙлеге буйлап</a:t>
            </a:r>
            <a:r>
              <a:rPr lang="ru-RU" sz="1600" dirty="0"/>
              <a:t> </a:t>
            </a:r>
          </a:p>
          <a:p>
            <a:pPr>
              <a:defRPr/>
            </a:pPr>
            <a:r>
              <a:rPr lang="ru-RU" sz="1600" dirty="0" err="1"/>
              <a:t>Ҡоторҙо </a:t>
            </a:r>
            <a:r>
              <a:rPr lang="ru-RU" sz="1600" dirty="0"/>
              <a:t>буран,</a:t>
            </a:r>
          </a:p>
          <a:p>
            <a:pPr>
              <a:defRPr/>
            </a:pPr>
            <a:r>
              <a:rPr lang="ru-RU" sz="1600" dirty="0" err="1"/>
              <a:t>Юлдарын</a:t>
            </a:r>
            <a:r>
              <a:rPr lang="ru-RU" sz="1600" dirty="0"/>
              <a:t> </a:t>
            </a:r>
            <a:r>
              <a:rPr lang="ru-RU" sz="1600" dirty="0" err="1"/>
              <a:t>йәйәүле үтеп,</a:t>
            </a:r>
            <a:endParaRPr lang="ru-RU" sz="1600" dirty="0"/>
          </a:p>
          <a:p>
            <a:pPr>
              <a:defRPr/>
            </a:pPr>
            <a:r>
              <a:rPr lang="ru-RU" sz="1600" dirty="0" err="1"/>
              <a:t>Үтте </a:t>
            </a:r>
            <a:r>
              <a:rPr lang="ru-RU" sz="1600" dirty="0"/>
              <a:t>партизан.</a:t>
            </a:r>
          </a:p>
          <a:p>
            <a:pPr>
              <a:defRPr/>
            </a:pPr>
            <a:r>
              <a:rPr lang="ru-RU" sz="1600" dirty="0" err="1"/>
              <a:t>Үтте </a:t>
            </a:r>
            <a:r>
              <a:rPr lang="ru-RU" sz="1600" dirty="0"/>
              <a:t>партизан </a:t>
            </a:r>
            <a:r>
              <a:rPr lang="ru-RU" sz="1600" dirty="0" err="1"/>
              <a:t>тайманы</a:t>
            </a:r>
            <a:r>
              <a:rPr lang="ru-RU" sz="1600" dirty="0"/>
              <a:t>,</a:t>
            </a:r>
          </a:p>
          <a:p>
            <a:pPr>
              <a:defRPr/>
            </a:pPr>
            <a:r>
              <a:rPr lang="ru-RU" sz="1600" dirty="0" err="1"/>
              <a:t>Аҫып </a:t>
            </a:r>
            <a:r>
              <a:rPr lang="ru-RU" sz="1600" dirty="0"/>
              <a:t>винтовка,</a:t>
            </a:r>
          </a:p>
          <a:p>
            <a:pPr>
              <a:defRPr/>
            </a:pPr>
            <a:r>
              <a:rPr lang="ru-RU" sz="1600" dirty="0" err="1"/>
              <a:t>Бойоҡманы йәш </a:t>
            </a:r>
            <a:r>
              <a:rPr lang="ru-RU" sz="1600" dirty="0"/>
              <a:t>партизан,</a:t>
            </a:r>
          </a:p>
          <a:p>
            <a:pPr>
              <a:defRPr/>
            </a:pPr>
            <a:r>
              <a:rPr lang="ru-RU" sz="1600" dirty="0" err="1"/>
              <a:t>Ташланды</a:t>
            </a:r>
            <a:r>
              <a:rPr lang="ru-RU" sz="1600" dirty="0"/>
              <a:t> </a:t>
            </a:r>
            <a:r>
              <a:rPr lang="ru-RU" sz="1600" dirty="0" err="1"/>
              <a:t>утҡа.</a:t>
            </a:r>
            <a:endParaRPr lang="ru-RU" sz="1600" dirty="0"/>
          </a:p>
          <a:p>
            <a:pPr>
              <a:defRPr/>
            </a:pPr>
            <a:r>
              <a:rPr lang="ru-RU" sz="1600" dirty="0"/>
              <a:t>Кисте отряд </a:t>
            </a:r>
            <a:r>
              <a:rPr lang="ru-RU" sz="1600" dirty="0" err="1"/>
              <a:t>Байкалды</a:t>
            </a:r>
            <a:r>
              <a:rPr lang="ru-RU" sz="1600" dirty="0"/>
              <a:t> – </a:t>
            </a:r>
          </a:p>
          <a:p>
            <a:pPr>
              <a:defRPr/>
            </a:pPr>
            <a:r>
              <a:rPr lang="ru-RU" sz="1600" dirty="0"/>
              <a:t>Юл </a:t>
            </a:r>
            <a:r>
              <a:rPr lang="ru-RU" sz="1600" dirty="0" err="1"/>
              <a:t>булды</a:t>
            </a:r>
            <a:r>
              <a:rPr lang="ru-RU" sz="1600" dirty="0"/>
              <a:t> </a:t>
            </a:r>
            <a:r>
              <a:rPr lang="ru-RU" sz="1600" dirty="0" err="1"/>
              <a:t>оҙон</a:t>
            </a:r>
            <a:r>
              <a:rPr lang="ru-RU" sz="1600" dirty="0"/>
              <a:t>…</a:t>
            </a:r>
          </a:p>
          <a:p>
            <a:pPr>
              <a:defRPr/>
            </a:pPr>
            <a:r>
              <a:rPr lang="ru-RU" sz="1600" dirty="0"/>
              <a:t>                       </a:t>
            </a:r>
            <a:r>
              <a:rPr lang="ru-RU" sz="1600" dirty="0">
                <a:latin typeface="Times New Roman" pitchFamily="18" charset="0"/>
              </a:rPr>
              <a:t>1939</a:t>
            </a:r>
            <a:endParaRPr lang="ru-RU" sz="1600" dirty="0"/>
          </a:p>
        </p:txBody>
      </p:sp>
      <p:pic>
        <p:nvPicPr>
          <p:cNvPr id="8" name="Рисунок 7" descr="F:\Мустай\5895.970.jpg"/>
          <p:cNvPicPr/>
          <p:nvPr/>
        </p:nvPicPr>
        <p:blipFill>
          <a:blip r:embed="rId4" cstate="print"/>
          <a:srcRect l="7332" t="11146" r="8870" b="7256"/>
          <a:stretch>
            <a:fillRect/>
          </a:stretch>
        </p:blipFill>
        <p:spPr bwMode="auto">
          <a:xfrm>
            <a:off x="7812360" y="5805264"/>
            <a:ext cx="1171415" cy="836712"/>
          </a:xfrm>
          <a:prstGeom prst="rect">
            <a:avLst/>
          </a:prstGeom>
          <a:noFill/>
          <a:ln w="9525">
            <a:noFill/>
            <a:miter lim="800000"/>
            <a:headEnd/>
            <a:tailEnd/>
          </a:ln>
        </p:spPr>
      </p:pic>
      <p:pic>
        <p:nvPicPr>
          <p:cNvPr id="9" name="Рисунок 8" descr="https://im0-tub-ru.yandex.net/i?id=611ba89b364166087dea9a731b4f7aac&amp;ref=rim&amp;n=33&amp;w=200&amp;h=150"/>
          <p:cNvPicPr/>
          <p:nvPr/>
        </p:nvPicPr>
        <p:blipFill>
          <a:blip r:embed="rId5" cstate="print"/>
          <a:srcRect l="27342" r="13180" b="18301"/>
          <a:stretch>
            <a:fillRect/>
          </a:stretch>
        </p:blipFill>
        <p:spPr bwMode="auto">
          <a:xfrm>
            <a:off x="4932040" y="0"/>
            <a:ext cx="1008112" cy="1008112"/>
          </a:xfrm>
          <a:prstGeom prst="rect">
            <a:avLst/>
          </a:prstGeom>
          <a:noFill/>
          <a:ln w="9525">
            <a:noFill/>
            <a:miter lim="800000"/>
            <a:headEnd/>
            <a:tailEnd/>
          </a:ln>
        </p:spPr>
      </p:pic>
      <p:pic>
        <p:nvPicPr>
          <p:cNvPr id="10" name="Рисунок 9" descr="https://im0-tub-ru.yandex.net/i?id=611ba89b364166087dea9a731b4f7aac&amp;ref=rim&amp;n=33&amp;w=200&amp;h=150"/>
          <p:cNvPicPr/>
          <p:nvPr/>
        </p:nvPicPr>
        <p:blipFill>
          <a:blip r:embed="rId5" cstate="print"/>
          <a:srcRect l="27342" r="13180" b="18301"/>
          <a:stretch>
            <a:fillRect/>
          </a:stretch>
        </p:blipFill>
        <p:spPr bwMode="auto">
          <a:xfrm>
            <a:off x="5508104" y="5517232"/>
            <a:ext cx="1008112" cy="1008112"/>
          </a:xfrm>
          <a:prstGeom prst="rect">
            <a:avLst/>
          </a:prstGeom>
          <a:noFill/>
          <a:ln w="9525">
            <a:noFill/>
            <a:miter lim="800000"/>
            <a:headEnd/>
            <a:tailEnd/>
          </a:ln>
        </p:spPr>
      </p:pic>
      <p:pic>
        <p:nvPicPr>
          <p:cNvPr id="11" name="Рисунок 10" descr="F:\Мустай\5895.970.jpg"/>
          <p:cNvPicPr/>
          <p:nvPr/>
        </p:nvPicPr>
        <p:blipFill>
          <a:blip r:embed="rId4" cstate="print"/>
          <a:srcRect l="7332" t="11146" r="8870" b="7256"/>
          <a:stretch>
            <a:fillRect/>
          </a:stretch>
        </p:blipFill>
        <p:spPr bwMode="auto">
          <a:xfrm>
            <a:off x="1547664" y="6021288"/>
            <a:ext cx="1171415" cy="836712"/>
          </a:xfrm>
          <a:prstGeom prst="rect">
            <a:avLst/>
          </a:prstGeom>
          <a:noFill/>
          <a:ln w="9525">
            <a:noFill/>
            <a:miter lim="800000"/>
            <a:headEnd/>
            <a:tailEnd/>
          </a:ln>
        </p:spPr>
      </p:pic>
      <p:pic>
        <p:nvPicPr>
          <p:cNvPr id="12" name="Рисунок 11" descr="https://im0-tub-ru.yandex.net/i?id=611ba89b364166087dea9a731b4f7aac&amp;ref=rim&amp;n=33&amp;w=200&amp;h=150"/>
          <p:cNvPicPr/>
          <p:nvPr/>
        </p:nvPicPr>
        <p:blipFill>
          <a:blip r:embed="rId5" cstate="print"/>
          <a:srcRect l="27342" r="13180" b="18301"/>
          <a:stretch>
            <a:fillRect/>
          </a:stretch>
        </p:blipFill>
        <p:spPr bwMode="auto">
          <a:xfrm>
            <a:off x="8244408" y="0"/>
            <a:ext cx="899592" cy="692696"/>
          </a:xfrm>
          <a:prstGeom prst="rect">
            <a:avLst/>
          </a:prstGeom>
          <a:noFill/>
          <a:ln w="9525">
            <a:noFill/>
            <a:miter lim="800000"/>
            <a:headEnd/>
            <a:tailEnd/>
          </a:ln>
        </p:spPr>
      </p:pic>
    </p:spTree>
  </p:cSld>
  <p:clrMapOvr>
    <a:masterClrMapping/>
  </p:clrMapOvr>
  <p:transition advTm="182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4" y="274638"/>
            <a:ext cx="2818656" cy="6106690"/>
          </a:xfrm>
        </p:spPr>
        <p:txBody>
          <a:bodyPr>
            <a:noAutofit/>
          </a:bodyPr>
          <a:lstStyle/>
          <a:p>
            <a:r>
              <a:rPr lang="ru-RU" sz="2700" dirty="0"/>
              <a:t>1935 </a:t>
            </a:r>
            <a:r>
              <a:rPr lang="ru-RU" sz="2700" dirty="0" err="1"/>
              <a:t>йылда</a:t>
            </a:r>
            <a:r>
              <a:rPr lang="ru-RU" sz="2700" dirty="0"/>
              <a:t> К. А. Тимирязев </a:t>
            </a:r>
            <a:r>
              <a:rPr lang="ru-RU" sz="2700" dirty="0" err="1"/>
              <a:t>исемендәге Башҡорт </a:t>
            </a:r>
            <a:r>
              <a:rPr lang="ru-RU" sz="2700" dirty="0"/>
              <a:t>педагогия </a:t>
            </a:r>
            <a:r>
              <a:rPr lang="ru-RU" sz="2700" dirty="0" err="1"/>
              <a:t>институтының </a:t>
            </a:r>
            <a:r>
              <a:rPr lang="ru-RU" sz="2700" dirty="0"/>
              <a:t>тел </a:t>
            </a:r>
            <a:r>
              <a:rPr lang="ru-RU" sz="2700" dirty="0" err="1"/>
              <a:t>һәм әҙәбиәт факультетына</a:t>
            </a:r>
            <a:r>
              <a:rPr lang="ru-RU" sz="2700" dirty="0"/>
              <a:t> </a:t>
            </a:r>
            <a:r>
              <a:rPr lang="ru-RU" sz="2700" dirty="0" err="1"/>
              <a:t>уҡырға инә</a:t>
            </a:r>
            <a:r>
              <a:rPr lang="ru-RU" sz="2700" dirty="0"/>
              <a:t>, </a:t>
            </a:r>
            <a:r>
              <a:rPr lang="ru-RU" sz="2700" dirty="0" err="1"/>
              <a:t>уны</a:t>
            </a:r>
            <a:r>
              <a:rPr lang="ru-RU" sz="2700" dirty="0"/>
              <a:t> 1941 </a:t>
            </a:r>
            <a:r>
              <a:rPr lang="ru-RU" sz="2700" dirty="0" err="1"/>
              <a:t>йылда</a:t>
            </a:r>
            <a:r>
              <a:rPr lang="ru-RU" sz="2700" dirty="0"/>
              <a:t> </a:t>
            </a:r>
            <a:r>
              <a:rPr lang="ru-RU" sz="2700" dirty="0" err="1"/>
              <a:t>тамамлай</a:t>
            </a:r>
            <a:r>
              <a:rPr lang="ru-RU" sz="2700" dirty="0"/>
              <a:t>.</a:t>
            </a:r>
          </a:p>
        </p:txBody>
      </p:sp>
      <p:sp>
        <p:nvSpPr>
          <p:cNvPr id="10242" name="AutoShape 2" descr="https://upload.wikimedia.org/wikipedia/commons/5/5c/%D0%91%D0%B0%D1%88%D0%BA%D0%B8%D1%80%D1%81%D0%BA%D0%B8%D0%B9_%D0%B3%D0%BE%D1%81%D1%83%D0%B4%D0%B0%D1%80%D1%81%D1%82%D0%B2%D0%B5%D0%BD%D0%BD%D1%8B%D0%B9_%D0%BF%D0%B5%D0%B4%D0%B0%D0%B3%D0%BE%D0%B3%D0%B8%D1%87%D0%B5%D1%81%D0%BA%D0%B8%D0%B9_%D0%B8%D0%BD%D1%81%D1%82%D0%B8%D1%82%D1%83%D1%82_%D0%B8%D0%BC._%D0%A2%D0%B8%D0%BC%D0%B8%D1%80%D1%8F%D0%B7%D0%B5%D0%B2%D0%B0%2C_%D0%BD%D1%8B%D0%BD%D0%B5_%D0%91%D0%B8%D0%BE%D0%BB%D0%BE%D0%B3%D0%B8%D1%87%D0%B5%D1%81%D0%BA%D0%B8%D0%B9_%D1%84%D0%B0%D0%BA%D1%83%D0%BB%D1%8C%D1%82%D0%B5%D1%82_%D0%91%D0%B0%D1%88%D0%93%D0%A3%2C_1954_%D0%B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4" name="AutoShape 4" descr="File:Башкирский государственный педагогический институт им. Тимирязева, ныне Биологический факультет БашГУ, 1954 г.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https://upload.wikimedia.org/wikipedia/commons/5/5c/%D0%91%D0%B0%D1%88%D0%BA%D0%B8%D1%80%D1%81%D0%BA%D0%B8%D0%B9_%D0%B3%D0%BE%D1%81%D1%83%D0%B4%D0%B0%D1%80%D1%81%D1%82%D0%B2%D0%B5%D0%BD%D0%BD%D1%8B%D0%B9_%D0%BF%D0%B5%D0%B4%D0%B0%D0%B3%D0%BE%D0%B3%D0%B8%D1%87%D0%B5%D1%81%D0%BA%D0%B8%D0%B9_%D0%B8%D0%BD%D1%81%D1%82%D0%B8%D1%82%D1%83%D1%82_%D0%B8%D0%BC._%D0%A2%D0%B8%D0%BC%D0%B8%D1%80%D1%8F%D0%B7%D0%B5%D0%B2%D0%B0%2C_%D0%BD%D1%8B%D0%BD%D0%B5_%D0%91%D0%B8%D0%BE%D0%BB%D0%BE%D0%B3%D0%B8%D1%87%D0%B5%D1%81%D0%BA%D0%B8%D0%B9_%D1%84%D0%B0%D0%BA%D1%83%D0%BB%D1%8C%D1%82%D0%B5%D1%82_%D0%91%D0%B0%D1%88%D0%93%D0%A3%2C_1954_%D0%B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7" name="Picture 7" descr="F:\Мустай\Башкирский_государственный_педагогический_институт_им._Тимирязева,_ныне_Биологический_факультет_БашГУ,_1954_г.png"/>
          <p:cNvPicPr>
            <a:picLocks noGrp="1" noChangeAspect="1" noChangeArrowheads="1"/>
          </p:cNvPicPr>
          <p:nvPr>
            <p:ph idx="1"/>
          </p:nvPr>
        </p:nvPicPr>
        <p:blipFill>
          <a:blip r:embed="rId2" cstate="print"/>
          <a:srcRect/>
          <a:stretch>
            <a:fillRect/>
          </a:stretch>
        </p:blipFill>
        <p:spPr bwMode="auto">
          <a:xfrm>
            <a:off x="457200" y="1481788"/>
            <a:ext cx="5051425" cy="3422937"/>
          </a:xfrm>
          <a:prstGeom prst="rect">
            <a:avLst/>
          </a:prstGeom>
          <a:noFill/>
        </p:spPr>
      </p:pic>
      <p:pic>
        <p:nvPicPr>
          <p:cNvPr id="9" name="Рисунок 8" descr="F:\Мустай\5895.970.jpg"/>
          <p:cNvPicPr/>
          <p:nvPr/>
        </p:nvPicPr>
        <p:blipFill>
          <a:blip r:embed="rId3" cstate="print"/>
          <a:srcRect l="7332" t="11146" r="8870" b="7256"/>
          <a:stretch>
            <a:fillRect/>
          </a:stretch>
        </p:blipFill>
        <p:spPr bwMode="auto">
          <a:xfrm>
            <a:off x="5796136" y="188640"/>
            <a:ext cx="1171415" cy="836712"/>
          </a:xfrm>
          <a:prstGeom prst="rect">
            <a:avLst/>
          </a:prstGeom>
          <a:noFill/>
          <a:ln w="9525">
            <a:noFill/>
            <a:miter lim="800000"/>
            <a:headEnd/>
            <a:tailEnd/>
          </a:ln>
        </p:spPr>
      </p:pic>
      <p:pic>
        <p:nvPicPr>
          <p:cNvPr id="10" name="Рисунок 9" descr="F:\Мустай\5895.970.jpg"/>
          <p:cNvPicPr/>
          <p:nvPr/>
        </p:nvPicPr>
        <p:blipFill>
          <a:blip r:embed="rId3" cstate="print"/>
          <a:srcRect l="7332" t="11146" r="8870" b="7256"/>
          <a:stretch>
            <a:fillRect/>
          </a:stretch>
        </p:blipFill>
        <p:spPr bwMode="auto">
          <a:xfrm>
            <a:off x="1763688" y="260648"/>
            <a:ext cx="1171415" cy="836712"/>
          </a:xfrm>
          <a:prstGeom prst="rect">
            <a:avLst/>
          </a:prstGeom>
          <a:noFill/>
          <a:ln w="9525">
            <a:noFill/>
            <a:miter lim="800000"/>
            <a:headEnd/>
            <a:tailEnd/>
          </a:ln>
        </p:spPr>
      </p:pic>
      <p:pic>
        <p:nvPicPr>
          <p:cNvPr id="11" name="Рисунок 10" descr="F:\Мустай\5895.970.jpg"/>
          <p:cNvPicPr/>
          <p:nvPr/>
        </p:nvPicPr>
        <p:blipFill>
          <a:blip r:embed="rId3" cstate="print"/>
          <a:srcRect l="7332" t="11146" r="8870" b="7256"/>
          <a:stretch>
            <a:fillRect/>
          </a:stretch>
        </p:blipFill>
        <p:spPr bwMode="auto">
          <a:xfrm>
            <a:off x="4139952" y="5445224"/>
            <a:ext cx="1171415" cy="836712"/>
          </a:xfrm>
          <a:prstGeom prst="rect">
            <a:avLst/>
          </a:prstGeom>
          <a:noFill/>
          <a:ln w="9525">
            <a:noFill/>
            <a:miter lim="800000"/>
            <a:headEnd/>
            <a:tailEnd/>
          </a:ln>
        </p:spPr>
      </p:pic>
      <p:pic>
        <p:nvPicPr>
          <p:cNvPr id="12" name="Рисунок 11" descr="https://im0-tub-ru.yandex.net/i?id=611ba89b364166087dea9a731b4f7aac&amp;ref=rim&amp;n=33&amp;w=200&amp;h=150"/>
          <p:cNvPicPr/>
          <p:nvPr/>
        </p:nvPicPr>
        <p:blipFill>
          <a:blip r:embed="rId4" cstate="print"/>
          <a:srcRect l="27342" r="13180" b="18301"/>
          <a:stretch>
            <a:fillRect/>
          </a:stretch>
        </p:blipFill>
        <p:spPr bwMode="auto">
          <a:xfrm>
            <a:off x="1331640" y="5445224"/>
            <a:ext cx="1008112" cy="1008112"/>
          </a:xfrm>
          <a:prstGeom prst="rect">
            <a:avLst/>
          </a:prstGeom>
          <a:noFill/>
          <a:ln w="9525">
            <a:noFill/>
            <a:miter lim="800000"/>
            <a:headEnd/>
            <a:tailEnd/>
          </a:ln>
        </p:spPr>
      </p:pic>
      <p:pic>
        <p:nvPicPr>
          <p:cNvPr id="13" name="Рисунок 12" descr="https://im0-tub-ru.yandex.net/i?id=611ba89b364166087dea9a731b4f7aac&amp;ref=rim&amp;n=33&amp;w=200&amp;h=150"/>
          <p:cNvPicPr/>
          <p:nvPr/>
        </p:nvPicPr>
        <p:blipFill>
          <a:blip r:embed="rId4" cstate="print"/>
          <a:srcRect l="27342" r="13180" b="18301"/>
          <a:stretch>
            <a:fillRect/>
          </a:stretch>
        </p:blipFill>
        <p:spPr bwMode="auto">
          <a:xfrm>
            <a:off x="7740352" y="5661248"/>
            <a:ext cx="1008112" cy="1008112"/>
          </a:xfrm>
          <a:prstGeom prst="rect">
            <a:avLst/>
          </a:prstGeom>
          <a:noFill/>
          <a:ln w="9525">
            <a:noFill/>
            <a:miter lim="800000"/>
            <a:headEnd/>
            <a:tailEnd/>
          </a:ln>
        </p:spPr>
      </p:pic>
    </p:spTree>
  </p:cSld>
  <p:clrMapOvr>
    <a:masterClrMapping/>
  </p:clrMapOvr>
  <p:transition advTm="1571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188640"/>
            <a:ext cx="2952328" cy="6466730"/>
          </a:xfrm>
        </p:spPr>
        <p:txBody>
          <a:bodyPr>
            <a:noAutofit/>
          </a:bodyPr>
          <a:lstStyle/>
          <a:p>
            <a:r>
              <a:rPr lang="ru-RU" sz="1800" dirty="0" err="1" smtClean="0">
                <a:latin typeface="Georgia" pitchFamily="18" charset="0"/>
                <a:cs typeface="Times New Roman" pitchFamily="18" charset="0"/>
              </a:rPr>
              <a:t>Институтты</a:t>
            </a:r>
            <a:r>
              <a:rPr lang="ru-RU" sz="1800" dirty="0" smtClean="0">
                <a:latin typeface="Georgia" pitchFamily="18" charset="0"/>
                <a:cs typeface="Times New Roman" pitchFamily="18" charset="0"/>
              </a:rPr>
              <a:t> </a:t>
            </a:r>
            <a:r>
              <a:rPr lang="ru-RU" sz="1800" dirty="0" err="1">
                <a:latin typeface="Georgia" pitchFamily="18" charset="0"/>
                <a:cs typeface="Times New Roman" pitchFamily="18" charset="0"/>
              </a:rPr>
              <a:t>тамамлағандан һуң Ҡыҙыл </a:t>
            </a:r>
            <a:r>
              <a:rPr lang="ru-RU" sz="1800" dirty="0">
                <a:latin typeface="Georgia" pitchFamily="18" charset="0"/>
                <a:cs typeface="Times New Roman" pitchFamily="18" charset="0"/>
              </a:rPr>
              <a:t>Армия </a:t>
            </a:r>
            <a:r>
              <a:rPr lang="ru-RU" sz="1800" dirty="0" err="1">
                <a:latin typeface="Georgia" pitchFamily="18" charset="0"/>
                <a:cs typeface="Times New Roman" pitchFamily="18" charset="0"/>
              </a:rPr>
              <a:t>сафына</a:t>
            </a:r>
            <a:r>
              <a:rPr lang="ru-RU" sz="1800" dirty="0">
                <a:latin typeface="Georgia" pitchFamily="18" charset="0"/>
                <a:cs typeface="Times New Roman" pitchFamily="18" charset="0"/>
              </a:rPr>
              <a:t> </a:t>
            </a:r>
            <a:r>
              <a:rPr lang="ru-RU" sz="1800" dirty="0" err="1">
                <a:latin typeface="Georgia" pitchFamily="18" charset="0"/>
                <a:cs typeface="Times New Roman" pitchFamily="18" charset="0"/>
              </a:rPr>
              <a:t>саҡырыла һәм </a:t>
            </a:r>
            <a:r>
              <a:rPr lang="ru-RU" sz="1800" dirty="0">
                <a:latin typeface="Georgia" pitchFamily="18" charset="0"/>
                <a:cs typeface="Times New Roman" pitchFamily="18" charset="0"/>
              </a:rPr>
              <a:t>Муром </a:t>
            </a:r>
            <a:r>
              <a:rPr lang="ru-RU" sz="1800" dirty="0" err="1">
                <a:latin typeface="Georgia" pitchFamily="18" charset="0"/>
                <a:cs typeface="Times New Roman" pitchFamily="18" charset="0"/>
              </a:rPr>
              <a:t>элемтә училищеһына йүнәлтмә </a:t>
            </a:r>
            <a:r>
              <a:rPr lang="ru-RU" sz="1800" dirty="0">
                <a:latin typeface="Georgia" pitchFamily="18" charset="0"/>
                <a:cs typeface="Times New Roman" pitchFamily="18" charset="0"/>
              </a:rPr>
              <a:t>ала. 1942 </a:t>
            </a:r>
            <a:r>
              <a:rPr lang="ru-RU" sz="1800" dirty="0" err="1">
                <a:latin typeface="Georgia" pitchFamily="18" charset="0"/>
                <a:cs typeface="Times New Roman" pitchFamily="18" charset="0"/>
              </a:rPr>
              <a:t>йылдың майында</a:t>
            </a:r>
            <a:r>
              <a:rPr lang="ru-RU" sz="1800" dirty="0">
                <a:latin typeface="Georgia" pitchFamily="18" charset="0"/>
                <a:cs typeface="Times New Roman" pitchFamily="18" charset="0"/>
              </a:rPr>
              <a:t> </a:t>
            </a:r>
            <a:r>
              <a:rPr lang="ru-RU" sz="1800" dirty="0" err="1">
                <a:latin typeface="Georgia" pitchFamily="18" charset="0"/>
                <a:cs typeface="Times New Roman" pitchFamily="18" charset="0"/>
              </a:rPr>
              <a:t>кесе</a:t>
            </a:r>
            <a:r>
              <a:rPr lang="ru-RU" sz="1800" dirty="0">
                <a:latin typeface="Georgia" pitchFamily="18" charset="0"/>
                <a:cs typeface="Times New Roman" pitchFamily="18" charset="0"/>
              </a:rPr>
              <a:t> лейтенант </a:t>
            </a:r>
            <a:r>
              <a:rPr lang="ru-RU" sz="1800" dirty="0" err="1">
                <a:latin typeface="Georgia" pitchFamily="18" charset="0"/>
                <a:cs typeface="Times New Roman" pitchFamily="18" charset="0"/>
              </a:rPr>
              <a:t>вазифаһында </a:t>
            </a:r>
            <a:r>
              <a:rPr lang="ru-RU" sz="1800" dirty="0">
                <a:latin typeface="Georgia" pitchFamily="18" charset="0"/>
                <a:cs typeface="Times New Roman" pitchFamily="18" charset="0"/>
              </a:rPr>
              <a:t>17 — се </a:t>
            </a:r>
            <a:r>
              <a:rPr lang="ru-RU" sz="1800" dirty="0" err="1">
                <a:latin typeface="Georgia" pitchFamily="18" charset="0"/>
                <a:cs typeface="Times New Roman" pitchFamily="18" charset="0"/>
              </a:rPr>
              <a:t>мотоуҡсылар бригадаһына артдивизиондың элемтә начальнигы</a:t>
            </a:r>
            <a:r>
              <a:rPr lang="ru-RU" sz="1800" dirty="0">
                <a:latin typeface="Georgia" pitchFamily="18" charset="0"/>
                <a:cs typeface="Times New Roman" pitchFamily="18" charset="0"/>
              </a:rPr>
              <a:t> </a:t>
            </a:r>
            <a:r>
              <a:rPr lang="ru-RU" sz="1800" dirty="0" err="1">
                <a:latin typeface="Georgia" pitchFamily="18" charset="0"/>
                <a:cs typeface="Times New Roman" pitchFamily="18" charset="0"/>
              </a:rPr>
              <a:t>итеп</a:t>
            </a:r>
            <a:r>
              <a:rPr lang="ru-RU" sz="1800" dirty="0">
                <a:latin typeface="Georgia" pitchFamily="18" charset="0"/>
                <a:cs typeface="Times New Roman" pitchFamily="18" charset="0"/>
              </a:rPr>
              <a:t> </a:t>
            </a:r>
            <a:r>
              <a:rPr lang="ru-RU" sz="1800" dirty="0" err="1">
                <a:latin typeface="Georgia" pitchFamily="18" charset="0"/>
                <a:cs typeface="Times New Roman" pitchFamily="18" charset="0"/>
              </a:rPr>
              <a:t>ебәрелә</a:t>
            </a:r>
            <a:r>
              <a:rPr lang="ru-RU" sz="1800" dirty="0" smtClean="0">
                <a:latin typeface="Georgia" pitchFamily="18" charset="0"/>
                <a:cs typeface="Times New Roman" pitchFamily="18" charset="0"/>
              </a:rPr>
              <a:t>.</a:t>
            </a:r>
            <a:br>
              <a:rPr lang="ru-RU" sz="1800" dirty="0" smtClean="0">
                <a:latin typeface="Georgia" pitchFamily="18" charset="0"/>
                <a:cs typeface="Times New Roman" pitchFamily="18" charset="0"/>
              </a:rPr>
            </a:br>
            <a:r>
              <a:rPr lang="ru-RU" sz="1800" dirty="0">
                <a:latin typeface="Georgia" pitchFamily="18" charset="0"/>
                <a:cs typeface="Times New Roman" pitchFamily="18" charset="0"/>
              </a:rPr>
              <a:t> </a:t>
            </a:r>
            <a:r>
              <a:rPr lang="ru-RU" sz="1800" dirty="0" smtClean="0">
                <a:latin typeface="Georgia" pitchFamily="18" charset="0"/>
                <a:cs typeface="Times New Roman" pitchFamily="18" charset="0"/>
              </a:rPr>
              <a:t>Мостай </a:t>
            </a:r>
            <a:r>
              <a:rPr lang="ru-RU" sz="1800" dirty="0" err="1" smtClean="0">
                <a:latin typeface="Georgia" pitchFamily="18" charset="0"/>
                <a:cs typeface="Times New Roman" pitchFamily="18" charset="0"/>
              </a:rPr>
              <a:t>Кәрим</a:t>
            </a:r>
            <a:r>
              <a:rPr lang="ru-RU" sz="1800" dirty="0" smtClean="0">
                <a:latin typeface="Georgia" pitchFamily="18" charset="0"/>
                <a:cs typeface="Times New Roman" pitchFamily="18" charset="0"/>
              </a:rPr>
              <a:t> — </a:t>
            </a:r>
            <a:r>
              <a:rPr lang="ru-RU" sz="1800" dirty="0" err="1" smtClean="0">
                <a:latin typeface="Georgia" pitchFamily="18" charset="0"/>
                <a:cs typeface="Times New Roman" pitchFamily="18" charset="0"/>
              </a:rPr>
              <a:t>бөйөк башҡорт шағиры</a:t>
            </a:r>
            <a:r>
              <a:rPr lang="ru-RU" sz="1800" dirty="0" smtClean="0">
                <a:latin typeface="Georgia" pitchFamily="18" charset="0"/>
                <a:cs typeface="Times New Roman" pitchFamily="18" charset="0"/>
              </a:rPr>
              <a:t>, </a:t>
            </a:r>
            <a:r>
              <a:rPr lang="ru-RU" sz="1800" dirty="0" err="1" smtClean="0">
                <a:latin typeface="Georgia" pitchFamily="18" charset="0"/>
                <a:cs typeface="Times New Roman" pitchFamily="18" charset="0"/>
              </a:rPr>
              <a:t>яҙыусы</a:t>
            </a:r>
            <a:r>
              <a:rPr lang="ru-RU" sz="1800" dirty="0" smtClean="0">
                <a:latin typeface="Georgia" pitchFamily="18" charset="0"/>
                <a:cs typeface="Times New Roman" pitchFamily="18" charset="0"/>
              </a:rPr>
              <a:t>, драматург, публицист, граждан </a:t>
            </a:r>
            <a:r>
              <a:rPr lang="ru-RU" sz="1800" dirty="0" err="1" smtClean="0">
                <a:latin typeface="Georgia" pitchFamily="18" charset="0"/>
                <a:cs typeface="Times New Roman" pitchFamily="18" charset="0"/>
              </a:rPr>
              <a:t>һәм яугир</a:t>
            </a:r>
            <a:r>
              <a:rPr lang="ru-RU" sz="1800" dirty="0" smtClean="0">
                <a:latin typeface="Georgia" pitchFamily="18" charset="0"/>
                <a:cs typeface="Times New Roman" pitchFamily="18" charset="0"/>
              </a:rPr>
              <a:t>, </a:t>
            </a:r>
            <a:r>
              <a:rPr lang="ru-RU" sz="1800" dirty="0" err="1" smtClean="0">
                <a:latin typeface="Georgia" pitchFamily="18" charset="0"/>
                <a:cs typeface="Times New Roman" pitchFamily="18" charset="0"/>
              </a:rPr>
              <a:t>Бөйөк Ватан</a:t>
            </a:r>
            <a:r>
              <a:rPr lang="ru-RU" sz="1800" dirty="0" smtClean="0">
                <a:latin typeface="Georgia" pitchFamily="18" charset="0"/>
                <a:cs typeface="Times New Roman" pitchFamily="18" charset="0"/>
              </a:rPr>
              <a:t> </a:t>
            </a:r>
            <a:r>
              <a:rPr lang="ru-RU" sz="1800" dirty="0" err="1" smtClean="0">
                <a:latin typeface="Georgia" pitchFamily="18" charset="0"/>
                <a:cs typeface="Times New Roman" pitchFamily="18" charset="0"/>
              </a:rPr>
              <a:t>һуғышы </a:t>
            </a:r>
            <a:r>
              <a:rPr lang="ru-RU" sz="1800" dirty="0" smtClean="0">
                <a:latin typeface="Georgia" pitchFamily="18" charset="0"/>
                <a:cs typeface="Times New Roman" pitchFamily="18" charset="0"/>
              </a:rPr>
              <a:t>ветераны, </a:t>
            </a:r>
            <a:r>
              <a:rPr lang="ru-RU" sz="1800" dirty="0" err="1" smtClean="0">
                <a:latin typeface="Georgia" pitchFamily="18" charset="0"/>
                <a:cs typeface="Times New Roman" pitchFamily="18" charset="0"/>
              </a:rPr>
              <a:t>күп хәрби һәм хеҙмәт ордендары</a:t>
            </a:r>
            <a:r>
              <a:rPr lang="ru-RU" sz="1800" dirty="0" smtClean="0">
                <a:latin typeface="Georgia" pitchFamily="18" charset="0"/>
                <a:cs typeface="Times New Roman" pitchFamily="18" charset="0"/>
              </a:rPr>
              <a:t> </a:t>
            </a:r>
            <a:r>
              <a:rPr lang="ru-RU" sz="1800" dirty="0" err="1" smtClean="0">
                <a:latin typeface="Georgia" pitchFamily="18" charset="0"/>
                <a:cs typeface="Times New Roman" pitchFamily="18" charset="0"/>
              </a:rPr>
              <a:t>һәм миҙалдары </a:t>
            </a:r>
            <a:r>
              <a:rPr lang="ru-RU" sz="1800" dirty="0" smtClean="0">
                <a:latin typeface="Georgia" pitchFamily="18" charset="0"/>
                <a:cs typeface="Times New Roman" pitchFamily="18" charset="0"/>
              </a:rPr>
              <a:t>кавалеры, </a:t>
            </a:r>
            <a:r>
              <a:rPr lang="ru-RU" sz="1800" dirty="0" err="1" smtClean="0">
                <a:latin typeface="Georgia" pitchFamily="18" charset="0"/>
                <a:cs typeface="Times New Roman" pitchFamily="18" charset="0"/>
              </a:rPr>
              <a:t>күренекле йәмәғәт эшмәкәре.</a:t>
            </a:r>
            <a:r>
              <a:rPr lang="ru-RU" sz="1800" dirty="0" smtClean="0">
                <a:latin typeface="Georgia" pitchFamily="18" charset="0"/>
                <a:cs typeface="Times New Roman" pitchFamily="18" charset="0"/>
              </a:rPr>
              <a:t> </a:t>
            </a:r>
            <a:endParaRPr lang="ru-RU" sz="1800" dirty="0">
              <a:latin typeface="Georgia" pitchFamily="18" charset="0"/>
              <a:cs typeface="Times New Roman" pitchFamily="18" charset="0"/>
            </a:endParaRPr>
          </a:p>
        </p:txBody>
      </p:sp>
      <p:pic>
        <p:nvPicPr>
          <p:cNvPr id="4" name="Picture 2" descr="C:\Users\любимое\Desktop\img4.jpg"/>
          <p:cNvPicPr>
            <a:picLocks noGrp="1" noChangeAspect="1" noChangeArrowheads="1"/>
          </p:cNvPicPr>
          <p:nvPr>
            <p:ph idx="1"/>
          </p:nvPr>
        </p:nvPicPr>
        <p:blipFill>
          <a:blip r:embed="rId2" cstate="print"/>
          <a:srcRect l="10922" t="25268" r="52214" b="2892"/>
          <a:stretch>
            <a:fillRect/>
          </a:stretch>
        </p:blipFill>
        <p:spPr bwMode="auto">
          <a:xfrm>
            <a:off x="323528" y="1556792"/>
            <a:ext cx="2217088" cy="3240360"/>
          </a:xfrm>
          <a:prstGeom prst="rect">
            <a:avLst/>
          </a:prstGeom>
          <a:noFill/>
        </p:spPr>
      </p:pic>
      <p:pic>
        <p:nvPicPr>
          <p:cNvPr id="5" name="Picture 12" descr="https://ds04.infourok.ru/uploads/ex/0927/0011cfee-ecc4dc67/img5.jpg"/>
          <p:cNvPicPr>
            <a:picLocks noChangeAspect="1" noChangeArrowheads="1"/>
          </p:cNvPicPr>
          <p:nvPr/>
        </p:nvPicPr>
        <p:blipFill>
          <a:blip r:embed="rId3" cstate="print"/>
          <a:srcRect l="55124" t="27950" r="7076" b="9051"/>
          <a:stretch>
            <a:fillRect/>
          </a:stretch>
        </p:blipFill>
        <p:spPr bwMode="auto">
          <a:xfrm>
            <a:off x="2771800" y="3483260"/>
            <a:ext cx="2699792" cy="3374740"/>
          </a:xfrm>
          <a:prstGeom prst="rect">
            <a:avLst/>
          </a:prstGeom>
          <a:noFill/>
        </p:spPr>
      </p:pic>
      <p:pic>
        <p:nvPicPr>
          <p:cNvPr id="6" name="Picture 20" descr="https://ds04.infourok.ru/uploads/ex/0603/0018e532-313ff1ff/img13.jpg"/>
          <p:cNvPicPr>
            <a:picLocks noChangeAspect="1" noChangeArrowheads="1"/>
          </p:cNvPicPr>
          <p:nvPr/>
        </p:nvPicPr>
        <p:blipFill>
          <a:blip r:embed="rId4" cstate="print"/>
          <a:srcRect l="3150" t="5649" r="51176" b="13901"/>
          <a:stretch>
            <a:fillRect/>
          </a:stretch>
        </p:blipFill>
        <p:spPr bwMode="auto">
          <a:xfrm>
            <a:off x="2699792" y="188640"/>
            <a:ext cx="2389739" cy="3156916"/>
          </a:xfrm>
          <a:prstGeom prst="rect">
            <a:avLst/>
          </a:prstGeom>
          <a:noFill/>
        </p:spPr>
      </p:pic>
      <p:pic>
        <p:nvPicPr>
          <p:cNvPr id="7" name="Рисунок 6" descr="https://im0-tub-ru.yandex.net/i?id=611ba89b364166087dea9a731b4f7aac&amp;ref=rim&amp;n=33&amp;w=200&amp;h=150"/>
          <p:cNvPicPr/>
          <p:nvPr/>
        </p:nvPicPr>
        <p:blipFill>
          <a:blip r:embed="rId5" cstate="print"/>
          <a:srcRect l="27342" r="13180" b="18301"/>
          <a:stretch>
            <a:fillRect/>
          </a:stretch>
        </p:blipFill>
        <p:spPr bwMode="auto">
          <a:xfrm>
            <a:off x="323528" y="5085184"/>
            <a:ext cx="1008112" cy="1008112"/>
          </a:xfrm>
          <a:prstGeom prst="rect">
            <a:avLst/>
          </a:prstGeom>
          <a:noFill/>
          <a:ln w="9525">
            <a:noFill/>
            <a:miter lim="800000"/>
            <a:headEnd/>
            <a:tailEnd/>
          </a:ln>
        </p:spPr>
      </p:pic>
      <p:pic>
        <p:nvPicPr>
          <p:cNvPr id="8" name="Рисунок 7" descr="https://im0-tub-ru.yandex.net/i?id=611ba89b364166087dea9a731b4f7aac&amp;ref=rim&amp;n=33&amp;w=200&amp;h=150"/>
          <p:cNvPicPr/>
          <p:nvPr/>
        </p:nvPicPr>
        <p:blipFill>
          <a:blip r:embed="rId5" cstate="print"/>
          <a:srcRect l="27342" r="13180" b="18301"/>
          <a:stretch>
            <a:fillRect/>
          </a:stretch>
        </p:blipFill>
        <p:spPr bwMode="auto">
          <a:xfrm>
            <a:off x="1403648" y="5849888"/>
            <a:ext cx="1008112" cy="1008112"/>
          </a:xfrm>
          <a:prstGeom prst="rect">
            <a:avLst/>
          </a:prstGeom>
          <a:noFill/>
          <a:ln w="9525">
            <a:noFill/>
            <a:miter lim="800000"/>
            <a:headEnd/>
            <a:tailEnd/>
          </a:ln>
        </p:spPr>
      </p:pic>
      <p:pic>
        <p:nvPicPr>
          <p:cNvPr id="9" name="Рисунок 8" descr="https://im0-tub-ru.yandex.net/i?id=611ba89b364166087dea9a731b4f7aac&amp;ref=rim&amp;n=33&amp;w=200&amp;h=150"/>
          <p:cNvPicPr/>
          <p:nvPr/>
        </p:nvPicPr>
        <p:blipFill>
          <a:blip r:embed="rId5" cstate="print"/>
          <a:srcRect l="27342" r="13180" b="18301"/>
          <a:stretch>
            <a:fillRect/>
          </a:stretch>
        </p:blipFill>
        <p:spPr bwMode="auto">
          <a:xfrm>
            <a:off x="5292080" y="2492896"/>
            <a:ext cx="1008112" cy="1008112"/>
          </a:xfrm>
          <a:prstGeom prst="rect">
            <a:avLst/>
          </a:prstGeom>
          <a:noFill/>
          <a:ln w="9525">
            <a:noFill/>
            <a:miter lim="800000"/>
            <a:headEnd/>
            <a:tailEnd/>
          </a:ln>
        </p:spPr>
      </p:pic>
      <p:pic>
        <p:nvPicPr>
          <p:cNvPr id="10" name="Рисунок 9" descr="https://im0-tub-ru.yandex.net/i?id=611ba89b364166087dea9a731b4f7aac&amp;ref=rim&amp;n=33&amp;w=200&amp;h=150"/>
          <p:cNvPicPr/>
          <p:nvPr/>
        </p:nvPicPr>
        <p:blipFill>
          <a:blip r:embed="rId5" cstate="print"/>
          <a:srcRect l="27342" r="13180" b="18301"/>
          <a:stretch>
            <a:fillRect/>
          </a:stretch>
        </p:blipFill>
        <p:spPr bwMode="auto">
          <a:xfrm>
            <a:off x="179512" y="188640"/>
            <a:ext cx="1008112" cy="1008112"/>
          </a:xfrm>
          <a:prstGeom prst="rect">
            <a:avLst/>
          </a:prstGeom>
          <a:noFill/>
          <a:ln w="9525">
            <a:noFill/>
            <a:miter lim="800000"/>
            <a:headEnd/>
            <a:tailEnd/>
          </a:ln>
        </p:spPr>
      </p:pic>
      <p:pic>
        <p:nvPicPr>
          <p:cNvPr id="11" name="Рисунок 10" descr="https://im0-tub-ru.yandex.net/i?id=611ba89b364166087dea9a731b4f7aac&amp;ref=rim&amp;n=33&amp;w=200&amp;h=150"/>
          <p:cNvPicPr/>
          <p:nvPr/>
        </p:nvPicPr>
        <p:blipFill>
          <a:blip r:embed="rId5" cstate="print"/>
          <a:srcRect l="27342" r="13180" b="18301"/>
          <a:stretch>
            <a:fillRect/>
          </a:stretch>
        </p:blipFill>
        <p:spPr bwMode="auto">
          <a:xfrm>
            <a:off x="5292080" y="548680"/>
            <a:ext cx="1008112" cy="1008112"/>
          </a:xfrm>
          <a:prstGeom prst="rect">
            <a:avLst/>
          </a:prstGeom>
          <a:noFill/>
          <a:ln w="9525">
            <a:noFill/>
            <a:miter lim="800000"/>
            <a:headEnd/>
            <a:tailEnd/>
          </a:ln>
        </p:spPr>
      </p:pic>
    </p:spTree>
  </p:cSld>
  <p:clrMapOvr>
    <a:masterClrMapping/>
  </p:clrMapOvr>
  <p:transition advTm="1795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4" y="260648"/>
            <a:ext cx="3024336" cy="6048672"/>
          </a:xfrm>
        </p:spPr>
        <p:txBody>
          <a:bodyPr>
            <a:normAutofit fontScale="90000"/>
          </a:bodyPr>
          <a:lstStyle/>
          <a:p>
            <a:r>
              <a:rPr lang="ru-RU" sz="2200" dirty="0" smtClean="0"/>
              <a:t/>
            </a:r>
            <a:br>
              <a:rPr lang="ru-RU" sz="2200" dirty="0" smtClean="0"/>
            </a:br>
            <a:r>
              <a:rPr lang="ru-RU" sz="2200" dirty="0"/>
              <a:t/>
            </a:r>
            <a:br>
              <a:rPr lang="ru-RU" sz="2200" dirty="0"/>
            </a:br>
            <a:r>
              <a:rPr lang="ru-RU" sz="2000" dirty="0" smtClean="0">
                <a:latin typeface="Georgia" pitchFamily="18" charset="0"/>
              </a:rPr>
              <a:t>Мостай </a:t>
            </a:r>
            <a:r>
              <a:rPr lang="ru-RU" sz="2000" dirty="0" err="1">
                <a:latin typeface="Georgia" pitchFamily="18" charset="0"/>
              </a:rPr>
              <a:t>Кәрим һуғыш йылдарында</a:t>
            </a:r>
            <a:r>
              <a:rPr lang="ru-RU" sz="2000" dirty="0">
                <a:latin typeface="Georgia" pitchFamily="18" charset="0"/>
              </a:rPr>
              <a:t> ижад </a:t>
            </a:r>
            <a:r>
              <a:rPr lang="ru-RU" sz="2000" dirty="0" err="1">
                <a:latin typeface="Georgia" pitchFamily="18" charset="0"/>
              </a:rPr>
              <a:t>иткән шиғыр һәм поэмаларында</a:t>
            </a:r>
            <a:r>
              <a:rPr lang="ru-RU" sz="2000" dirty="0">
                <a:latin typeface="Georgia" pitchFamily="18" charset="0"/>
              </a:rPr>
              <a:t> совет </a:t>
            </a:r>
            <a:r>
              <a:rPr lang="ru-RU" sz="2000" dirty="0" err="1">
                <a:latin typeface="Georgia" pitchFamily="18" charset="0"/>
              </a:rPr>
              <a:t>һалдатының әхлаки йөҙөн</a:t>
            </a:r>
            <a:r>
              <a:rPr lang="ru-RU" sz="2000" dirty="0">
                <a:latin typeface="Georgia" pitchFamily="18" charset="0"/>
              </a:rPr>
              <a:t>, </a:t>
            </a:r>
            <a:r>
              <a:rPr lang="ru-RU" sz="2000" dirty="0" err="1">
                <a:latin typeface="Georgia" pitchFamily="18" charset="0"/>
              </a:rPr>
              <a:t>батырлыҡ </a:t>
            </a:r>
            <a:r>
              <a:rPr lang="ru-RU" sz="2000" dirty="0" err="1" smtClean="0">
                <a:latin typeface="Georgia" pitchFamily="18" charset="0"/>
              </a:rPr>
              <a:t>сифат</a:t>
            </a:r>
            <a:r>
              <a:rPr lang="ru-RU" sz="2000" dirty="0" smtClean="0">
                <a:latin typeface="Georgia" pitchFamily="18" charset="0"/>
              </a:rPr>
              <a:t/>
            </a:r>
            <a:br>
              <a:rPr lang="ru-RU" sz="2000" dirty="0" smtClean="0">
                <a:latin typeface="Georgia" pitchFamily="18" charset="0"/>
              </a:rPr>
            </a:br>
            <a:r>
              <a:rPr lang="ru-RU" sz="2000" dirty="0" err="1" smtClean="0">
                <a:latin typeface="Georgia" pitchFamily="18" charset="0"/>
              </a:rPr>
              <a:t>тарын</a:t>
            </a:r>
            <a:r>
              <a:rPr lang="ru-RU" sz="2000" dirty="0" smtClean="0">
                <a:latin typeface="Georgia" pitchFamily="18" charset="0"/>
              </a:rPr>
              <a:t> </a:t>
            </a:r>
            <a:r>
              <a:rPr lang="ru-RU" sz="2000" dirty="0" err="1">
                <a:latin typeface="Georgia" pitchFamily="18" charset="0"/>
              </a:rPr>
              <a:t>һүрәтләү менән генә сикләнмәне</a:t>
            </a:r>
            <a:r>
              <a:rPr lang="ru-RU" sz="2000" dirty="0">
                <a:latin typeface="Georgia" pitchFamily="18" charset="0"/>
              </a:rPr>
              <a:t>, </a:t>
            </a:r>
            <a:r>
              <a:rPr lang="ru-RU" sz="2000" dirty="0" err="1">
                <a:latin typeface="Georgia" pitchFamily="18" charset="0"/>
              </a:rPr>
              <a:t>бәлки илебеҙҙең ғәскәрҙәре үҙ тыуған илен</a:t>
            </a:r>
            <a:r>
              <a:rPr lang="ru-RU" sz="2000" dirty="0">
                <a:latin typeface="Georgia" pitchFamily="18" charset="0"/>
              </a:rPr>
              <a:t> </a:t>
            </a:r>
            <a:r>
              <a:rPr lang="ru-RU" sz="2000" dirty="0" err="1">
                <a:latin typeface="Georgia" pitchFamily="18" charset="0"/>
              </a:rPr>
              <a:t>генә түгел</a:t>
            </a:r>
            <a:r>
              <a:rPr lang="ru-RU" sz="2000" dirty="0">
                <a:latin typeface="Georgia" pitchFamily="18" charset="0"/>
              </a:rPr>
              <a:t>, фашизм </a:t>
            </a:r>
            <a:r>
              <a:rPr lang="ru-RU" sz="2000" dirty="0" err="1">
                <a:latin typeface="Georgia" pitchFamily="18" charset="0"/>
              </a:rPr>
              <a:t>ҡоллоғондағы башҡа илдәрҙе</a:t>
            </a:r>
            <a:r>
              <a:rPr lang="ru-RU" sz="2000" dirty="0">
                <a:latin typeface="Georgia" pitchFamily="18" charset="0"/>
              </a:rPr>
              <a:t>, </a:t>
            </a:r>
            <a:r>
              <a:rPr lang="ru-RU" sz="2000" dirty="0" err="1">
                <a:latin typeface="Georgia" pitchFamily="18" charset="0"/>
              </a:rPr>
              <a:t>халыҡтарҙы ҡотҡарыуын </a:t>
            </a:r>
            <a:r>
              <a:rPr lang="ru-RU" sz="2000" dirty="0">
                <a:latin typeface="Georgia" pitchFamily="18" charset="0"/>
              </a:rPr>
              <a:t>да </a:t>
            </a:r>
            <a:r>
              <a:rPr lang="ru-RU" sz="2000" dirty="0" err="1">
                <a:latin typeface="Georgia" pitchFamily="18" charset="0"/>
              </a:rPr>
              <a:t>асыҡ күрһәтә </a:t>
            </a:r>
            <a:r>
              <a:rPr lang="ru-RU" sz="2000" dirty="0">
                <a:latin typeface="Georgia" pitchFamily="18" charset="0"/>
              </a:rPr>
              <a:t>алды.</a:t>
            </a:r>
            <a:r>
              <a:rPr lang="ru-RU" sz="2000" dirty="0" err="1">
                <a:latin typeface="Georgia" pitchFamily="18" charset="0"/>
              </a:rPr>
              <a:t>Шағирҙың  </a:t>
            </a:r>
            <a:r>
              <a:rPr lang="ru-RU" sz="2000" dirty="0">
                <a:latin typeface="Georgia" pitchFamily="18" charset="0"/>
              </a:rPr>
              <a:t>«Сит </a:t>
            </a:r>
            <a:r>
              <a:rPr lang="ru-RU" sz="2000" dirty="0" err="1">
                <a:latin typeface="Georgia" pitchFamily="18" charset="0"/>
              </a:rPr>
              <a:t>уттар</a:t>
            </a:r>
            <a:r>
              <a:rPr lang="ru-RU" sz="2000" dirty="0">
                <a:latin typeface="Georgia" pitchFamily="18" charset="0"/>
              </a:rPr>
              <a:t>», «Яза </a:t>
            </a:r>
            <a:r>
              <a:rPr lang="ru-RU" sz="2000" dirty="0" err="1">
                <a:latin typeface="Georgia" pitchFamily="18" charset="0"/>
              </a:rPr>
              <a:t>килә </a:t>
            </a:r>
            <a:r>
              <a:rPr lang="ru-RU" sz="2000" dirty="0">
                <a:latin typeface="Georgia" pitchFamily="18" charset="0"/>
              </a:rPr>
              <a:t>фашист </a:t>
            </a:r>
            <a:r>
              <a:rPr lang="ru-RU" sz="2000" dirty="0" err="1">
                <a:latin typeface="Georgia" pitchFamily="18" charset="0"/>
              </a:rPr>
              <a:t>өңөнә</a:t>
            </a:r>
            <a:r>
              <a:rPr lang="ru-RU" sz="2000" dirty="0">
                <a:latin typeface="Georgia" pitchFamily="18" charset="0"/>
              </a:rPr>
              <a:t>», «</a:t>
            </a:r>
            <a:r>
              <a:rPr lang="ru-RU" sz="2000" dirty="0" err="1">
                <a:latin typeface="Georgia" pitchFamily="18" charset="0"/>
              </a:rPr>
              <a:t>Европаға </a:t>
            </a:r>
            <a:r>
              <a:rPr lang="ru-RU" sz="2000" dirty="0">
                <a:latin typeface="Georgia" pitchFamily="18" charset="0"/>
              </a:rPr>
              <a:t>май </a:t>
            </a:r>
            <a:r>
              <a:rPr lang="ru-RU" sz="2000" dirty="0" err="1">
                <a:latin typeface="Georgia" pitchFamily="18" charset="0"/>
              </a:rPr>
              <a:t>килә</a:t>
            </a:r>
            <a:r>
              <a:rPr lang="ru-RU" sz="2000" dirty="0">
                <a:latin typeface="Georgia" pitchFamily="18" charset="0"/>
              </a:rPr>
              <a:t>» </a:t>
            </a:r>
            <a:r>
              <a:rPr lang="ru-RU" sz="2000" dirty="0" err="1">
                <a:latin typeface="Georgia" pitchFamily="18" charset="0"/>
              </a:rPr>
              <a:t>кеүек шиғырҙары ана</a:t>
            </a:r>
            <a:r>
              <a:rPr lang="ru-RU" sz="2000" dirty="0">
                <a:latin typeface="Georgia" pitchFamily="18" charset="0"/>
              </a:rPr>
              <a:t> </a:t>
            </a:r>
            <a:r>
              <a:rPr lang="ru-RU" sz="2000" dirty="0" err="1">
                <a:latin typeface="Georgia" pitchFamily="18" charset="0"/>
              </a:rPr>
              <a:t>шул</a:t>
            </a:r>
            <a:r>
              <a:rPr lang="ru-RU" sz="2000" dirty="0">
                <a:latin typeface="Georgia" pitchFamily="18" charset="0"/>
              </a:rPr>
              <a:t> </a:t>
            </a:r>
            <a:r>
              <a:rPr lang="ru-RU" sz="2000" dirty="0" err="1">
                <a:latin typeface="Georgia" pitchFamily="18" charset="0"/>
              </a:rPr>
              <a:t>идеяларҙы сағылдыра </a:t>
            </a:r>
            <a:r>
              <a:rPr lang="ru-RU" sz="2000" dirty="0">
                <a:latin typeface="Georgia" pitchFamily="18" charset="0"/>
              </a:rPr>
              <a:t>.</a:t>
            </a:r>
            <a:r>
              <a:rPr lang="ru-RU" dirty="0"/>
              <a:t/>
            </a:r>
            <a:br>
              <a:rPr lang="ru-RU" dirty="0"/>
            </a:br>
            <a:endParaRPr lang="ru-RU" dirty="0"/>
          </a:p>
        </p:txBody>
      </p:sp>
      <p:sp>
        <p:nvSpPr>
          <p:cNvPr id="3" name="Содержимое 2"/>
          <p:cNvSpPr>
            <a:spLocks noGrp="1"/>
          </p:cNvSpPr>
          <p:nvPr>
            <p:ph idx="1"/>
          </p:nvPr>
        </p:nvSpPr>
        <p:spPr>
          <a:xfrm>
            <a:off x="457200" y="332656"/>
            <a:ext cx="5266928" cy="6048672"/>
          </a:xfrm>
        </p:spPr>
        <p:txBody>
          <a:bodyPr>
            <a:normAutofit/>
          </a:bodyPr>
          <a:lstStyle/>
          <a:p>
            <a:r>
              <a:rPr lang="ru-RU" sz="1800" i="1" u="sng" dirty="0">
                <a:latin typeface="Georgia" pitchFamily="18" charset="0"/>
              </a:rPr>
              <a:t>Мин </a:t>
            </a:r>
            <a:r>
              <a:rPr lang="ru-RU" sz="1800" i="1" u="sng" dirty="0" err="1">
                <a:latin typeface="Georgia" pitchFamily="18" charset="0"/>
              </a:rPr>
              <a:t>фронтҡа китәм</a:t>
            </a:r>
            <a:r>
              <a:rPr lang="ru-RU" sz="1800" i="1" u="sng" dirty="0">
                <a:latin typeface="Georgia" pitchFamily="18" charset="0"/>
              </a:rPr>
              <a:t>, </a:t>
            </a:r>
            <a:r>
              <a:rPr lang="ru-RU" sz="1800" i="1" u="sng" dirty="0" err="1">
                <a:latin typeface="Georgia" pitchFamily="18" charset="0"/>
              </a:rPr>
              <a:t>иптәштәр</a:t>
            </a:r>
            <a:r>
              <a:rPr lang="ru-RU" sz="1800" i="1" u="sng" dirty="0">
                <a:latin typeface="Georgia" pitchFamily="18" charset="0"/>
              </a:rPr>
              <a:t>!</a:t>
            </a:r>
            <a:r>
              <a:rPr lang="ru-RU" sz="1800" i="1" dirty="0" smtClean="0">
                <a:latin typeface="Georgia" pitchFamily="18" charset="0"/>
              </a:rPr>
              <a:t/>
            </a:r>
            <a:br>
              <a:rPr lang="ru-RU" sz="1800" i="1" dirty="0" smtClean="0">
                <a:latin typeface="Georgia" pitchFamily="18" charset="0"/>
              </a:rPr>
            </a:br>
            <a:r>
              <a:rPr lang="ru-RU" sz="1800" i="1" dirty="0" smtClean="0">
                <a:latin typeface="Georgia" pitchFamily="18" charset="0"/>
              </a:rPr>
              <a:t/>
            </a:r>
            <a:br>
              <a:rPr lang="ru-RU" sz="1800" i="1" dirty="0" smtClean="0">
                <a:latin typeface="Georgia" pitchFamily="18" charset="0"/>
              </a:rPr>
            </a:br>
            <a:r>
              <a:rPr lang="ru-RU" sz="1800" i="1" dirty="0" err="1">
                <a:latin typeface="Georgia" pitchFamily="18" charset="0"/>
              </a:rPr>
              <a:t>Эйәрләне атай</a:t>
            </a:r>
            <a:r>
              <a:rPr lang="ru-RU" sz="1800" i="1" dirty="0">
                <a:latin typeface="Georgia" pitchFamily="18" charset="0"/>
              </a:rPr>
              <a:t>, </a:t>
            </a:r>
            <a:r>
              <a:rPr lang="ru-RU" sz="1800" i="1" dirty="0" err="1">
                <a:latin typeface="Georgia" pitchFamily="18" charset="0"/>
              </a:rPr>
              <a:t>ялын</a:t>
            </a:r>
            <a:r>
              <a:rPr lang="ru-RU" sz="1800" i="1" dirty="0">
                <a:latin typeface="Georgia" pitchFamily="18" charset="0"/>
              </a:rPr>
              <a:t> </a:t>
            </a:r>
            <a:r>
              <a:rPr lang="ru-RU" sz="1800" i="1" dirty="0" err="1">
                <a:latin typeface="Georgia" pitchFamily="18" charset="0"/>
              </a:rPr>
              <a:t>үреп, </a:t>
            </a:r>
            <a:r>
              <a:rPr lang="ru-RU" sz="1800" i="1" dirty="0" err="1" smtClean="0">
                <a:latin typeface="Georgia" pitchFamily="18" charset="0"/>
              </a:rPr>
              <a:t/>
            </a:r>
            <a:br>
              <a:rPr lang="ru-RU" sz="1800" i="1" dirty="0" err="1" smtClean="0">
                <a:latin typeface="Georgia" pitchFamily="18" charset="0"/>
              </a:rPr>
            </a:br>
            <a:r>
              <a:rPr lang="ru-RU" sz="1800" i="1" dirty="0" err="1">
                <a:latin typeface="Georgia" pitchFamily="18" charset="0"/>
              </a:rPr>
              <a:t>Аҡбуҙаттың ярһыу, ап-ағын, </a:t>
            </a:r>
            <a:r>
              <a:rPr lang="ru-RU" sz="1800" i="1" dirty="0" err="1" smtClean="0">
                <a:latin typeface="Georgia" pitchFamily="18" charset="0"/>
              </a:rPr>
              <a:t/>
            </a:r>
            <a:br>
              <a:rPr lang="ru-RU" sz="1800" i="1" dirty="0" err="1" smtClean="0">
                <a:latin typeface="Georgia" pitchFamily="18" charset="0"/>
              </a:rPr>
            </a:br>
            <a:r>
              <a:rPr lang="ru-RU" sz="1800" i="1" dirty="0" err="1">
                <a:latin typeface="Georgia" pitchFamily="18" charset="0"/>
              </a:rPr>
              <a:t>Әсәм һуҙа дәһшәт ҡылысының </a:t>
            </a:r>
            <a:r>
              <a:rPr lang="ru-RU" sz="1800" i="1" dirty="0" err="1" smtClean="0">
                <a:latin typeface="Georgia" pitchFamily="18" charset="0"/>
              </a:rPr>
              <a:t/>
            </a:r>
            <a:br>
              <a:rPr lang="ru-RU" sz="1800" i="1" dirty="0" err="1" smtClean="0">
                <a:latin typeface="Georgia" pitchFamily="18" charset="0"/>
              </a:rPr>
            </a:br>
            <a:r>
              <a:rPr lang="ru-RU" sz="1800" i="1" dirty="0" err="1">
                <a:latin typeface="Georgia" pitchFamily="18" charset="0"/>
              </a:rPr>
              <a:t>Ҙур яуҙарҙа еңеп ҡайтҡанын.</a:t>
            </a:r>
            <a:r>
              <a:rPr lang="ru-RU" sz="1800" i="1" dirty="0">
                <a:latin typeface="Georgia" pitchFamily="18" charset="0"/>
              </a:rPr>
              <a:t> </a:t>
            </a:r>
            <a:r>
              <a:rPr lang="ru-RU" sz="1800" i="1" dirty="0" smtClean="0">
                <a:latin typeface="Georgia" pitchFamily="18" charset="0"/>
              </a:rPr>
              <a:t/>
            </a:r>
            <a:br>
              <a:rPr lang="ru-RU" sz="1800" i="1" dirty="0" smtClean="0">
                <a:latin typeface="Georgia" pitchFamily="18" charset="0"/>
              </a:rPr>
            </a:br>
            <a:r>
              <a:rPr lang="ru-RU" sz="1800" i="1" dirty="0">
                <a:latin typeface="Georgia" pitchFamily="18" charset="0"/>
              </a:rPr>
              <a:t>Мин </a:t>
            </a:r>
            <a:r>
              <a:rPr lang="ru-RU" sz="1800" i="1" dirty="0" err="1">
                <a:latin typeface="Georgia" pitchFamily="18" charset="0"/>
              </a:rPr>
              <a:t>фронтҡа китәм</a:t>
            </a:r>
            <a:r>
              <a:rPr lang="ru-RU" sz="1800" i="1" dirty="0">
                <a:latin typeface="Georgia" pitchFamily="18" charset="0"/>
              </a:rPr>
              <a:t>, </a:t>
            </a:r>
            <a:r>
              <a:rPr lang="ru-RU" sz="1800" i="1" dirty="0" err="1">
                <a:latin typeface="Georgia" pitchFamily="18" charset="0"/>
              </a:rPr>
              <a:t>иптәштәр</a:t>
            </a:r>
            <a:r>
              <a:rPr lang="ru-RU" sz="1800" i="1" dirty="0">
                <a:latin typeface="Georgia" pitchFamily="18" charset="0"/>
              </a:rPr>
              <a:t>! </a:t>
            </a:r>
            <a:r>
              <a:rPr lang="ru-RU" sz="1800" i="1" dirty="0" smtClean="0">
                <a:latin typeface="Georgia" pitchFamily="18" charset="0"/>
              </a:rPr>
              <a:t/>
            </a:r>
            <a:br>
              <a:rPr lang="ru-RU" sz="1800" i="1" dirty="0" smtClean="0">
                <a:latin typeface="Georgia" pitchFamily="18" charset="0"/>
              </a:rPr>
            </a:br>
            <a:r>
              <a:rPr lang="ru-RU" sz="1800" i="1" dirty="0" smtClean="0">
                <a:latin typeface="Georgia" pitchFamily="18" charset="0"/>
              </a:rPr>
              <a:t/>
            </a:r>
            <a:br>
              <a:rPr lang="ru-RU" sz="1800" i="1" dirty="0" smtClean="0">
                <a:latin typeface="Georgia" pitchFamily="18" charset="0"/>
              </a:rPr>
            </a:br>
            <a:r>
              <a:rPr lang="ru-RU" sz="1800" i="1" dirty="0" err="1">
                <a:latin typeface="Georgia" pitchFamily="18" charset="0"/>
              </a:rPr>
              <a:t>Ышан</a:t>
            </a:r>
            <a:r>
              <a:rPr lang="ru-RU" sz="1800" i="1" dirty="0">
                <a:latin typeface="Georgia" pitchFamily="18" charset="0"/>
              </a:rPr>
              <a:t>, </a:t>
            </a:r>
            <a:r>
              <a:rPr lang="ru-RU" sz="1800" i="1" dirty="0" err="1">
                <a:latin typeface="Georgia" pitchFamily="18" charset="0"/>
              </a:rPr>
              <a:t>атай</a:t>
            </a:r>
            <a:r>
              <a:rPr lang="ru-RU" sz="1800" i="1" dirty="0">
                <a:latin typeface="Georgia" pitchFamily="18" charset="0"/>
              </a:rPr>
              <a:t>, </a:t>
            </a:r>
            <a:r>
              <a:rPr lang="ru-RU" sz="1800" i="1" dirty="0" err="1">
                <a:latin typeface="Georgia" pitchFamily="18" charset="0"/>
              </a:rPr>
              <a:t>һин эйәрләп биргән </a:t>
            </a:r>
            <a:r>
              <a:rPr lang="ru-RU" sz="1800" i="1" dirty="0" err="1" smtClean="0">
                <a:latin typeface="Georgia" pitchFamily="18" charset="0"/>
              </a:rPr>
              <a:t/>
            </a:r>
            <a:br>
              <a:rPr lang="ru-RU" sz="1800" i="1" dirty="0" err="1" smtClean="0">
                <a:latin typeface="Georgia" pitchFamily="18" charset="0"/>
              </a:rPr>
            </a:br>
            <a:r>
              <a:rPr lang="ru-RU" sz="1800" i="1" dirty="0" err="1">
                <a:latin typeface="Georgia" pitchFamily="18" charset="0"/>
              </a:rPr>
              <a:t>Аҡбуҙатым минең абынмаҫ, </a:t>
            </a:r>
            <a:r>
              <a:rPr lang="ru-RU" sz="1800" i="1" dirty="0" err="1" smtClean="0">
                <a:latin typeface="Georgia" pitchFamily="18" charset="0"/>
              </a:rPr>
              <a:t/>
            </a:r>
            <a:br>
              <a:rPr lang="ru-RU" sz="1800" i="1" dirty="0" err="1" smtClean="0">
                <a:latin typeface="Georgia" pitchFamily="18" charset="0"/>
              </a:rPr>
            </a:br>
            <a:r>
              <a:rPr lang="ru-RU" sz="1800" i="1" dirty="0" err="1">
                <a:latin typeface="Georgia" pitchFamily="18" charset="0"/>
              </a:rPr>
              <a:t>Йәшең тамған </a:t>
            </a:r>
            <a:r>
              <a:rPr lang="ru-RU" sz="1800" i="1" dirty="0">
                <a:latin typeface="Georgia" pitchFamily="18" charset="0"/>
              </a:rPr>
              <a:t>был </a:t>
            </a:r>
            <a:r>
              <a:rPr lang="ru-RU" sz="1800" i="1" dirty="0" err="1">
                <a:latin typeface="Georgia" pitchFamily="18" charset="0"/>
              </a:rPr>
              <a:t>ҡылысты</a:t>
            </a:r>
            <a:r>
              <a:rPr lang="ru-RU" sz="1800" i="1" dirty="0">
                <a:latin typeface="Georgia" pitchFamily="18" charset="0"/>
              </a:rPr>
              <a:t>, </a:t>
            </a:r>
            <a:r>
              <a:rPr lang="ru-RU" sz="1800" i="1" dirty="0" err="1">
                <a:latin typeface="Georgia" pitchFamily="18" charset="0"/>
              </a:rPr>
              <a:t>әсәй</a:t>
            </a:r>
            <a:r>
              <a:rPr lang="ru-RU" sz="1800" i="1" dirty="0">
                <a:latin typeface="Georgia" pitchFamily="18" charset="0"/>
              </a:rPr>
              <a:t>, </a:t>
            </a:r>
            <a:r>
              <a:rPr lang="ru-RU" sz="1800" i="1" dirty="0" smtClean="0">
                <a:latin typeface="Georgia" pitchFamily="18" charset="0"/>
              </a:rPr>
              <a:t/>
            </a:r>
            <a:br>
              <a:rPr lang="ru-RU" sz="1800" i="1" dirty="0" smtClean="0">
                <a:latin typeface="Georgia" pitchFamily="18" charset="0"/>
              </a:rPr>
            </a:br>
            <a:r>
              <a:rPr lang="ru-RU" sz="1800" i="1" dirty="0" err="1">
                <a:latin typeface="Georgia" pitchFamily="18" charset="0"/>
              </a:rPr>
              <a:t>Һуғарырмын дошман</a:t>
            </a:r>
            <a:r>
              <a:rPr lang="ru-RU" sz="1800" i="1" dirty="0">
                <a:latin typeface="Georgia" pitchFamily="18" charset="0"/>
              </a:rPr>
              <a:t> </a:t>
            </a:r>
            <a:r>
              <a:rPr lang="ru-RU" sz="1800" i="1" dirty="0" err="1">
                <a:latin typeface="Georgia" pitchFamily="18" charset="0"/>
              </a:rPr>
              <a:t>ҡанында</a:t>
            </a:r>
            <a:r>
              <a:rPr lang="ru-RU" sz="1800" i="1" dirty="0">
                <a:latin typeface="Georgia" pitchFamily="18" charset="0"/>
              </a:rPr>
              <a:t>.</a:t>
            </a:r>
          </a:p>
        </p:txBody>
      </p:sp>
      <p:pic>
        <p:nvPicPr>
          <p:cNvPr id="4" name="Picture 9" descr="DSC00123"/>
          <p:cNvPicPr>
            <a:picLocks noChangeAspect="1" noChangeArrowheads="1"/>
          </p:cNvPicPr>
          <p:nvPr/>
        </p:nvPicPr>
        <p:blipFill>
          <a:blip r:embed="rId2" cstate="print"/>
          <a:srcRect/>
          <a:stretch>
            <a:fillRect/>
          </a:stretch>
        </p:blipFill>
        <p:spPr bwMode="auto">
          <a:xfrm>
            <a:off x="1763688" y="4005064"/>
            <a:ext cx="3352800" cy="2590800"/>
          </a:xfrm>
          <a:prstGeom prst="rect">
            <a:avLst/>
          </a:prstGeom>
          <a:noFill/>
          <a:ln w="38100">
            <a:solidFill>
              <a:srgbClr val="006600"/>
            </a:solidFill>
            <a:miter lim="800000"/>
            <a:headEnd/>
            <a:tailEnd/>
          </a:ln>
        </p:spPr>
      </p:pic>
      <p:pic>
        <p:nvPicPr>
          <p:cNvPr id="5" name="Рисунок 4" descr="F:\Мустай\5895.970.jpg"/>
          <p:cNvPicPr/>
          <p:nvPr/>
        </p:nvPicPr>
        <p:blipFill>
          <a:blip r:embed="rId3" cstate="print"/>
          <a:srcRect l="7332" t="11146" r="8870" b="7256"/>
          <a:stretch>
            <a:fillRect/>
          </a:stretch>
        </p:blipFill>
        <p:spPr bwMode="auto">
          <a:xfrm>
            <a:off x="7972585" y="5805264"/>
            <a:ext cx="1171415" cy="836712"/>
          </a:xfrm>
          <a:prstGeom prst="rect">
            <a:avLst/>
          </a:prstGeom>
          <a:noFill/>
          <a:ln w="9525">
            <a:noFill/>
            <a:miter lim="800000"/>
            <a:headEnd/>
            <a:tailEnd/>
          </a:ln>
        </p:spPr>
      </p:pic>
      <p:pic>
        <p:nvPicPr>
          <p:cNvPr id="6" name="Рисунок 5" descr="https://im0-tub-ru.yandex.net/i?id=611ba89b364166087dea9a731b4f7aac&amp;ref=rim&amp;n=33&amp;w=200&amp;h=150"/>
          <p:cNvPicPr/>
          <p:nvPr/>
        </p:nvPicPr>
        <p:blipFill>
          <a:blip r:embed="rId4" cstate="print"/>
          <a:srcRect l="27342" r="13180" b="18301"/>
          <a:stretch>
            <a:fillRect/>
          </a:stretch>
        </p:blipFill>
        <p:spPr bwMode="auto">
          <a:xfrm>
            <a:off x="4932040" y="188640"/>
            <a:ext cx="1008112" cy="1008112"/>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4" cstate="print"/>
          <a:srcRect l="27342" r="13180" b="18301"/>
          <a:stretch>
            <a:fillRect/>
          </a:stretch>
        </p:blipFill>
        <p:spPr bwMode="auto">
          <a:xfrm>
            <a:off x="395536" y="4293096"/>
            <a:ext cx="1008112" cy="1008112"/>
          </a:xfrm>
          <a:prstGeom prst="rect">
            <a:avLst/>
          </a:prstGeom>
          <a:noFill/>
          <a:ln w="9525">
            <a:noFill/>
            <a:miter lim="800000"/>
            <a:headEnd/>
            <a:tailEnd/>
          </a:ln>
        </p:spPr>
      </p:pic>
    </p:spTree>
  </p:cSld>
  <p:clrMapOvr>
    <a:masterClrMapping/>
  </p:clrMapOvr>
  <p:transition advTm="187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6216" y="404664"/>
            <a:ext cx="2252936" cy="6120680"/>
          </a:xfrm>
        </p:spPr>
        <p:txBody>
          <a:bodyPr>
            <a:noAutofit/>
          </a:bodyPr>
          <a:lstStyle/>
          <a:p>
            <a:pPr algn="just"/>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smtClean="0">
                <a:effectLst>
                  <a:outerShdw blurRad="38100" dist="38100" dir="2700000" algn="tl">
                    <a:srgbClr val="000000">
                      <a:alpha val="43137"/>
                    </a:srgbClr>
                  </a:outerShdw>
                </a:effectLst>
                <a:latin typeface="Times New Roman" pitchFamily="18" charset="0"/>
                <a:cs typeface="Times New Roman" pitchFamily="18" charset="0"/>
              </a:rPr>
              <a:t>Башҡорт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халҡының данлы</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улы</a:t>
            </a:r>
            <a:r>
              <a:rPr lang="ru-RU" sz="2000" dirty="0">
                <a:effectLst>
                  <a:outerShdw blurRad="38100" dist="38100" dir="2700000" algn="tl">
                    <a:srgbClr val="000000">
                      <a:alpha val="43137"/>
                    </a:srgbClr>
                  </a:outerShdw>
                </a:effectLst>
                <a:latin typeface="Times New Roman" pitchFamily="18" charset="0"/>
                <a:cs typeface="Times New Roman" pitchFamily="18" charset="0"/>
              </a:rPr>
              <a:t> Мостай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Кәрим</a:t>
            </a:r>
            <a:r>
              <a:rPr lang="ru-RU" sz="2000" dirty="0">
                <a:effectLst>
                  <a:outerShdw blurRad="38100" dist="38100" dir="2700000" algn="tl">
                    <a:srgbClr val="000000">
                      <a:alpha val="43137"/>
                    </a:srgbClr>
                  </a:outerShdw>
                </a:effectLst>
                <a:latin typeface="Times New Roman" pitchFamily="18" charset="0"/>
                <a:cs typeface="Times New Roman" pitchFamily="18" charset="0"/>
              </a:rPr>
              <a:t> —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донъя</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әҙәбиәте хазинаһына сикһеҙ ҙур өлөш индерҙе</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башҡорт әҙәбиәтен яңы бейеклектәргә күтәрҙе</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Үҙенең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бар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көсөн һәм талантын</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ул</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бөгөнгө Башҡортостандың ҡабатланмаҫ образын</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һүрәтләүгә бағышланы</a:t>
            </a:r>
            <a:r>
              <a:rPr lang="ru-RU" sz="2000" dirty="0">
                <a:effectLst>
                  <a:outerShdw blurRad="38100" dist="38100" dir="2700000" algn="tl">
                    <a:srgbClr val="000000">
                      <a:alpha val="43137"/>
                    </a:srgbClr>
                  </a:outerShdw>
                </a:effectLst>
                <a:latin typeface="Times New Roman" pitchFamily="18" charset="0"/>
                <a:cs typeface="Times New Roman" pitchFamily="18" charset="0"/>
              </a:rPr>
              <a:t>.</a:t>
            </a:r>
            <a:r>
              <a:rPr lang="ru-RU" sz="2400" dirty="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2532" name="Picture 4" descr="http://roobaimak.ucoz.ru/foto-novosti/2020/metod/P0Dv6UsQHXk.jpg"/>
          <p:cNvPicPr>
            <a:picLocks noChangeAspect="1" noChangeArrowheads="1"/>
          </p:cNvPicPr>
          <p:nvPr/>
        </p:nvPicPr>
        <p:blipFill>
          <a:blip r:embed="rId2" cstate="print"/>
          <a:srcRect l="12285" r="13061" b="881"/>
          <a:stretch>
            <a:fillRect/>
          </a:stretch>
        </p:blipFill>
        <p:spPr bwMode="auto">
          <a:xfrm>
            <a:off x="395536" y="1052736"/>
            <a:ext cx="5688632" cy="4248472"/>
          </a:xfrm>
          <a:prstGeom prst="rect">
            <a:avLst/>
          </a:prstGeom>
          <a:noFill/>
        </p:spPr>
      </p:pic>
      <p:pic>
        <p:nvPicPr>
          <p:cNvPr id="6" name="Содержимое 5" descr="https://im0-tub-ru.yandex.net/i?id=611ba89b364166087dea9a731b4f7aac&amp;ref=rim&amp;n=33&amp;w=200&amp;h=150"/>
          <p:cNvPicPr>
            <a:picLocks noGrp="1"/>
          </p:cNvPicPr>
          <p:nvPr>
            <p:ph idx="1"/>
          </p:nvPr>
        </p:nvPicPr>
        <p:blipFill>
          <a:blip r:embed="rId3" cstate="print"/>
          <a:srcRect l="27342" r="13180" b="18301"/>
          <a:stretch>
            <a:fillRect/>
          </a:stretch>
        </p:blipFill>
        <p:spPr bwMode="auto">
          <a:xfrm>
            <a:off x="2699792" y="5373216"/>
            <a:ext cx="1133056" cy="1167274"/>
          </a:xfrm>
          <a:prstGeom prst="rect">
            <a:avLst/>
          </a:prstGeom>
          <a:noFill/>
          <a:ln w="9525">
            <a:noFill/>
            <a:miter lim="800000"/>
            <a:headEnd/>
            <a:tailEnd/>
          </a:ln>
        </p:spPr>
      </p:pic>
      <p:pic>
        <p:nvPicPr>
          <p:cNvPr id="7" name="Рисунок 6" descr="https://im0-tub-ru.yandex.net/i?id=611ba89b364166087dea9a731b4f7aac&amp;ref=rim&amp;n=33&amp;w=200&amp;h=150"/>
          <p:cNvPicPr/>
          <p:nvPr/>
        </p:nvPicPr>
        <p:blipFill>
          <a:blip r:embed="rId3" cstate="print"/>
          <a:srcRect l="27342" r="13180" b="18301"/>
          <a:stretch>
            <a:fillRect/>
          </a:stretch>
        </p:blipFill>
        <p:spPr bwMode="auto">
          <a:xfrm>
            <a:off x="611560" y="0"/>
            <a:ext cx="1008112" cy="1008112"/>
          </a:xfrm>
          <a:prstGeom prst="rect">
            <a:avLst/>
          </a:prstGeom>
          <a:noFill/>
          <a:ln w="9525">
            <a:noFill/>
            <a:miter lim="800000"/>
            <a:headEnd/>
            <a:tailEnd/>
          </a:ln>
        </p:spPr>
      </p:pic>
      <p:pic>
        <p:nvPicPr>
          <p:cNvPr id="8" name="Рисунок 7" descr="https://im0-tub-ru.yandex.net/i?id=611ba89b364166087dea9a731b4f7aac&amp;ref=rim&amp;n=33&amp;w=200&amp;h=150"/>
          <p:cNvPicPr/>
          <p:nvPr/>
        </p:nvPicPr>
        <p:blipFill>
          <a:blip r:embed="rId3" cstate="print"/>
          <a:srcRect l="27342" r="13180" b="18301"/>
          <a:stretch>
            <a:fillRect/>
          </a:stretch>
        </p:blipFill>
        <p:spPr bwMode="auto">
          <a:xfrm>
            <a:off x="8244408" y="0"/>
            <a:ext cx="899592" cy="764704"/>
          </a:xfrm>
          <a:prstGeom prst="rect">
            <a:avLst/>
          </a:prstGeom>
          <a:noFill/>
          <a:ln w="9525">
            <a:noFill/>
            <a:miter lim="800000"/>
            <a:headEnd/>
            <a:tailEnd/>
          </a:ln>
        </p:spPr>
      </p:pic>
      <p:pic>
        <p:nvPicPr>
          <p:cNvPr id="9" name="Рисунок 8" descr="https://im0-tub-ru.yandex.net/i?id=611ba89b364166087dea9a731b4f7aac&amp;ref=rim&amp;n=33&amp;w=200&amp;h=150"/>
          <p:cNvPicPr/>
          <p:nvPr/>
        </p:nvPicPr>
        <p:blipFill>
          <a:blip r:embed="rId3" cstate="print"/>
          <a:srcRect l="27342" r="13180" b="18301"/>
          <a:stretch>
            <a:fillRect/>
          </a:stretch>
        </p:blipFill>
        <p:spPr bwMode="auto">
          <a:xfrm>
            <a:off x="683568" y="5849888"/>
            <a:ext cx="1008112" cy="1008112"/>
          </a:xfrm>
          <a:prstGeom prst="rect">
            <a:avLst/>
          </a:prstGeom>
          <a:noFill/>
          <a:ln w="9525">
            <a:noFill/>
            <a:miter lim="800000"/>
            <a:headEnd/>
            <a:tailEnd/>
          </a:ln>
        </p:spPr>
      </p:pic>
      <p:pic>
        <p:nvPicPr>
          <p:cNvPr id="10" name="Рисунок 9" descr="https://im0-tub-ru.yandex.net/i?id=611ba89b364166087dea9a731b4f7aac&amp;ref=rim&amp;n=33&amp;w=200&amp;h=150"/>
          <p:cNvPicPr/>
          <p:nvPr/>
        </p:nvPicPr>
        <p:blipFill>
          <a:blip r:embed="rId3" cstate="print"/>
          <a:srcRect l="27342" r="13180" b="18301"/>
          <a:stretch>
            <a:fillRect/>
          </a:stretch>
        </p:blipFill>
        <p:spPr bwMode="auto">
          <a:xfrm>
            <a:off x="4860032" y="5589240"/>
            <a:ext cx="1008112" cy="1008112"/>
          </a:xfrm>
          <a:prstGeom prst="rect">
            <a:avLst/>
          </a:prstGeom>
          <a:noFill/>
          <a:ln w="9525">
            <a:noFill/>
            <a:miter lim="800000"/>
            <a:headEnd/>
            <a:tailEnd/>
          </a:ln>
        </p:spPr>
      </p:pic>
      <p:pic>
        <p:nvPicPr>
          <p:cNvPr id="11" name="Рисунок 10" descr="F:\Мустай\5895.970.jpg"/>
          <p:cNvPicPr/>
          <p:nvPr/>
        </p:nvPicPr>
        <p:blipFill>
          <a:blip r:embed="rId4" cstate="print"/>
          <a:srcRect l="7332" t="11146" r="8870" b="7256"/>
          <a:stretch>
            <a:fillRect/>
          </a:stretch>
        </p:blipFill>
        <p:spPr bwMode="auto">
          <a:xfrm>
            <a:off x="7972585" y="6021288"/>
            <a:ext cx="1171415" cy="836712"/>
          </a:xfrm>
          <a:prstGeom prst="rect">
            <a:avLst/>
          </a:prstGeom>
          <a:noFill/>
          <a:ln w="9525">
            <a:noFill/>
            <a:miter lim="800000"/>
            <a:headEnd/>
            <a:tailEnd/>
          </a:ln>
        </p:spPr>
      </p:pic>
      <p:pic>
        <p:nvPicPr>
          <p:cNvPr id="12" name="Рисунок 11" descr="F:\Мустай\5895.970.jpg"/>
          <p:cNvPicPr/>
          <p:nvPr/>
        </p:nvPicPr>
        <p:blipFill>
          <a:blip r:embed="rId4" cstate="print"/>
          <a:srcRect l="7332" t="11146" r="8870" b="7256"/>
          <a:stretch>
            <a:fillRect/>
          </a:stretch>
        </p:blipFill>
        <p:spPr bwMode="auto">
          <a:xfrm>
            <a:off x="3419872" y="0"/>
            <a:ext cx="1171415" cy="836712"/>
          </a:xfrm>
          <a:prstGeom prst="rect">
            <a:avLst/>
          </a:prstGeom>
          <a:noFill/>
          <a:ln w="9525">
            <a:noFill/>
            <a:miter lim="800000"/>
            <a:headEnd/>
            <a:tailEnd/>
          </a:ln>
        </p:spPr>
      </p:pic>
    </p:spTree>
  </p:cSld>
  <p:clrMapOvr>
    <a:masterClrMapping/>
  </p:clrMapOvr>
  <p:transition advTm="1691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3.4|1.1|2.4|4.3"/>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3.8"/>
</p:tagLst>
</file>

<file path=ppt/tags/tag7.xml><?xml version="1.0" encoding="utf-8"?>
<p:tagLst xmlns:a="http://schemas.openxmlformats.org/drawingml/2006/main" xmlns:r="http://schemas.openxmlformats.org/officeDocument/2006/relationships" xmlns:p="http://schemas.openxmlformats.org/presentationml/2006/main">
  <p:tag name="TIMING" val="|2.9|1|0.9|1.7|0.5"/>
</p:tagLst>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TotalTime>
  <Words>386</Words>
  <Application>Microsoft Office PowerPoint</Application>
  <PresentationFormat>Экран (4:3)</PresentationFormat>
  <Paragraphs>62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Муниципальное бюджетное общеобразовательное учреждение Школа № 36 городского округа город Уфа Республики Башкортостан</vt:lpstr>
      <vt:lpstr>Мостафа Сафа улы Кәримов (Мостай Кәрим) 1919 йылдың 20 октябрендә Башҡортостан Республикаһының Шишмә районында Келәш ауылында крәҫтиән ғаиләһендә донъяға килә. </vt:lpstr>
      <vt:lpstr>Мостай Кәрим үҙенең бала сағы тураһында “Оҙон-оҙаҡ баласаҡ” автобиографик повесында бәйән итә.</vt:lpstr>
      <vt:lpstr>Үҙенең шиғырҙарын буласаҡ шағир алтынсы синыфта яҙа башлай.  16 йәшендә тәүге шиғырҙар тупланмаһын баҫтыра. </vt:lpstr>
      <vt:lpstr>Мостай Кәрим 1935-1936 йылдарҙа яҙа башлай, шиғырҙары йәштәр гәзиттәрендә баҫыла. 1938 йылда «Отряд ҡуҙғалды.»тигән тәүге шиғырҙар китабы донъя күрә.М.Кәримдең Бөйөк Ватан һуғышы  башланырҙан алда ғына сыҡҡан икенсе китабы – «Яҙғы тауыштар» тигән шиғырҙар йыйынтығы уның исемен әҙәбиәткә ныҡлап беркетә.Уның «Таныш булмаған ҡунаҡ» поэмаһы – Бөйөк Ватан һуғышына тиклемге ижадындағы күләмле һәм әһәмиәтле әҫәрҙәренең береһе.  </vt:lpstr>
      <vt:lpstr>1935 йылда К. А. Тимирязев исемендәге Башҡорт педагогия институтының тел һәм әҙәбиәт факультетына уҡырға инә, уны 1941 йылда тамамлай.</vt:lpstr>
      <vt:lpstr>Институтты тамамлағандан һуң Ҡыҙыл Армия сафына саҡырыла һәм Муром элемтә училищеһына йүнәлтмә ала. 1942 йылдың майында кесе лейтенант вазифаһында 17 — се мотоуҡсылар бригадаһына артдивизиондың элемтә начальнигы итеп ебәрелә.  Мостай Кәрим — бөйөк башҡорт шағиры, яҙыусы, драматург, публицист, граждан һәм яугир, Бөйөк Ватан һуғышы ветераны, күп хәрби һәм хеҙмәт ордендары һәм миҙалдары кавалеры, күренекле йәмәғәт эшмәкәре. </vt:lpstr>
      <vt:lpstr>  Мостай Кәрим һуғыш йылдарында ижад иткән шиғыр һәм поэмаларында совет һалдатының әхлаки йөҙөн, батырлыҡ сифат тарын һүрәтләү менән генә сикләнмәне, бәлки илебеҙҙең ғәскәрҙәре үҙ тыуған илен генә түгел, фашизм ҡоллоғондағы башҡа илдәрҙе, халыҡтарҙы ҡотҡарыуын да асыҡ күрһәтә алды.Шағирҙың  «Сит уттар», «Яза килә фашист өңөнә», «Европаға май килә» кеүек шиғырҙары ана шул идеяларҙы сағылдыра . </vt:lpstr>
      <vt:lpstr>  Башҡорт халҡының данлы улы Мостай Кәрим — донъя әҙәбиәте хазинаһына сикһеҙ ҙур өлөш индерҙе, башҡорт әҙәбиәтен яңы бейеклектәргә күтәрҙе. Үҙенең бар көсөн һәм талантын ул бөгөнгө Башҡортостандың ҡабатланмаҫ образын һүрәтләүгә бағышланы.   </vt:lpstr>
      <vt:lpstr>Уның китаптары тиҫтәләрсә телдәргә тәржемә ителгән. </vt:lpstr>
      <vt:lpstr>  Мостай Кәримдең аҡыллы һүҙе халыҡ араһында ҡайтауаз булып яңғыраны.  Ул һәр кем өсөн туғанындай яҡын кеше булды. Халыҡ уны юғары әҙәби маһирлығы, таланты һәм кешелек сифаттары өсөн яратты.   </vt:lpstr>
      <vt:lpstr>Лайыҡлы рәүештә башҡорт әҙәбиәтенең классигы булып һанала. Башҡорт әҙәбиәтенең алтын фондына ингән «Айгөл иле», «Йәйәүле Мәхмүт» драмалары, «Ҡыҙ урлау» комедияһы, «Ай тотолған төндә», «Салауат», «Ташлама утты, Прометей!» трагедиялары, «Беҙҙең өйҙөң йәме», «Оҙон — оҙаҡ бала саҡ», «Ярлыҡау» повестары һәм башҡа бик күп әҫәрҙәре быға дәлил. </vt:lpstr>
      <vt:lpstr>Мостай Кәрим 86-сы йәшендә, 2005 йылдың 21 сентябрендә вафат булған. Өфөнөң Мосолмандар зыяратына ерләнгән.</vt:lpstr>
      <vt:lpstr>Маҡтаулы исемдәре һәм наградалары :  — Социалистик Хеҙмәт Геройы,  - РСФСР -ҙың атҡаҙанған сәнғәт эшмәкәре,  - Башҡортостандың халыҡ шағиры,  - Башҡортостан Республикаһы Фәндәр академияһының почетлы академигы,  - СССР - ҙың Дәүләт премияһы, - Ленин премияһы,  - РСФСР — ҙың К. А. Станиславский исемендәге дәүләт премияһы,  - Башҡортостан Республикаһының Салауат Юлаев исемендәге премияһы, - М. Шолохов исемендәге Халыҡ — ара премия лауреаты,  - ике Ленин ордены, - Хеҙмәт Ҡыҙыл Байраҡ,   - Халыҡтар дуҫлығы,  - «Почет билдәһе» ордены, -  Iһәм II дәрәжә Ватан һуғышы, Ҡыҙыл Йондоҙ ордены,  - IIһәм III дәрәжә «Ватан алдында күрһәткән хеҙмәте өсөн», - Салауат Юлаев ордендары менән наградланған. </vt:lpstr>
      <vt:lpstr>Халыҡ хәтерендә исемен мәңгеләштереү.</vt:lpstr>
      <vt:lpstr>2013 йылдың 10 октябрендә ҡуланан(бронза) бөйөк шағирыбыҙға һәйкәл асылды. </vt:lpstr>
      <vt:lpstr>Мостай Кәрим йәшәгән йортта мемориаль таҡта асылған.</vt:lpstr>
      <vt:lpstr>Тыуған ауылы Келәштә музей асылған</vt:lpstr>
      <vt:lpstr>Слайд 19</vt:lpstr>
      <vt:lpstr>Өфө аэропортына бөйөк шәхесебеҙ, Башҡортостандың халыҡ шағиры Мостай Кәрим исеме бирелде </vt:lpstr>
      <vt:lpstr>Ҡулланылған әҙәбиәт һәм сығанаҡтар</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Мостай Кәрим — бөйөк башҡорт шағиры, яҙыусы, драматург, публицист, граждан һәм яугир, Бөйөк Ватан һуғышы ветераны, күп хәрби һәм хеҙмәт ордендары һәм миҙалдары кавалеры, күренекле йәмәғәт эшмәкәре.</dc:title>
  <dc:creator>User</dc:creator>
  <cp:lastModifiedBy>User</cp:lastModifiedBy>
  <cp:revision>91</cp:revision>
  <dcterms:created xsi:type="dcterms:W3CDTF">2021-10-13T11:47:17Z</dcterms:created>
  <dcterms:modified xsi:type="dcterms:W3CDTF">2021-10-13T18:26:46Z</dcterms:modified>
</cp:coreProperties>
</file>