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8" r:id="rId3"/>
    <p:sldId id="262" r:id="rId4"/>
    <p:sldId id="261" r:id="rId5"/>
    <p:sldId id="263" r:id="rId6"/>
    <p:sldId id="265" r:id="rId7"/>
    <p:sldId id="264" r:id="rId8"/>
    <p:sldId id="266" r:id="rId9"/>
    <p:sldId id="268" r:id="rId10"/>
    <p:sldId id="278" r:id="rId11"/>
    <p:sldId id="279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5415-14BC-4DC3-9F5C-133872E714A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1B9162-9DBC-4549-BBB9-171F39D3E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5415-14BC-4DC3-9F5C-133872E714A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9162-9DBC-4549-BBB9-171F39D3E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5415-14BC-4DC3-9F5C-133872E714A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9162-9DBC-4549-BBB9-171F39D3E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5415-14BC-4DC3-9F5C-133872E714A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1B9162-9DBC-4549-BBB9-171F39D3E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5415-14BC-4DC3-9F5C-133872E714A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9162-9DBC-4549-BBB9-171F39D3E4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5415-14BC-4DC3-9F5C-133872E714A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9162-9DBC-4549-BBB9-171F39D3E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5415-14BC-4DC3-9F5C-133872E714A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11B9162-9DBC-4549-BBB9-171F39D3E4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5415-14BC-4DC3-9F5C-133872E714A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9162-9DBC-4549-BBB9-171F39D3E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5415-14BC-4DC3-9F5C-133872E714A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9162-9DBC-4549-BBB9-171F39D3E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5415-14BC-4DC3-9F5C-133872E714A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9162-9DBC-4549-BBB9-171F39D3E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5415-14BC-4DC3-9F5C-133872E714A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9162-9DBC-4549-BBB9-171F39D3E4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4C5415-14BC-4DC3-9F5C-133872E714A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1B9162-9DBC-4549-BBB9-171F39D3E4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hyperlink" Target="http://www.medsys.ru/images/upload/Image/tahikardiya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pilekarstva.ru/published/publicdata/ONLINEP9ONLINEPH/attachments/SC/products_pictures/1243428668_enl.jp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ГБПОУ РД «ДБМК»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0" y="1643050"/>
            <a:ext cx="9144000" cy="292895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Презентация на тему:</a:t>
            </a:r>
            <a:endParaRPr lang="ru-RU" sz="3200" b="1" dirty="0" smtClean="0"/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 </a:t>
            </a:r>
            <a:r>
              <a:rPr lang="ru-RU" sz="3200" b="1" dirty="0" smtClean="0">
                <a:solidFill>
                  <a:srgbClr val="FF0000"/>
                </a:solidFill>
              </a:rPr>
              <a:t>особенности сестринского процесса при ревматизме</a:t>
            </a:r>
            <a:r>
              <a:rPr lang="ru-RU" sz="3200" b="1" dirty="0" smtClean="0">
                <a:solidFill>
                  <a:srgbClr val="FF0000"/>
                </a:solidFill>
              </a:rPr>
              <a:t>»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                 </a:t>
            </a:r>
            <a:r>
              <a:rPr lang="ru-RU" sz="1400" b="1" dirty="0" smtClean="0">
                <a:solidFill>
                  <a:schemeClr val="tx1"/>
                </a:solidFill>
              </a:rPr>
              <a:t>Для специальности 34.02.01 </a:t>
            </a:r>
            <a:r>
              <a:rPr lang="ru-RU" sz="1400" b="1" dirty="0" err="1" smtClean="0">
                <a:solidFill>
                  <a:schemeClr val="tx1"/>
                </a:solidFill>
              </a:rPr>
              <a:t>сестринкое</a:t>
            </a:r>
            <a:r>
              <a:rPr lang="ru-RU" sz="1400" b="1" dirty="0" smtClean="0">
                <a:solidFill>
                  <a:schemeClr val="tx1"/>
                </a:solidFill>
              </a:rPr>
              <a:t> дело</a:t>
            </a: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643306" y="4714884"/>
            <a:ext cx="4929222" cy="1497018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Составитель :  преп.терапии  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Л.м. </a:t>
            </a:r>
            <a:r>
              <a:rPr lang="ru-RU" b="1" dirty="0" err="1" smtClean="0">
                <a:solidFill>
                  <a:schemeClr val="tx1"/>
                </a:solidFill>
              </a:rPr>
              <a:t>гусейнова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600" b="1" dirty="0" smtClean="0">
                <a:solidFill>
                  <a:schemeClr val="tx1"/>
                </a:solidFill>
              </a:rPr>
              <a:t>Махачкала </a:t>
            </a:r>
            <a:r>
              <a:rPr lang="ru-RU" sz="2600" b="1" dirty="0" smtClean="0">
                <a:solidFill>
                  <a:schemeClr val="tx1"/>
                </a:solidFill>
              </a:rPr>
              <a:t>2021</a:t>
            </a:r>
            <a:r>
              <a:rPr lang="ru-RU" b="1" dirty="0" smtClean="0">
                <a:solidFill>
                  <a:schemeClr val="tx1"/>
                </a:solidFill>
              </a:rPr>
              <a:t>г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3571876"/>
            <a:ext cx="2714643" cy="30003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001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Проблемы пациента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Настоящие проблемы:</a:t>
            </a:r>
            <a:r>
              <a:rPr lang="ru-RU" dirty="0" smtClean="0">
                <a:solidFill>
                  <a:schemeClr val="tx1"/>
                </a:solidFill>
              </a:rPr>
              <a:t> боли в локтевых и коленных суставах, отечность в области суставов, ограничение движений, общая слабость, дефицит самоухода.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Потенциальные  проблемы:</a:t>
            </a:r>
            <a:r>
              <a:rPr lang="ru-RU" dirty="0" smtClean="0">
                <a:solidFill>
                  <a:schemeClr val="tx1"/>
                </a:solidFill>
              </a:rPr>
              <a:t> риск  инвалидизации, риск развития ревмокардита, пороков сердца.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Приоритетные проблемы: </a:t>
            </a:r>
            <a:r>
              <a:rPr lang="ru-RU" dirty="0" smtClean="0">
                <a:solidFill>
                  <a:schemeClr val="tx1"/>
                </a:solidFill>
              </a:rPr>
              <a:t>боли в локтевых и коленных суставах, ограничение движений.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572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План сестринского ухода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контроль соблюдения диеты №10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контроль общего состояния, двигательного режима 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контроль частоты пульса, АД, ЧДД, температуры, массы тела и суточного диуреза 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влажная уборка, кварцевание, проветривание помещения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уход за кожей и слизистыми 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своевременная смена нательного и постельного белья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проведение ЛФК.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подготовка больного к инструментальным и лабораторным методам исследования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забор биологического материала для лабораторного исследования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раздача лекарств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выполнение инъекций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проведение бесед с больным.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14818"/>
            <a:ext cx="2714644" cy="18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0043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786190"/>
            <a:ext cx="2143140" cy="277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Man patient lying on bed in hospital and having an conversation with his doctor woman Stock Photo - 69605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143380"/>
            <a:ext cx="2643206" cy="189938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858180" cy="838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Актуальность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600" b="1" dirty="0" smtClean="0">
                <a:solidFill>
                  <a:schemeClr val="tx1"/>
                </a:solidFill>
              </a:rPr>
              <a:t>На данный момент по данным статистики ВОЗ ревматизм остается одной из главных причин </a:t>
            </a:r>
            <a:r>
              <a:rPr lang="ru-RU" sz="2600" b="1" dirty="0" err="1" smtClean="0">
                <a:solidFill>
                  <a:schemeClr val="tx1"/>
                </a:solidFill>
              </a:rPr>
              <a:t>инвалидизации</a:t>
            </a:r>
            <a:r>
              <a:rPr lang="ru-RU" sz="2600" b="1" dirty="0" smtClean="0">
                <a:solidFill>
                  <a:schemeClr val="tx1"/>
                </a:solidFill>
              </a:rPr>
              <a:t> трудоспособного населения.</a:t>
            </a:r>
          </a:p>
          <a:p>
            <a:pPr>
              <a:buFont typeface="Wingdings" pitchFamily="2" charset="2"/>
              <a:buChar char="v"/>
            </a:pPr>
            <a:r>
              <a:rPr lang="ru-RU" sz="2600" b="1" dirty="0" smtClean="0">
                <a:solidFill>
                  <a:schemeClr val="tx1"/>
                </a:solidFill>
              </a:rPr>
              <a:t>Распространенность ревматической лихорадки и ревматических пороков сердца и обусловленная ими высокая временная и стойкая нетрудоспособность взрослого контингента больных свидетельствуют о социальной значимости данной проблемы.</a:t>
            </a:r>
          </a:p>
          <a:p>
            <a:r>
              <a:rPr lang="ru-RU" sz="2600" b="1" dirty="0" smtClean="0">
                <a:solidFill>
                  <a:schemeClr val="tx1"/>
                </a:solidFill>
              </a:rPr>
              <a:t> В настоящее время в России первичная заболеваемость  ревматизмом составляет 0,03, а частота впервые выявленных ревматических пороков сердца (РПС) — 0,065 на 1000 населения. Распространенность ревматизма и РПС среди детей и подростков составляет 0,5 и 1,3 на 1000 соответственно, среди взрослого населения — 3 на 1000.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Определение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71546"/>
            <a:ext cx="7410472" cy="2946408"/>
          </a:xfrm>
        </p:spPr>
        <p:txBody>
          <a:bodyPr>
            <a:normAutofit/>
          </a:bodyPr>
          <a:lstStyle/>
          <a:p>
            <a:pPr marL="0" indent="457200" algn="just">
              <a:buFont typeface="Wingdings" pitchFamily="2" charset="2"/>
              <a:buChar char="v"/>
            </a:pPr>
            <a:r>
              <a:rPr lang="ru-RU" sz="2500" b="1" dirty="0" smtClean="0">
                <a:solidFill>
                  <a:srgbClr val="FF0000"/>
                </a:solidFill>
              </a:rPr>
              <a:t>Ревматизм (болезнь </a:t>
            </a:r>
            <a:r>
              <a:rPr lang="ru-RU" sz="2500" b="1" dirty="0" err="1" smtClean="0">
                <a:solidFill>
                  <a:srgbClr val="FF0000"/>
                </a:solidFill>
              </a:rPr>
              <a:t>Сокольского-Буйо</a:t>
            </a:r>
            <a:r>
              <a:rPr lang="ru-RU" sz="2500" b="1" dirty="0" smtClean="0">
                <a:solidFill>
                  <a:srgbClr val="FF0000"/>
                </a:solidFill>
              </a:rPr>
              <a:t>) </a:t>
            </a:r>
            <a:r>
              <a:rPr lang="ru-RU" sz="2500" b="1" dirty="0" smtClean="0">
                <a:solidFill>
                  <a:schemeClr val="tx1"/>
                </a:solidFill>
              </a:rPr>
              <a:t>– инфекционно-аллергическое заболевание, поражающее соединительную ткань </a:t>
            </a:r>
            <a:r>
              <a:rPr lang="ru-RU" sz="2500" b="1" dirty="0" err="1" smtClean="0">
                <a:solidFill>
                  <a:schemeClr val="tx1"/>
                </a:solidFill>
              </a:rPr>
              <a:t>сердечно-сосудистой</a:t>
            </a:r>
            <a:r>
              <a:rPr lang="ru-RU" sz="2500" b="1" dirty="0" smtClean="0">
                <a:solidFill>
                  <a:schemeClr val="tx1"/>
                </a:solidFill>
              </a:rPr>
              <a:t> системы (эндокард, миокард, реже перикард) и крупных суставов. В результате развиваются деформации клапанного аппарата сердца и формируется порок сердца. </a:t>
            </a:r>
            <a:endParaRPr lang="ru-RU" sz="25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143380"/>
            <a:ext cx="17526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5444" y="3786190"/>
            <a:ext cx="361952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857628"/>
            <a:ext cx="336139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42852"/>
            <a:ext cx="6858048" cy="3500462"/>
          </a:xfrm>
        </p:spPr>
        <p:txBody>
          <a:bodyPr>
            <a:normAutofit lnSpcReduction="10000"/>
          </a:bodyPr>
          <a:lstStyle/>
          <a:p>
            <a:pPr indent="342900" algn="ctr">
              <a:buNone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Этиология</a:t>
            </a:r>
          </a:p>
          <a:p>
            <a:pPr marL="0" indent="457200">
              <a:buFont typeface="Wingdings" pitchFamily="2" charset="2"/>
              <a:buChar char="v"/>
            </a:pPr>
            <a:r>
              <a:rPr lang="ru-RU" sz="2700" b="1" dirty="0" smtClean="0">
                <a:solidFill>
                  <a:schemeClr val="tx1"/>
                </a:solidFill>
              </a:rPr>
              <a:t>Возбудителем ревматизма является </a:t>
            </a:r>
            <a:r>
              <a:rPr lang="ru-RU" sz="2700" b="1" dirty="0" err="1" smtClean="0">
                <a:solidFill>
                  <a:schemeClr val="tx1"/>
                </a:solidFill>
              </a:rPr>
              <a:t>бета-гемолитический</a:t>
            </a:r>
            <a:r>
              <a:rPr lang="ru-RU" sz="2700" b="1" dirty="0" smtClean="0">
                <a:solidFill>
                  <a:schemeClr val="tx1"/>
                </a:solidFill>
              </a:rPr>
              <a:t> стрептококк группы А. Ревматизм развивается главным образом после перенесенного заболевания, спровоцированного стрептококковой инфекцией (скарлатина, ангина, фарингит). </a:t>
            </a:r>
          </a:p>
          <a:p>
            <a:pPr>
              <a:buNone/>
            </a:pPr>
            <a:endParaRPr lang="ru-RU" sz="2500" b="1" dirty="0" smtClean="0"/>
          </a:p>
          <a:p>
            <a:pPr>
              <a:buNone/>
            </a:pPr>
            <a:endParaRPr lang="ru-RU" sz="2500" b="1" dirty="0" smtClean="0"/>
          </a:p>
          <a:p>
            <a:pPr>
              <a:buNone/>
            </a:pPr>
            <a:endParaRPr lang="ru-RU" sz="2500" b="1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357554" y="3214686"/>
            <a:ext cx="5786446" cy="3429000"/>
          </a:xfrm>
        </p:spPr>
        <p:txBody>
          <a:bodyPr>
            <a:normAutofit lnSpcReduction="10000"/>
          </a:bodyPr>
          <a:lstStyle/>
          <a:p>
            <a:pPr indent="342900">
              <a:buNone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Способствующие факторы</a:t>
            </a:r>
            <a:endParaRPr lang="ru-RU" sz="3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sz="2700" b="1" dirty="0" smtClean="0">
                <a:solidFill>
                  <a:schemeClr val="tx1"/>
                </a:solidFill>
              </a:rPr>
              <a:t>переохлаждение</a:t>
            </a:r>
          </a:p>
          <a:p>
            <a:pPr>
              <a:buFont typeface="Wingdings" pitchFamily="2" charset="2"/>
              <a:buChar char="v"/>
            </a:pPr>
            <a:r>
              <a:rPr lang="ru-RU" sz="2700" b="1" dirty="0" smtClean="0">
                <a:solidFill>
                  <a:schemeClr val="tx1"/>
                </a:solidFill>
              </a:rPr>
              <a:t>неблагоприятные социальные условия</a:t>
            </a:r>
          </a:p>
          <a:p>
            <a:pPr>
              <a:buFont typeface="Wingdings" pitchFamily="2" charset="2"/>
              <a:buChar char="v"/>
            </a:pPr>
            <a:r>
              <a:rPr lang="ru-RU" sz="2700" b="1" dirty="0" smtClean="0">
                <a:solidFill>
                  <a:schemeClr val="tx1"/>
                </a:solidFill>
              </a:rPr>
              <a:t>микроклиматические факторы (работа в сыром холодном помещении) </a:t>
            </a:r>
          </a:p>
          <a:p>
            <a:pPr>
              <a:buFont typeface="Wingdings" pitchFamily="2" charset="2"/>
              <a:buChar char="v"/>
            </a:pPr>
            <a:r>
              <a:rPr lang="ru-RU" sz="2700" b="1" dirty="0" smtClean="0">
                <a:solidFill>
                  <a:schemeClr val="tx1"/>
                </a:solidFill>
              </a:rPr>
              <a:t>наследственность.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143248"/>
            <a:ext cx="2786082" cy="35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1844" y="714356"/>
            <a:ext cx="206215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785786" y="142852"/>
            <a:ext cx="7358114" cy="6429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Клиническая картина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57158" y="928670"/>
            <a:ext cx="8286808" cy="2500330"/>
          </a:xfrm>
        </p:spPr>
        <p:txBody>
          <a:bodyPr>
            <a:normAutofit/>
          </a:bodyPr>
          <a:lstStyle/>
          <a:p>
            <a:pPr marL="0" indent="447675" algn="just">
              <a:buFont typeface="Wingdings" pitchFamily="2" charset="2"/>
              <a:buChar char="v"/>
            </a:pPr>
            <a:r>
              <a:rPr lang="ru-RU" sz="2500" b="1" dirty="0" smtClean="0">
                <a:solidFill>
                  <a:schemeClr val="tx1"/>
                </a:solidFill>
              </a:rPr>
              <a:t>Заболевание начинается чаще всего спустя 2 недели после перенесенной ангины (обострения хронического тонзиллита, острой респираторной инфекции) в виде лихорадки, признаков интоксикации (утомляемость, слабость, головная боль), болей в суставах и других проявлений заболевания.</a:t>
            </a:r>
          </a:p>
          <a:p>
            <a:pPr marL="0" indent="447675">
              <a:buNone/>
            </a:pPr>
            <a:endParaRPr lang="ru-RU" sz="2600" dirty="0" smtClean="0"/>
          </a:p>
          <a:p>
            <a:pPr marL="0" indent="447675">
              <a:buNone/>
            </a:pPr>
            <a:endParaRPr lang="ru-RU" sz="26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429000"/>
            <a:ext cx="282544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429132"/>
            <a:ext cx="3000396" cy="213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 descr="Картинка 503 из 702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6301" y="4214818"/>
            <a:ext cx="294339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14290"/>
            <a:ext cx="6338902" cy="4724400"/>
          </a:xfrm>
          <a:scene3d>
            <a:camera prst="orthographicFront"/>
            <a:lightRig rig="threePt" dir="t"/>
          </a:scene3d>
          <a:sp3d>
            <a:bevelB h="0"/>
          </a:sp3d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ревматизма</a:t>
            </a:r>
          </a:p>
          <a:p>
            <a:pPr marL="447675" indent="-361950">
              <a:buFont typeface="Wingdings" pitchFamily="2" charset="2"/>
              <a:buChar char="v"/>
            </a:pPr>
            <a:r>
              <a:rPr lang="ru-RU" sz="2700" b="1" dirty="0" smtClean="0">
                <a:solidFill>
                  <a:schemeClr val="tx1"/>
                </a:solidFill>
              </a:rPr>
              <a:t>поражение</a:t>
            </a:r>
            <a:r>
              <a:rPr lang="ru-RU" sz="2700" b="1" i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сердечно-сосудистой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</a:p>
          <a:p>
            <a:pPr marL="447675" indent="-361950">
              <a:buNone/>
            </a:pPr>
            <a:r>
              <a:rPr lang="ru-RU" sz="2700" b="1" dirty="0" smtClean="0">
                <a:solidFill>
                  <a:schemeClr val="tx1"/>
                </a:solidFill>
              </a:rPr>
              <a:t>системы;</a:t>
            </a:r>
          </a:p>
          <a:p>
            <a:pPr marL="447675" indent="-361950">
              <a:buFont typeface="Wingdings" pitchFamily="2" charset="2"/>
              <a:buChar char="v"/>
            </a:pPr>
            <a:r>
              <a:rPr lang="ru-RU" sz="2700" b="1" dirty="0" smtClean="0">
                <a:solidFill>
                  <a:schemeClr val="tx1"/>
                </a:solidFill>
              </a:rPr>
              <a:t>ревматический полиартрит;</a:t>
            </a:r>
          </a:p>
          <a:p>
            <a:pPr marL="447675" indent="-361950">
              <a:buFont typeface="Wingdings" pitchFamily="2" charset="2"/>
              <a:buChar char="v"/>
            </a:pPr>
            <a:r>
              <a:rPr lang="ru-RU" sz="2700" b="1" dirty="0" smtClean="0">
                <a:solidFill>
                  <a:schemeClr val="tx1"/>
                </a:solidFill>
              </a:rPr>
              <a:t>ревматические </a:t>
            </a:r>
            <a:r>
              <a:rPr lang="ru-RU" sz="2700" b="1" dirty="0" err="1" smtClean="0">
                <a:solidFill>
                  <a:schemeClr val="tx1"/>
                </a:solidFill>
              </a:rPr>
              <a:t>васкулиты</a:t>
            </a:r>
            <a:r>
              <a:rPr lang="ru-RU" sz="2700" b="1" dirty="0" smtClean="0">
                <a:solidFill>
                  <a:schemeClr val="tx1"/>
                </a:solidFill>
              </a:rPr>
              <a:t>;</a:t>
            </a:r>
          </a:p>
          <a:p>
            <a:pPr marL="447675" indent="-361950">
              <a:buFont typeface="Wingdings" pitchFamily="2" charset="2"/>
              <a:buChar char="v"/>
            </a:pPr>
            <a:r>
              <a:rPr lang="ru-RU" sz="2700" b="1" dirty="0" smtClean="0">
                <a:solidFill>
                  <a:schemeClr val="tx1"/>
                </a:solidFill>
              </a:rPr>
              <a:t>ревматические поражения кожи; </a:t>
            </a:r>
          </a:p>
          <a:p>
            <a:pPr marL="447675" indent="-361950">
              <a:buFont typeface="Wingdings" pitchFamily="2" charset="2"/>
              <a:buChar char="v"/>
            </a:pPr>
            <a:r>
              <a:rPr lang="ru-RU" sz="2700" b="1" dirty="0" smtClean="0">
                <a:solidFill>
                  <a:schemeClr val="tx1"/>
                </a:solidFill>
              </a:rPr>
              <a:t>ревматические поражения других органов;</a:t>
            </a:r>
          </a:p>
          <a:p>
            <a:pPr marL="447675" indent="-361950">
              <a:buFont typeface="Wingdings" pitchFamily="2" charset="2"/>
              <a:buChar char="v"/>
            </a:pPr>
            <a:r>
              <a:rPr lang="ru-RU" sz="2700" b="1" dirty="0" smtClean="0">
                <a:solidFill>
                  <a:schemeClr val="tx1"/>
                </a:solidFill>
              </a:rPr>
              <a:t>малая хорея;</a:t>
            </a:r>
          </a:p>
          <a:p>
            <a:pPr marL="447675" indent="-361950">
              <a:buFont typeface="Wingdings" pitchFamily="2" charset="2"/>
              <a:buChar char="v"/>
            </a:pPr>
            <a:r>
              <a:rPr lang="ru-RU" sz="2700" b="1" dirty="0" smtClean="0">
                <a:solidFill>
                  <a:schemeClr val="tx1"/>
                </a:solidFill>
              </a:rPr>
              <a:t>ревматические поражения центральной нервной системы.</a:t>
            </a:r>
          </a:p>
          <a:p>
            <a:endParaRPr lang="ru-RU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785794"/>
            <a:ext cx="297123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788979"/>
            <a:ext cx="2589746" cy="206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886136"/>
            <a:ext cx="3373761" cy="197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45" y="4429132"/>
            <a:ext cx="2357455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714751"/>
            <a:ext cx="3188749" cy="239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42852"/>
            <a:ext cx="7929618" cy="857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Диагностика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642918"/>
            <a:ext cx="6572264" cy="5429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500" b="1" dirty="0" smtClean="0">
                <a:solidFill>
                  <a:schemeClr val="tx1"/>
                </a:solidFill>
              </a:rPr>
              <a:t>Опрос больного</a:t>
            </a:r>
          </a:p>
          <a:p>
            <a:pPr>
              <a:buFont typeface="Wingdings" pitchFamily="2" charset="2"/>
              <a:buChar char="v"/>
            </a:pPr>
            <a:r>
              <a:rPr lang="ru-RU" sz="2500" b="1" dirty="0" smtClean="0">
                <a:solidFill>
                  <a:schemeClr val="tx1"/>
                </a:solidFill>
              </a:rPr>
              <a:t>Осмотр больного</a:t>
            </a:r>
          </a:p>
          <a:p>
            <a:pPr>
              <a:buFont typeface="Wingdings" pitchFamily="2" charset="2"/>
              <a:buChar char="v"/>
            </a:pPr>
            <a:r>
              <a:rPr lang="ru-RU" sz="2500" b="1" dirty="0" smtClean="0">
                <a:solidFill>
                  <a:schemeClr val="tx1"/>
                </a:solidFill>
              </a:rPr>
              <a:t>Лабораторные исследования:</a:t>
            </a:r>
          </a:p>
          <a:p>
            <a:pPr marL="628650" lvl="0" indent="-266700"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/>
                </a:solidFill>
              </a:rPr>
              <a:t>общий анализ крови;</a:t>
            </a:r>
          </a:p>
          <a:p>
            <a:pPr marL="628650" lvl="0" indent="-266700"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/>
                </a:solidFill>
              </a:rPr>
              <a:t>биохимический анализ крови; </a:t>
            </a:r>
          </a:p>
          <a:p>
            <a:pPr marL="628650" lvl="0" indent="-266700"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/>
                </a:solidFill>
              </a:rPr>
              <a:t>исследование крови на </a:t>
            </a:r>
            <a:r>
              <a:rPr lang="ru-RU" sz="2500" b="1" dirty="0" err="1" smtClean="0">
                <a:solidFill>
                  <a:schemeClr val="tx1"/>
                </a:solidFill>
              </a:rPr>
              <a:t>ревмопробы</a:t>
            </a:r>
            <a:r>
              <a:rPr lang="ru-RU" sz="2500" b="1" dirty="0" smtClean="0">
                <a:solidFill>
                  <a:schemeClr val="tx1"/>
                </a:solidFill>
              </a:rPr>
              <a:t> </a:t>
            </a:r>
          </a:p>
          <a:p>
            <a:pPr lvl="0">
              <a:buFont typeface="Wingdings" pitchFamily="2" charset="2"/>
              <a:buChar char="v"/>
            </a:pPr>
            <a:r>
              <a:rPr lang="ru-RU" sz="2500" b="1" dirty="0" smtClean="0">
                <a:solidFill>
                  <a:schemeClr val="tx1"/>
                </a:solidFill>
              </a:rPr>
              <a:t>Инструментальные исследования:</a:t>
            </a:r>
          </a:p>
          <a:p>
            <a:pPr marL="628650" lvl="0" indent="-266700"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/>
                </a:solidFill>
              </a:rPr>
              <a:t>рентгенологическое исследование;</a:t>
            </a:r>
          </a:p>
          <a:p>
            <a:pPr marL="628650" lvl="0" indent="-266700"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/>
                </a:solidFill>
              </a:rPr>
              <a:t>ЭКГ;</a:t>
            </a:r>
          </a:p>
          <a:p>
            <a:pPr marL="628650" lvl="0" indent="-266700"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/>
                </a:solidFill>
              </a:rPr>
              <a:t>ФКГ;</a:t>
            </a:r>
          </a:p>
          <a:p>
            <a:pPr marL="628650" lvl="0" indent="-266700"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/>
                </a:solidFill>
              </a:rPr>
              <a:t>УЗИ сердца.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42852"/>
            <a:ext cx="3467694" cy="289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429132"/>
            <a:ext cx="3143272" cy="230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42852"/>
            <a:ext cx="6500858" cy="6429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лечения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642918"/>
            <a:ext cx="6215106" cy="3643338"/>
          </a:xfrm>
        </p:spPr>
        <p:txBody>
          <a:bodyPr>
            <a:normAutofit/>
          </a:bodyPr>
          <a:lstStyle/>
          <a:p>
            <a:pPr marL="0" indent="457200" algn="just">
              <a:buFont typeface="Wingdings" pitchFamily="2" charset="2"/>
              <a:buChar char="v"/>
            </a:pPr>
            <a:r>
              <a:rPr lang="ru-RU" sz="2500" b="1" dirty="0" smtClean="0">
                <a:solidFill>
                  <a:schemeClr val="tx1"/>
                </a:solidFill>
              </a:rPr>
              <a:t>Применяется трехэтапная система лечения: </a:t>
            </a:r>
          </a:p>
          <a:p>
            <a:pPr marL="0" indent="457200" algn="just">
              <a:buNone/>
            </a:pPr>
            <a:r>
              <a:rPr lang="ru-RU" sz="2500" b="1" dirty="0" smtClean="0">
                <a:solidFill>
                  <a:schemeClr val="tx1"/>
                </a:solidFill>
              </a:rPr>
              <a:t>Первый этап - длительное (4-6 недель) стационарное лечение в активной фазе; второй этап - послебольничное, санаторное или курортно-санаторное лечение; третий этап - диспансерное наблюдение, активное </a:t>
            </a:r>
            <a:r>
              <a:rPr lang="ru-RU" sz="2500" b="1" dirty="0" err="1" smtClean="0">
                <a:solidFill>
                  <a:schemeClr val="tx1"/>
                </a:solidFill>
              </a:rPr>
              <a:t>бициллино-медикаментозное</a:t>
            </a:r>
            <a:r>
              <a:rPr lang="ru-RU" sz="2500" b="1" dirty="0" smtClean="0">
                <a:solidFill>
                  <a:schemeClr val="tx1"/>
                </a:solidFill>
              </a:rPr>
              <a:t> лечение. </a:t>
            </a:r>
            <a:endParaRPr lang="ru-RU" sz="25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14818"/>
            <a:ext cx="30003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857628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14290"/>
            <a:ext cx="239443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929066"/>
            <a:ext cx="2762256" cy="276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857760"/>
            <a:ext cx="3364050" cy="200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20" y="214290"/>
            <a:ext cx="6072230" cy="64294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42844" y="714356"/>
            <a:ext cx="6500858" cy="4286280"/>
          </a:xfrm>
        </p:spPr>
        <p:txBody>
          <a:bodyPr>
            <a:normAutofit fontScale="85000" lnSpcReduction="10000"/>
          </a:bodyPr>
          <a:lstStyle/>
          <a:p>
            <a:pPr marL="0" indent="457200">
              <a:buFont typeface="Wingdings" pitchFamily="2" charset="2"/>
              <a:buChar char="v"/>
            </a:pPr>
            <a:r>
              <a:rPr lang="ru-RU" sz="2900" b="1" dirty="0" smtClean="0">
                <a:solidFill>
                  <a:schemeClr val="tx1"/>
                </a:solidFill>
              </a:rPr>
              <a:t>Основой профилактики является укрепление сопротивляемости организма в отношении инфекции, а также борьба с ней. </a:t>
            </a:r>
          </a:p>
          <a:p>
            <a:pPr marL="0" indent="457200">
              <a:buFont typeface="Wingdings" pitchFamily="2" charset="2"/>
              <a:buChar char="v"/>
            </a:pPr>
            <a:r>
              <a:rPr lang="ru-RU" sz="2900" b="1" dirty="0" smtClean="0">
                <a:solidFill>
                  <a:schemeClr val="tx1"/>
                </a:solidFill>
              </a:rPr>
              <a:t>Различают:</a:t>
            </a:r>
          </a:p>
          <a:p>
            <a:pPr marL="361950" lvl="0" indent="-180975">
              <a:buFont typeface="Arial" pitchFamily="34" charset="0"/>
              <a:buChar char="•"/>
            </a:pPr>
            <a:r>
              <a:rPr lang="ru-RU" sz="2900" b="1" i="1" dirty="0" smtClean="0">
                <a:solidFill>
                  <a:schemeClr val="tx1"/>
                </a:solidFill>
              </a:rPr>
              <a:t>первичную профилактику</a:t>
            </a:r>
            <a:r>
              <a:rPr lang="ru-RU" sz="2900" b="1" dirty="0" smtClean="0">
                <a:solidFill>
                  <a:schemeClr val="tx1"/>
                </a:solidFill>
              </a:rPr>
              <a:t> - систему мероприятий по предупреждению заболеваний ревматизмом здоровых людей; </a:t>
            </a:r>
          </a:p>
          <a:p>
            <a:pPr marL="361950" lvl="0" indent="-180975">
              <a:buFont typeface="Arial" pitchFamily="34" charset="0"/>
              <a:buChar char="•"/>
            </a:pPr>
            <a:r>
              <a:rPr lang="ru-RU" sz="2900" b="1" i="1" dirty="0" smtClean="0">
                <a:solidFill>
                  <a:schemeClr val="tx1"/>
                </a:solidFill>
              </a:rPr>
              <a:t>вторичную профилактику</a:t>
            </a:r>
            <a:r>
              <a:rPr lang="ru-RU" sz="2900" b="1" dirty="0" smtClean="0">
                <a:solidFill>
                  <a:schemeClr val="tx1"/>
                </a:solidFill>
              </a:rPr>
              <a:t> - систему мероприятий у лиц, ранее перенесших атаки ревматизма. </a:t>
            </a:r>
          </a:p>
          <a:p>
            <a:pPr algn="ctr"/>
            <a:endParaRPr lang="ru-RU" dirty="0"/>
          </a:p>
        </p:txBody>
      </p:sp>
      <p:pic>
        <p:nvPicPr>
          <p:cNvPr id="9" name="Picture 12" descr="Картинка 1 из 22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643050"/>
            <a:ext cx="1857388" cy="29308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4929198"/>
            <a:ext cx="2714644" cy="19288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665</TotalTime>
  <Words>529</Words>
  <Application>Microsoft Office PowerPoint</Application>
  <PresentationFormat>Экран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ГБПОУ РД «ДБМК»</vt:lpstr>
      <vt:lpstr>Актуальность</vt:lpstr>
      <vt:lpstr>Определение</vt:lpstr>
      <vt:lpstr>Слайд 4</vt:lpstr>
      <vt:lpstr>Слайд 5</vt:lpstr>
      <vt:lpstr>Слайд 6</vt:lpstr>
      <vt:lpstr>Слайд 7</vt:lpstr>
      <vt:lpstr>Слайд 8</vt:lpstr>
      <vt:lpstr>Слайд 9</vt:lpstr>
      <vt:lpstr>Проблемы пациента</vt:lpstr>
      <vt:lpstr>План сестринского ухода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среднего профессионального образования Медицинский колледж №4 Департамента здравоохранения города Москвы </dc:title>
  <dc:creator>User</dc:creator>
  <cp:lastModifiedBy>user</cp:lastModifiedBy>
  <cp:revision>82</cp:revision>
  <dcterms:created xsi:type="dcterms:W3CDTF">2012-02-20T17:16:46Z</dcterms:created>
  <dcterms:modified xsi:type="dcterms:W3CDTF">2021-12-09T16:18:11Z</dcterms:modified>
</cp:coreProperties>
</file>