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F4D82BCB-230B-433C-825F-4438EEDA6CAD}" type="datetimeFigureOut">
              <a:rPr lang="ru-RU" smtClean="0"/>
              <a:t>12.09.2020</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FCDAE248-C25D-4530-BE63-37E5C95B5998}"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4D82BCB-230B-433C-825F-4438EEDA6CAD}" type="datetimeFigureOut">
              <a:rPr lang="ru-RU" smtClean="0"/>
              <a:t>12.09.2020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CDAE248-C25D-4530-BE63-37E5C95B5998}"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4D82BCB-230B-433C-825F-4438EEDA6CAD}" type="datetimeFigureOut">
              <a:rPr lang="ru-RU" smtClean="0"/>
              <a:t>12.09.2020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CDAE248-C25D-4530-BE63-37E5C95B5998}"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4D82BCB-230B-433C-825F-4438EEDA6CAD}" type="datetimeFigureOut">
              <a:rPr lang="ru-RU" smtClean="0"/>
              <a:t>12.09.2020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CDAE248-C25D-4530-BE63-37E5C95B5998}"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F4D82BCB-230B-433C-825F-4438EEDA6CAD}" type="datetimeFigureOut">
              <a:rPr lang="ru-RU" smtClean="0"/>
              <a:t>12.09.2020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CDAE248-C25D-4530-BE63-37E5C95B5998}"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F4D82BCB-230B-433C-825F-4438EEDA6CAD}" type="datetimeFigureOut">
              <a:rPr lang="ru-RU" smtClean="0"/>
              <a:t>12.09.2020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CDAE248-C25D-4530-BE63-37E5C95B5998}"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F4D82BCB-230B-433C-825F-4438EEDA6CAD}" type="datetimeFigureOut">
              <a:rPr lang="ru-RU" smtClean="0"/>
              <a:t>12.09.2020</a:t>
            </a:fld>
            <a:endParaRPr lang="ru-RU"/>
          </a:p>
        </p:txBody>
      </p:sp>
      <p:sp>
        <p:nvSpPr>
          <p:cNvPr id="27" name="Номер слайда 26"/>
          <p:cNvSpPr>
            <a:spLocks noGrp="1"/>
          </p:cNvSpPr>
          <p:nvPr>
            <p:ph type="sldNum" sz="quarter" idx="11"/>
          </p:nvPr>
        </p:nvSpPr>
        <p:spPr/>
        <p:txBody>
          <a:bodyPr rtlCol="0"/>
          <a:lstStyle/>
          <a:p>
            <a:fld id="{FCDAE248-C25D-4530-BE63-37E5C95B5998}" type="slidenum">
              <a:rPr lang="ru-RU" smtClean="0"/>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F4D82BCB-230B-433C-825F-4438EEDA6CAD}" type="datetimeFigureOut">
              <a:rPr lang="ru-RU" smtClean="0"/>
              <a:t>12.09.2020</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FCDAE248-C25D-4530-BE63-37E5C95B5998}"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4D82BCB-230B-433C-825F-4438EEDA6CAD}" type="datetimeFigureOut">
              <a:rPr lang="ru-RU" smtClean="0"/>
              <a:t>12.09.2020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CDAE248-C25D-4530-BE63-37E5C95B5998}"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F4D82BCB-230B-433C-825F-4438EEDA6CAD}" type="datetimeFigureOut">
              <a:rPr lang="ru-RU" smtClean="0"/>
              <a:t>12.09.2020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CDAE248-C25D-4530-BE63-37E5C95B5998}"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F4D82BCB-230B-433C-825F-4438EEDA6CAD}" type="datetimeFigureOut">
              <a:rPr lang="ru-RU" smtClean="0"/>
              <a:t>12.09.2020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CDAE248-C25D-4530-BE63-37E5C95B5998}"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F4D82BCB-230B-433C-825F-4438EEDA6CAD}" type="datetimeFigureOut">
              <a:rPr lang="ru-RU" smtClean="0"/>
              <a:t>12.09.2020</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FCDAE248-C25D-4530-BE63-37E5C95B5998}"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ru.wikipedia.org/wiki/%D0%93%D0%BE%D0%BB%D0%BE%D1%81%D0%BE%D0%B2%D1%8B%D0%B5_%D1%81%D0%BA%D0%BB%D0%B0%D0%B4%D0%BA%D0%B8" TargetMode="External"/><Relationship Id="rId3" Type="http://schemas.openxmlformats.org/officeDocument/2006/relationships/hyperlink" Target="http://ru.wikipedia.org/wiki/%D0%A1%D0%BA%D0%B0%D1%80%D0%BB%D0%B0%D1%82%D0%B8%D0%BD%D0%B0" TargetMode="External"/><Relationship Id="rId7" Type="http://schemas.openxmlformats.org/officeDocument/2006/relationships/hyperlink" Target="http://ru.wikipedia.org/wiki/%D0%9D%D0%B0%D0%B4%D0%B3%D0%BE%D1%80%D1%82%D0%B0%D0%BD%D0%BD%D0%B8%D0%BA" TargetMode="External"/><Relationship Id="rId2" Type="http://schemas.openxmlformats.org/officeDocument/2006/relationships/hyperlink" Target="http://ru.wikipedia.org/wiki/%D0%9A%D0%BE%D1%80%D1%8C" TargetMode="External"/><Relationship Id="rId1" Type="http://schemas.openxmlformats.org/officeDocument/2006/relationships/slideLayout" Target="../slideLayouts/slideLayout2.xml"/><Relationship Id="rId6" Type="http://schemas.openxmlformats.org/officeDocument/2006/relationships/hyperlink" Target="http://ru.wikipedia.org/wiki/%D0%9C%D0%B8%D0%BA%D1%80%D0%BE%D0%BE%D1%80%D0%B3%D0%B0%D0%BD%D0%B8%D0%B7%D0%BC" TargetMode="External"/><Relationship Id="rId11" Type="http://schemas.openxmlformats.org/officeDocument/2006/relationships/hyperlink" Target="http://ru.wikipedia.org/wiki/%D0%A1%D0%9E%D0%AD" TargetMode="External"/><Relationship Id="rId5" Type="http://schemas.openxmlformats.org/officeDocument/2006/relationships/hyperlink" Target="http://ru.wikipedia.org/wiki/%D0%93%D0%B8%D0%BF%D0%BE%D1%82%D0%B5%D1%80%D0%BC%D0%B8%D1%8F" TargetMode="External"/><Relationship Id="rId10" Type="http://schemas.openxmlformats.org/officeDocument/2006/relationships/hyperlink" Target="http://ru.wikipedia.org/wiki/%D0%9B%D0%B5%D0%B9%D0%BA%D0%BE%D1%86%D0%B8%D1%82" TargetMode="External"/><Relationship Id="rId4" Type="http://schemas.openxmlformats.org/officeDocument/2006/relationships/hyperlink" Target="http://ru.wikipedia.org/wiki/%D0%9A%D0%BE%D0%BA%D0%BB%D1%8E%D1%88" TargetMode="External"/><Relationship Id="rId9" Type="http://schemas.openxmlformats.org/officeDocument/2006/relationships/hyperlink" Target="http://ru.wikipedia.org/wiki/%D0%9B%D0%B8%D1%85%D0%BE%D1%80%D0%B0%D0%B4%D0%BA%D0%B0"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57200" y="428605"/>
            <a:ext cx="8458200" cy="2143139"/>
          </a:xfrm>
        </p:spPr>
        <p:txBody>
          <a:bodyPr/>
          <a:lstStyle/>
          <a:p>
            <a:r>
              <a:rPr lang="ru-RU" dirty="0" smtClean="0"/>
              <a:t> Диагностика заболеваний гортани и трахеи.</a:t>
            </a:r>
            <a:endParaRPr lang="ru-RU" dirty="0"/>
          </a:p>
        </p:txBody>
      </p:sp>
      <p:pic>
        <p:nvPicPr>
          <p:cNvPr id="5" name="Рисунок 4" descr="49586948968499.jpg"/>
          <p:cNvPicPr>
            <a:picLocks noChangeAspect="1"/>
          </p:cNvPicPr>
          <p:nvPr/>
        </p:nvPicPr>
        <p:blipFill>
          <a:blip r:embed="rId2"/>
          <a:stretch>
            <a:fillRect/>
          </a:stretch>
        </p:blipFill>
        <p:spPr>
          <a:xfrm>
            <a:off x="1714480" y="2786058"/>
            <a:ext cx="3712962" cy="374808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928670"/>
            <a:ext cx="7972452" cy="642942"/>
          </a:xfrm>
        </p:spPr>
        <p:txBody>
          <a:bodyPr>
            <a:normAutofit fontScale="90000"/>
          </a:bodyPr>
          <a:lstStyle/>
          <a:p>
            <a:r>
              <a:rPr lang="ru-RU" dirty="0" smtClean="0"/>
              <a:t>Дифтерия гортани (истинный   круп).</a:t>
            </a:r>
            <a:br>
              <a:rPr lang="ru-RU" dirty="0" smtClean="0"/>
            </a:br>
            <a:endParaRPr lang="ru-RU" dirty="0"/>
          </a:p>
        </p:txBody>
      </p:sp>
      <p:sp>
        <p:nvSpPr>
          <p:cNvPr id="3" name="Содержимое 2"/>
          <p:cNvSpPr>
            <a:spLocks noGrp="1"/>
          </p:cNvSpPr>
          <p:nvPr>
            <p:ph idx="1"/>
          </p:nvPr>
        </p:nvSpPr>
        <p:spPr/>
        <p:txBody>
          <a:bodyPr>
            <a:normAutofit fontScale="55000" lnSpcReduction="20000"/>
          </a:bodyPr>
          <a:lstStyle/>
          <a:p>
            <a:r>
              <a:rPr lang="ru-RU" b="1" dirty="0" smtClean="0"/>
              <a:t>Дифтерия </a:t>
            </a:r>
            <a:r>
              <a:rPr lang="ru-RU" b="1" dirty="0" err="1" smtClean="0"/>
              <a:t>гортани-</a:t>
            </a:r>
            <a:r>
              <a:rPr lang="ru-RU" dirty="0" err="1" smtClean="0"/>
              <a:t>Это</a:t>
            </a:r>
            <a:r>
              <a:rPr lang="ru-RU" dirty="0" smtClean="0"/>
              <a:t> </a:t>
            </a:r>
            <a:r>
              <a:rPr lang="ru-RU" dirty="0" smtClean="0"/>
              <a:t>острое инфекционное заболевание, вызываемое бациллой </a:t>
            </a:r>
            <a:r>
              <a:rPr lang="ru-RU" dirty="0" err="1" smtClean="0"/>
              <a:t>Леффлера</a:t>
            </a:r>
            <a:r>
              <a:rPr lang="ru-RU" dirty="0" smtClean="0"/>
              <a:t>. Заболевание встречается чаще у детей от 1 года до 5 лет, но может быть и у взрослых. Обычно процесс распространяется из носа или глотки, но в ряде случаев может быть и первичным заболеванием.</a:t>
            </a:r>
          </a:p>
          <a:p>
            <a:r>
              <a:rPr lang="ru-RU" b="1" dirty="0" smtClean="0"/>
              <a:t>Дифтерийный (истинный) круп</a:t>
            </a:r>
            <a:r>
              <a:rPr lang="ru-RU" dirty="0" smtClean="0"/>
              <a:t> является одной из наиболее опасных форм дифтерии. При этом образование фибринозных пленок появляется на слизистой гортани, трахеи и даже бронхов.</a:t>
            </a:r>
          </a:p>
          <a:p>
            <a:r>
              <a:rPr lang="ru-RU" b="1" dirty="0" smtClean="0"/>
              <a:t>Клиника. </a:t>
            </a:r>
            <a:r>
              <a:rPr lang="ru-RU" dirty="0" smtClean="0"/>
              <a:t>Заболевание первичным дифтерийным крупом начинается нехарактерно и часто родителей не беспокоит. Ребенок становится вялым, беспокойным, иногда </a:t>
            </a:r>
            <a:r>
              <a:rPr lang="ru-RU" dirty="0" err="1" smtClean="0"/>
              <a:t>бьшает</a:t>
            </a:r>
            <a:r>
              <a:rPr lang="ru-RU" dirty="0" smtClean="0"/>
              <a:t> небольшой насморк, небольшая охриплость голоса, кашель, температура </a:t>
            </a:r>
            <a:r>
              <a:rPr lang="ru-RU" dirty="0" err="1" smtClean="0"/>
              <a:t>повьппается</a:t>
            </a:r>
            <a:r>
              <a:rPr lang="ru-RU" dirty="0" smtClean="0"/>
              <a:t> до 38-39°С.   Постепенно голос становится хриплым, появляется грубый, навязчивый «лающий» кашель. Позднее голос пропадает, а кашель становится беззвучным. Появляется затрудненное дыхание, развивается стеноз гортани. Состояние становится тяжелым, ребенок беспокоен, мечется в кровати, лицо бледнеет, покрывается потом.</a:t>
            </a:r>
          </a:p>
          <a:p>
            <a:r>
              <a:rPr lang="ru-RU" i="1" u="sng" dirty="0" smtClean="0"/>
              <a:t>При </a:t>
            </a:r>
            <a:r>
              <a:rPr lang="ru-RU" i="1" u="sng" dirty="0" err="1" smtClean="0"/>
              <a:t>ларингоскопии</a:t>
            </a:r>
            <a:r>
              <a:rPr lang="ru-RU" dirty="0" err="1" smtClean="0"/>
              <a:t>определяется</a:t>
            </a:r>
            <a:r>
              <a:rPr lang="ru-RU" dirty="0" smtClean="0"/>
              <a:t> гиперемия и отек слизистой гортани, плотные грязно-серого цвета фибринозные налеты на стенках гортани и голосовых складках.</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642918"/>
            <a:ext cx="8043890" cy="357190"/>
          </a:xfrm>
        </p:spPr>
        <p:txBody>
          <a:bodyPr>
            <a:normAutofit fontScale="90000"/>
          </a:bodyPr>
          <a:lstStyle/>
          <a:p>
            <a:r>
              <a:rPr lang="ru-RU" dirty="0" smtClean="0"/>
              <a:t>Стеноз гортани.</a:t>
            </a:r>
            <a:br>
              <a:rPr lang="ru-RU" dirty="0" smtClean="0"/>
            </a:br>
            <a:endParaRPr lang="ru-RU" dirty="0"/>
          </a:p>
        </p:txBody>
      </p:sp>
      <p:sp>
        <p:nvSpPr>
          <p:cNvPr id="3" name="Содержимое 2"/>
          <p:cNvSpPr>
            <a:spLocks noGrp="1"/>
          </p:cNvSpPr>
          <p:nvPr>
            <p:ph idx="1"/>
          </p:nvPr>
        </p:nvSpPr>
        <p:spPr>
          <a:xfrm>
            <a:off x="0" y="785794"/>
            <a:ext cx="8686800" cy="6072206"/>
          </a:xfrm>
        </p:spPr>
        <p:txBody>
          <a:bodyPr>
            <a:normAutofit fontScale="47500" lnSpcReduction="20000"/>
          </a:bodyPr>
          <a:lstStyle/>
          <a:p>
            <a:pPr>
              <a:buNone/>
            </a:pPr>
            <a:endParaRPr lang="ru-RU" dirty="0" smtClean="0"/>
          </a:p>
          <a:p>
            <a:r>
              <a:rPr lang="ru-RU" b="1" dirty="0" smtClean="0"/>
              <a:t>Стеноз гортани </a:t>
            </a:r>
            <a:r>
              <a:rPr lang="ru-RU" dirty="0" smtClean="0"/>
              <a:t>- это сужение просвета гортани, которое препятствует прохождению воздуха в нижележащие дыхательные пути.</a:t>
            </a:r>
          </a:p>
          <a:p>
            <a:r>
              <a:rPr lang="ru-RU" b="1" dirty="0" smtClean="0"/>
              <a:t>Классификация </a:t>
            </a:r>
            <a:r>
              <a:rPr lang="ru-RU" dirty="0" smtClean="0"/>
              <a:t>стенозов. Различают стенозы;</a:t>
            </a:r>
          </a:p>
          <a:p>
            <a:pPr lvl="0"/>
            <a:r>
              <a:rPr lang="ru-RU" i="1" u="sng" dirty="0" err="1" smtClean="0"/>
              <a:t>молниеносные,</a:t>
            </a:r>
            <a:r>
              <a:rPr lang="ru-RU" dirty="0" err="1" smtClean="0"/>
              <a:t>развивающиеся</a:t>
            </a:r>
            <a:r>
              <a:rPr lang="ru-RU" dirty="0" smtClean="0"/>
              <a:t> в течение нескольких минут;</a:t>
            </a:r>
          </a:p>
          <a:p>
            <a:pPr lvl="0"/>
            <a:r>
              <a:rPr lang="ru-RU" i="1" u="sng" dirty="0" err="1" smtClean="0"/>
              <a:t>острые,</a:t>
            </a:r>
            <a:r>
              <a:rPr lang="ru-RU" dirty="0" err="1" smtClean="0"/>
              <a:t>развивающиеся</a:t>
            </a:r>
            <a:r>
              <a:rPr lang="ru-RU" dirty="0" smtClean="0"/>
              <a:t> от 20-30 мин до нескольких часов; </a:t>
            </a:r>
            <a:r>
              <a:rPr lang="ru-RU" i="1" dirty="0" smtClean="0"/>
              <a:t>-</a:t>
            </a:r>
            <a:r>
              <a:rPr lang="ru-RU" i="1" u="sng" dirty="0" err="1" smtClean="0"/>
              <a:t>подострые,</a:t>
            </a:r>
            <a:r>
              <a:rPr lang="ru-RU" dirty="0" err="1" smtClean="0"/>
              <a:t>развивающиеся</a:t>
            </a:r>
            <a:r>
              <a:rPr lang="ru-RU" dirty="0" smtClean="0"/>
              <a:t> в течение нескольких суток;</a:t>
            </a:r>
          </a:p>
          <a:p>
            <a:pPr lvl="0"/>
            <a:r>
              <a:rPr lang="ru-RU" i="1" u="sng" dirty="0" smtClean="0"/>
              <a:t>хронические</a:t>
            </a:r>
            <a:r>
              <a:rPr lang="ru-RU" i="1" dirty="0" smtClean="0"/>
              <a:t>* </a:t>
            </a:r>
            <a:r>
              <a:rPr lang="ru-RU" dirty="0" smtClean="0"/>
              <a:t>развивающиеся несколько месяцев или лет.</a:t>
            </a:r>
          </a:p>
          <a:p>
            <a:r>
              <a:rPr lang="ru-RU" i="1" dirty="0" smtClean="0"/>
              <a:t> </a:t>
            </a:r>
            <a:r>
              <a:rPr lang="ru-RU" dirty="0" smtClean="0"/>
              <a:t>Этиология. Причины стенозов гортани могут быть разными. Это - инородное тело гортани, травмы, ларингоспазм, аллергический отек </a:t>
            </a:r>
            <a:r>
              <a:rPr lang="ru-RU" dirty="0" err="1" smtClean="0"/>
              <a:t>Квинке</a:t>
            </a:r>
            <a:r>
              <a:rPr lang="ru-RU" dirty="0" smtClean="0"/>
              <a:t>, гортанная ангина, острый </a:t>
            </a:r>
            <a:r>
              <a:rPr lang="ru-RU" dirty="0" err="1" smtClean="0"/>
              <a:t>стенозирующийларинготрахеобронхит</a:t>
            </a:r>
            <a:r>
              <a:rPr lang="ru-RU" dirty="0" smtClean="0"/>
              <a:t>, дифтерия гортани, паралич гортанных нервов. Хронические стенозы возникают при наличии врожденных или приобретенных Рубцовых мембран (после ожогов или травм), опухолей гортани.</a:t>
            </a:r>
          </a:p>
          <a:p>
            <a:r>
              <a:rPr lang="ru-RU" b="1" dirty="0" smtClean="0"/>
              <a:t>Клиника. </a:t>
            </a:r>
            <a:r>
              <a:rPr lang="ru-RU" dirty="0" smtClean="0"/>
              <a:t>В клинике выделяют 4 стадии стеноза:</a:t>
            </a:r>
          </a:p>
          <a:p>
            <a:pPr lvl="0"/>
            <a:r>
              <a:rPr lang="ru-RU" dirty="0" smtClean="0"/>
              <a:t>Компенсации;</a:t>
            </a:r>
          </a:p>
          <a:p>
            <a:pPr lvl="0"/>
            <a:r>
              <a:rPr lang="ru-RU" dirty="0" smtClean="0"/>
              <a:t>Неполной компенсации (</a:t>
            </a:r>
            <a:r>
              <a:rPr lang="ru-RU" dirty="0" err="1" smtClean="0"/>
              <a:t>субкомпенсации</a:t>
            </a:r>
            <a:r>
              <a:rPr lang="ru-RU" dirty="0" smtClean="0"/>
              <a:t>);</a:t>
            </a:r>
          </a:p>
          <a:p>
            <a:pPr lvl="0"/>
            <a:r>
              <a:rPr lang="ru-RU" dirty="0" smtClean="0"/>
              <a:t>Декомпенсации;</a:t>
            </a:r>
          </a:p>
          <a:p>
            <a:pPr lvl="0"/>
            <a:r>
              <a:rPr lang="ru-RU" dirty="0" smtClean="0"/>
              <a:t>Асфиксии.</a:t>
            </a:r>
          </a:p>
          <a:p>
            <a:r>
              <a:rPr lang="ru-RU" i="1" u="sng" dirty="0" smtClean="0"/>
              <a:t>Стадия </a:t>
            </a:r>
            <a:r>
              <a:rPr lang="ru-RU" i="1" u="sng" dirty="0" err="1" smtClean="0"/>
              <a:t>компенсации.</a:t>
            </a:r>
            <a:r>
              <a:rPr lang="ru-RU" dirty="0" err="1" smtClean="0"/>
              <a:t>Происходит</a:t>
            </a:r>
            <a:r>
              <a:rPr lang="ru-RU" dirty="0" smtClean="0"/>
              <a:t> </a:t>
            </a:r>
            <a:r>
              <a:rPr lang="ru-RU" dirty="0" err="1" smtClean="0"/>
              <a:t>урежение</a:t>
            </a:r>
            <a:r>
              <a:rPr lang="ru-RU" dirty="0" smtClean="0"/>
              <a:t>   и углубление дыхания. Появляется одышка при физической нагрузке. Ширина голосовой щели 6-7 мм (в норме 18-20мм). </a:t>
            </a:r>
            <a:r>
              <a:rPr lang="ru-RU" i="1" u="sng" dirty="0" smtClean="0"/>
              <a:t>Стадия </a:t>
            </a:r>
            <a:r>
              <a:rPr lang="ru-RU" i="1" u="sng" dirty="0" err="1" smtClean="0"/>
              <a:t>субкомпенсации</a:t>
            </a:r>
            <a:r>
              <a:rPr lang="ru-RU" i="1" dirty="0" smtClean="0"/>
              <a:t>. </a:t>
            </a:r>
            <a:r>
              <a:rPr lang="ru-RU" dirty="0" smtClean="0"/>
              <a:t>Во 2 стадии появляется одышка в покое, в акте дыхания участвуют вспомогательные мышцы. Дыхание у пациента шумное, свистящее, отмечается втяжение надключичных и подключичных ямок, межреберных промежутков, раздувание крыльев носа, бледность кожи, </a:t>
            </a:r>
            <a:r>
              <a:rPr lang="ru-RU" dirty="0" err="1" smtClean="0"/>
              <a:t>акроцианоз</a:t>
            </a:r>
            <a:r>
              <a:rPr lang="ru-RU" dirty="0" smtClean="0"/>
              <a:t>, беспокойное поведение. Ширина голосовой щели 4-5мм.</a:t>
            </a:r>
          </a:p>
          <a:p>
            <a:r>
              <a:rPr lang="ru-RU" i="1" u="sng" dirty="0" smtClean="0"/>
              <a:t>Стадия </a:t>
            </a:r>
            <a:r>
              <a:rPr lang="ru-RU" i="1" u="sng" dirty="0" err="1" smtClean="0"/>
              <a:t>декомпенсации.</a:t>
            </a:r>
            <a:r>
              <a:rPr lang="ru-RU" dirty="0" err="1" smtClean="0"/>
              <a:t>В</a:t>
            </a:r>
            <a:r>
              <a:rPr lang="ru-RU" dirty="0" smtClean="0"/>
              <a:t> 3 стадии пациент занимает </a:t>
            </a:r>
            <a:r>
              <a:rPr lang="ru-RU" dirty="0" err="1" smtClean="0"/>
              <a:t>вьшужденное</a:t>
            </a:r>
            <a:r>
              <a:rPr lang="ru-RU" dirty="0" smtClean="0"/>
              <a:t> положение, сидя с запрокинутой назад головой. Дыхание частое, поверхностное. Гортань совершает максимальные экскурсии, отмечается резкое втяжение надключичных и подключичных ямок, межреберных промежутков, </a:t>
            </a:r>
            <a:r>
              <a:rPr lang="ru-RU" dirty="0" err="1" smtClean="0"/>
              <a:t>эпигастральной</a:t>
            </a:r>
            <a:r>
              <a:rPr lang="ru-RU" dirty="0" smtClean="0"/>
              <a:t> области. Цвет лица синюшно-багровый, </a:t>
            </a:r>
            <a:r>
              <a:rPr lang="ru-RU" dirty="0" err="1" smtClean="0"/>
              <a:t>акроцианоз</a:t>
            </a:r>
            <a:r>
              <a:rPr lang="ru-RU" dirty="0" smtClean="0"/>
              <a:t>, холодный пот. У пациента отмечается тахикардия, повышение артериального давления, резкое беспокойство, чувство страха. Ширина голосовой щели 2-3 мм.</a:t>
            </a:r>
          </a:p>
          <a:p>
            <a:r>
              <a:rPr lang="ru-RU" i="1" u="sng" dirty="0" smtClean="0"/>
              <a:t>Стадия </a:t>
            </a:r>
            <a:r>
              <a:rPr lang="ru-RU" i="1" u="sng" dirty="0" err="1" smtClean="0"/>
              <a:t>асфиксии.</a:t>
            </a:r>
            <a:r>
              <a:rPr lang="ru-RU" dirty="0" err="1" smtClean="0"/>
              <a:t>В</a:t>
            </a:r>
            <a:r>
              <a:rPr lang="ru-RU" dirty="0" smtClean="0"/>
              <a:t> 4 стадии дыхание очень слабое и поверхностное или патологическое - </a:t>
            </a:r>
            <a:r>
              <a:rPr lang="ru-RU" dirty="0" err="1" smtClean="0"/>
              <a:t>Чейн-Стокса</a:t>
            </a:r>
            <a:r>
              <a:rPr lang="ru-RU" dirty="0" smtClean="0"/>
              <a:t>. Появляется угнетение сердечной деятельности, брадикардия, нитевидный пульс, снижение артериального давления, цианоз сменяется резкой  бледностью. Отмечается помрачение или потеря сознания прекращение дыхания и наступает клиническая смерть. </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571480"/>
            <a:ext cx="8258204" cy="6003056"/>
          </a:xfrm>
        </p:spPr>
        <p:txBody>
          <a:bodyPr>
            <a:normAutofit fontScale="70000" lnSpcReduction="20000"/>
          </a:bodyPr>
          <a:lstStyle/>
          <a:p>
            <a:r>
              <a:rPr lang="ru-RU" dirty="0" smtClean="0"/>
              <a:t>Гортань является начальной расширенной частью дыхательной трубки, </a:t>
            </a:r>
            <a:r>
              <a:rPr lang="ru-RU" dirty="0" smtClean="0"/>
              <a:t>которая верхним </a:t>
            </a:r>
            <a:r>
              <a:rPr lang="ru-RU" dirty="0" smtClean="0"/>
              <a:t>отделом открывается в глотку, а нижним переходит в трахею. У </a:t>
            </a:r>
            <a:r>
              <a:rPr lang="ru-RU" dirty="0" smtClean="0"/>
              <a:t>взрослых гортань </a:t>
            </a:r>
            <a:r>
              <a:rPr lang="ru-RU" dirty="0" smtClean="0"/>
              <a:t>располагается на уровне 4-6 шейных позвонков, а у детей немного </a:t>
            </a:r>
            <a:r>
              <a:rPr lang="ru-RU" dirty="0" smtClean="0"/>
              <a:t>выше, на </a:t>
            </a:r>
            <a:r>
              <a:rPr lang="ru-RU" dirty="0" smtClean="0"/>
              <a:t>уровне 4-5 шейных позвонков. Рядом с боковыми поверхностями гортани </a:t>
            </a:r>
            <a:r>
              <a:rPr lang="ru-RU" dirty="0" smtClean="0"/>
              <a:t>лежат боковые </a:t>
            </a:r>
            <a:r>
              <a:rPr lang="ru-RU" dirty="0" smtClean="0"/>
              <a:t>доли щитовидной железы и сосудисто-нервные пучки шеи. </a:t>
            </a:r>
            <a:endParaRPr lang="ru-RU" dirty="0" smtClean="0"/>
          </a:p>
          <a:p>
            <a:r>
              <a:rPr lang="ru-RU" dirty="0" smtClean="0"/>
              <a:t>Задняя стенка гортани </a:t>
            </a:r>
            <a:r>
              <a:rPr lang="ru-RU" dirty="0" smtClean="0"/>
              <a:t>граничит с</a:t>
            </a:r>
            <a:r>
              <a:rPr lang="ru-RU" b="1" dirty="0" smtClean="0"/>
              <a:t> </a:t>
            </a:r>
            <a:r>
              <a:rPr lang="ru-RU" dirty="0" smtClean="0"/>
              <a:t>нижним отделом глотки (гортаноглоткой) и верхним отделом</a:t>
            </a:r>
            <a:br>
              <a:rPr lang="ru-RU" dirty="0" smtClean="0"/>
            </a:br>
            <a:r>
              <a:rPr lang="ru-RU" dirty="0" smtClean="0"/>
              <a:t>пищевода</a:t>
            </a:r>
          </a:p>
          <a:p>
            <a:r>
              <a:rPr lang="ru-RU" dirty="0" smtClean="0"/>
              <a:t>Скелет гортани состоит из хрящей, соединенных между собой суставами и</a:t>
            </a:r>
            <a:br>
              <a:rPr lang="ru-RU" dirty="0" smtClean="0"/>
            </a:br>
            <a:r>
              <a:rPr lang="ru-RU" dirty="0" smtClean="0"/>
              <a:t>связками, допускающими определенную их подвижность. Выделяют 3 парных хряща и 3  непарных. </a:t>
            </a:r>
            <a:endParaRPr lang="ru-RU" dirty="0" smtClean="0"/>
          </a:p>
          <a:p>
            <a:pPr>
              <a:buNone/>
            </a:pPr>
            <a:r>
              <a:rPr lang="ru-RU" dirty="0" smtClean="0"/>
              <a:t> </a:t>
            </a:r>
            <a:r>
              <a:rPr lang="ru-RU" dirty="0" smtClean="0"/>
              <a:t>   К </a:t>
            </a:r>
            <a:r>
              <a:rPr lang="ru-RU" dirty="0" smtClean="0"/>
              <a:t>непарным хрящам относятся: </a:t>
            </a:r>
            <a:r>
              <a:rPr lang="ru-RU" b="1" i="1" dirty="0" smtClean="0"/>
              <a:t>щитовидный </a:t>
            </a:r>
            <a:r>
              <a:rPr lang="ru-RU" dirty="0" smtClean="0"/>
              <a:t>хрящ </a:t>
            </a:r>
            <a:r>
              <a:rPr lang="ru-RU" b="1" i="1" dirty="0" smtClean="0"/>
              <a:t>перстневидный </a:t>
            </a:r>
            <a:r>
              <a:rPr lang="ru-RU" dirty="0" smtClean="0"/>
              <a:t>и </a:t>
            </a:r>
            <a:r>
              <a:rPr lang="ru-RU" b="1" i="1" dirty="0" smtClean="0"/>
              <a:t>надгортанный. </a:t>
            </a:r>
            <a:r>
              <a:rPr lang="ru-RU" dirty="0" smtClean="0"/>
              <a:t>К парным - </a:t>
            </a:r>
            <a:r>
              <a:rPr lang="ru-RU" b="1" i="1" dirty="0" smtClean="0"/>
              <a:t>черпаловидные, рожковидные </a:t>
            </a:r>
            <a:r>
              <a:rPr lang="ru-RU" dirty="0" smtClean="0"/>
              <a:t>и </a:t>
            </a:r>
            <a:r>
              <a:rPr lang="ru-RU" b="1" i="1" dirty="0" smtClean="0"/>
              <a:t>клиновидные </a:t>
            </a:r>
            <a:r>
              <a:rPr lang="ru-RU" dirty="0" smtClean="0"/>
              <a:t>хрящи</a:t>
            </a:r>
            <a:r>
              <a:rPr lang="ru-RU" dirty="0" smtClean="0"/>
              <a:t>.</a:t>
            </a:r>
          </a:p>
          <a:p>
            <a:pPr>
              <a:buNone/>
            </a:pPr>
            <a:endParaRPr lang="ru-RU" b="1" i="1" dirty="0" smtClean="0"/>
          </a:p>
          <a:p>
            <a:pPr>
              <a:buNone/>
            </a:pPr>
            <a:r>
              <a:rPr lang="ru-RU" b="1" i="1" dirty="0" smtClean="0"/>
              <a:t> </a:t>
            </a:r>
            <a:r>
              <a:rPr lang="ru-RU" b="1" i="1" dirty="0" smtClean="0"/>
              <a:t>    Кровоснабжение </a:t>
            </a:r>
            <a:r>
              <a:rPr lang="ru-RU" b="1" i="1" dirty="0" smtClean="0"/>
              <a:t>гортани. </a:t>
            </a:r>
            <a:r>
              <a:rPr lang="ru-RU" dirty="0" smtClean="0"/>
              <a:t>Кровоснабжение осуществляется </a:t>
            </a:r>
            <a:r>
              <a:rPr lang="ru-RU" dirty="0" smtClean="0"/>
              <a:t>ветвями наружной сонной артерии: верхней гортанной и нижней гортанной артериями.</a:t>
            </a:r>
          </a:p>
          <a:p>
            <a:pPr>
              <a:buNone/>
            </a:pPr>
            <a:r>
              <a:rPr lang="ru-RU" dirty="0" smtClean="0"/>
              <a:t/>
            </a:r>
            <a:br>
              <a:rPr lang="ru-RU" dirty="0" smtClean="0"/>
            </a:b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Клиническая анатомия трахеи  </a:t>
            </a:r>
            <a:br>
              <a:rPr lang="ru-RU" dirty="0" smtClean="0"/>
            </a:br>
            <a:endParaRPr lang="ru-RU" dirty="0"/>
          </a:p>
        </p:txBody>
      </p:sp>
      <p:sp>
        <p:nvSpPr>
          <p:cNvPr id="3" name="Содержимое 2"/>
          <p:cNvSpPr>
            <a:spLocks noGrp="1"/>
          </p:cNvSpPr>
          <p:nvPr>
            <p:ph idx="1"/>
          </p:nvPr>
        </p:nvSpPr>
        <p:spPr/>
        <p:txBody>
          <a:bodyPr>
            <a:normAutofit fontScale="77500" lnSpcReduction="20000"/>
          </a:bodyPr>
          <a:lstStyle/>
          <a:p>
            <a:r>
              <a:rPr lang="ru-RU" dirty="0" smtClean="0"/>
              <a:t>Трахея является продолжением гортани, которая связана с ней при помощи </a:t>
            </a:r>
            <a:r>
              <a:rPr lang="ru-RU" dirty="0" err="1" smtClean="0"/>
              <a:t>перстнетрахеальной</a:t>
            </a:r>
            <a:r>
              <a:rPr lang="ru-RU" dirty="0" smtClean="0"/>
              <a:t> связки. Трахея начинается на уровне 6-7 шейных позвонков, а на уровне 4-5 грудных позвонков делится на два главных бронха. Стенка трахеи состоит из 16-20 хрящевых полуколец, которые соединены между собой кольцевидными связками. Задняя — перепончатая стенка трахеи состоит из большого количества </a:t>
            </a:r>
            <a:r>
              <a:rPr lang="ru-RU" dirty="0" err="1" smtClean="0"/>
              <a:t>коллагеновых</a:t>
            </a:r>
            <a:r>
              <a:rPr lang="ru-RU" dirty="0" smtClean="0"/>
              <a:t> и эластических волокон.</a:t>
            </a:r>
          </a:p>
          <a:p>
            <a:r>
              <a:rPr lang="ru-RU" dirty="0" smtClean="0"/>
              <a:t>Изнутри полость трахеи выстлана слизистой оболочкой - мерцательным эпителием, реснички которого движутся кверху. В слизистой оболочке трахеи много слизистых желез, вырабатывающих белково-слизистый секрет, обладающий бактерицидным действием</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642918"/>
            <a:ext cx="8472518" cy="1000132"/>
          </a:xfrm>
        </p:spPr>
        <p:txBody>
          <a:bodyPr>
            <a:normAutofit fontScale="90000"/>
          </a:bodyPr>
          <a:lstStyle/>
          <a:p>
            <a:pPr algn="ctr"/>
            <a:r>
              <a:rPr lang="ru-RU" dirty="0" smtClean="0"/>
              <a:t>Клиническая физиология </a:t>
            </a:r>
            <a:r>
              <a:rPr lang="ru-RU" dirty="0" smtClean="0"/>
              <a:t>гортани, трахеи</a:t>
            </a:r>
            <a:endParaRPr lang="ru-RU" dirty="0"/>
          </a:p>
        </p:txBody>
      </p:sp>
      <p:sp>
        <p:nvSpPr>
          <p:cNvPr id="3" name="Содержимое 2"/>
          <p:cNvSpPr>
            <a:spLocks noGrp="1"/>
          </p:cNvSpPr>
          <p:nvPr>
            <p:ph idx="1"/>
          </p:nvPr>
        </p:nvSpPr>
        <p:spPr/>
        <p:txBody>
          <a:bodyPr>
            <a:normAutofit fontScale="55000" lnSpcReduction="20000"/>
          </a:bodyPr>
          <a:lstStyle/>
          <a:p>
            <a:r>
              <a:rPr lang="ru-RU" dirty="0" smtClean="0"/>
              <a:t>Гортань, трахея и бронхи выполняют следующие функции: </a:t>
            </a:r>
            <a:r>
              <a:rPr lang="ru-RU" i="1" u="sng" dirty="0" smtClean="0"/>
              <a:t>дыхательную, защитную </a:t>
            </a:r>
            <a:r>
              <a:rPr lang="ru-RU" i="1" dirty="0" smtClean="0"/>
              <a:t>и </a:t>
            </a:r>
            <a:r>
              <a:rPr lang="ru-RU" i="1" u="sng" dirty="0" err="1" smtClean="0"/>
              <a:t>голосообразующую</a:t>
            </a:r>
            <a:r>
              <a:rPr lang="ru-RU" i="1" u="sng" dirty="0" smtClean="0"/>
              <a:t>.</a:t>
            </a:r>
            <a:endParaRPr lang="ru-RU" dirty="0" smtClean="0"/>
          </a:p>
          <a:p>
            <a:r>
              <a:rPr lang="ru-RU" b="1" i="1" dirty="0" smtClean="0"/>
              <a:t>Дыхательная </a:t>
            </a:r>
            <a:r>
              <a:rPr lang="ru-RU" dirty="0" smtClean="0"/>
              <a:t>функция. Гортань является частью дыхательного пути, через нее проходит воздух при вдохе в нижележащие отделы, при выдохе - в обратном направлении. Акт дыхания обеспечивается дыхательной мускулатурой. Голосовая </a:t>
            </a:r>
            <a:r>
              <a:rPr lang="ru-RU" dirty="0" smtClean="0"/>
              <a:t>щель при </a:t>
            </a:r>
            <a:r>
              <a:rPr lang="ru-RU" dirty="0" smtClean="0"/>
              <a:t>дыхании всегда раскрыта, при спокойном вдохе она треугольной формы, а </a:t>
            </a:r>
            <a:r>
              <a:rPr lang="ru-RU" dirty="0" smtClean="0"/>
              <a:t>при глубоком </a:t>
            </a:r>
            <a:r>
              <a:rPr lang="ru-RU" dirty="0" smtClean="0"/>
              <a:t>вдохе - в форме ромба.</a:t>
            </a:r>
          </a:p>
          <a:p>
            <a:r>
              <a:rPr lang="ru-RU" b="1" i="1" dirty="0" smtClean="0"/>
              <a:t>Защитная </a:t>
            </a:r>
            <a:r>
              <a:rPr lang="ru-RU" dirty="0" smtClean="0"/>
              <a:t>функция. С одной стороны - гортань это орган, где воздух продолжает;</a:t>
            </a:r>
            <a:br>
              <a:rPr lang="ru-RU" dirty="0" smtClean="0"/>
            </a:br>
            <a:r>
              <a:rPr lang="ru-RU" dirty="0" smtClean="0"/>
              <a:t>увлажняться, согреваться и очищаться, а с другой - является барьером,</a:t>
            </a:r>
            <a:br>
              <a:rPr lang="ru-RU" dirty="0" smtClean="0"/>
            </a:br>
            <a:r>
              <a:rPr lang="ru-RU" dirty="0" smtClean="0"/>
              <a:t>препятствующим проникновению инородных тел в нижележащие дыхательные пути.         </a:t>
            </a:r>
          </a:p>
          <a:p>
            <a:r>
              <a:rPr lang="ru-RU" b="1" i="1" dirty="0" err="1" smtClean="0"/>
              <a:t>Голосообразующая</a:t>
            </a:r>
            <a:r>
              <a:rPr lang="ru-RU" b="1" i="1" dirty="0" smtClean="0"/>
              <a:t> </a:t>
            </a:r>
            <a:r>
              <a:rPr lang="ru-RU" b="1" dirty="0" smtClean="0"/>
              <a:t>функция</a:t>
            </a:r>
            <a:r>
              <a:rPr lang="ru-RU" dirty="0" smtClean="0"/>
              <a:t>. В воспроизведении звуков участвуют три отдела дыхательного аппарата:</a:t>
            </a:r>
          </a:p>
          <a:p>
            <a:pPr lvl="0"/>
            <a:r>
              <a:rPr lang="ru-RU" dirty="0" smtClean="0"/>
              <a:t>легкие, бронхи, трахея - нижний резонатор;</a:t>
            </a:r>
          </a:p>
          <a:p>
            <a:pPr lvl="0"/>
            <a:r>
              <a:rPr lang="ru-RU" dirty="0" smtClean="0"/>
              <a:t>голосовой аппарат гортани;</a:t>
            </a:r>
          </a:p>
          <a:p>
            <a:r>
              <a:rPr lang="ru-RU" dirty="0" smtClean="0"/>
              <a:t>резонирующие </a:t>
            </a:r>
            <a:r>
              <a:rPr lang="ru-RU" dirty="0" smtClean="0"/>
              <a:t>полости рта, носа и придаточных пазух - верхний резонатор.</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642918"/>
            <a:ext cx="8115328" cy="714380"/>
          </a:xfrm>
        </p:spPr>
        <p:txBody>
          <a:bodyPr>
            <a:normAutofit fontScale="90000"/>
          </a:bodyPr>
          <a:lstStyle/>
          <a:p>
            <a:pPr algn="ctr"/>
            <a:r>
              <a:rPr lang="ru-RU" dirty="0" smtClean="0"/>
              <a:t>Методы исследования гортани и трахеи    </a:t>
            </a:r>
            <a:br>
              <a:rPr lang="ru-RU" dirty="0" smtClean="0"/>
            </a:br>
            <a:endParaRPr lang="ru-RU" dirty="0"/>
          </a:p>
        </p:txBody>
      </p:sp>
      <p:sp>
        <p:nvSpPr>
          <p:cNvPr id="3" name="Содержимое 2"/>
          <p:cNvSpPr>
            <a:spLocks noGrp="1"/>
          </p:cNvSpPr>
          <p:nvPr>
            <p:ph idx="1"/>
          </p:nvPr>
        </p:nvSpPr>
        <p:spPr>
          <a:xfrm>
            <a:off x="285720" y="1285860"/>
            <a:ext cx="8401080" cy="3286148"/>
          </a:xfrm>
        </p:spPr>
        <p:txBody>
          <a:bodyPr>
            <a:normAutofit fontScale="77500" lnSpcReduction="20000"/>
          </a:bodyPr>
          <a:lstStyle/>
          <a:p>
            <a:pPr lvl="0"/>
            <a:r>
              <a:rPr lang="ru-RU" dirty="0" smtClean="0"/>
              <a:t>Исследование необходимо начинать со сбора анамнеза.</a:t>
            </a:r>
          </a:p>
          <a:p>
            <a:pPr lvl="0"/>
            <a:r>
              <a:rPr lang="ru-RU" dirty="0" smtClean="0"/>
              <a:t>Далее производят наружный осмотр и пальпацию гортани и мягких тканей шеи. При наружном осмотре обращают внимание на контуры шеи, форму гортани, при пальпации выявляют болезненность, отечность тканей, патологическую подвижность хрящей гортани.</a:t>
            </a:r>
          </a:p>
          <a:p>
            <a:pPr lvl="0"/>
            <a:r>
              <a:rPr lang="ru-RU" dirty="0" smtClean="0"/>
              <a:t>Осмотр гортани называется </a:t>
            </a:r>
            <a:r>
              <a:rPr lang="ru-RU" i="1" dirty="0" smtClean="0"/>
              <a:t>ларингоскопией. </a:t>
            </a:r>
            <a:r>
              <a:rPr lang="ru-RU" dirty="0" smtClean="0"/>
              <a:t>Она выполняется обычно врачом. Ларингоскопия  делится на непрямую и прямую.</a:t>
            </a:r>
          </a:p>
          <a:p>
            <a:endParaRPr lang="ru-RU" dirty="0"/>
          </a:p>
        </p:txBody>
      </p:sp>
      <p:pic>
        <p:nvPicPr>
          <p:cNvPr id="4" name="Рисунок 3" descr="slide-10.jpg"/>
          <p:cNvPicPr>
            <a:picLocks noChangeAspect="1"/>
          </p:cNvPicPr>
          <p:nvPr/>
        </p:nvPicPr>
        <p:blipFill>
          <a:blip r:embed="rId2"/>
          <a:stretch>
            <a:fillRect/>
          </a:stretch>
        </p:blipFill>
        <p:spPr>
          <a:xfrm>
            <a:off x="428596" y="3808002"/>
            <a:ext cx="4071966" cy="304999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357166"/>
            <a:ext cx="8115328" cy="571504"/>
          </a:xfrm>
        </p:spPr>
        <p:txBody>
          <a:bodyPr>
            <a:normAutofit fontScale="90000"/>
          </a:bodyPr>
          <a:lstStyle/>
          <a:p>
            <a:r>
              <a:rPr lang="ru-RU" b="1" dirty="0" smtClean="0"/>
              <a:t>Непрямая ларингоскопия</a:t>
            </a:r>
            <a:endParaRPr lang="ru-RU" dirty="0"/>
          </a:p>
        </p:txBody>
      </p:sp>
      <p:sp>
        <p:nvSpPr>
          <p:cNvPr id="3" name="Содержимое 2"/>
          <p:cNvSpPr>
            <a:spLocks noGrp="1"/>
          </p:cNvSpPr>
          <p:nvPr>
            <p:ph idx="1"/>
          </p:nvPr>
        </p:nvSpPr>
        <p:spPr>
          <a:xfrm>
            <a:off x="4000496" y="857232"/>
            <a:ext cx="4686304" cy="6000768"/>
          </a:xfrm>
        </p:spPr>
        <p:txBody>
          <a:bodyPr>
            <a:normAutofit fontScale="62500" lnSpcReduction="20000"/>
          </a:bodyPr>
          <a:lstStyle/>
          <a:p>
            <a:r>
              <a:rPr lang="ru-RU" dirty="0" smtClean="0"/>
              <a:t>Для </a:t>
            </a:r>
            <a:r>
              <a:rPr lang="ru-RU" dirty="0" smtClean="0"/>
              <a:t>ее выполнения потребуются: лобный рефлектор, гортанное зеркало, марлевые салфетки и спиртовка.</a:t>
            </a:r>
          </a:p>
          <a:p>
            <a:r>
              <a:rPr lang="ru-RU" dirty="0" smtClean="0"/>
              <a:t>При проведении исследования пациента необходимо усадить возле настольной лампы, надеть рефлектор и опустить зеркало напротив левого  глаза. Гортанное зеркало подогревают над спиртовкой, проверяя нагрев на тыле кисти.</a:t>
            </a:r>
          </a:p>
          <a:p>
            <a:r>
              <a:rPr lang="ru-RU" dirty="0" smtClean="0"/>
              <a:t>Язык пациента придерживают за кончик, обернув его салфеткой. Гортанное зеркало вводят до мягкого неба, приподнимая его, а свет от рефлектора направляют на гортанное зеркало. Необходимо осмотреть гортань при дыхании и при фонации, для этого пациент должен произнести протяжный звук «и». Затем пациент делает глубокий вдох для максимального расширения голосовой щели.</a:t>
            </a:r>
          </a:p>
          <a:p>
            <a:r>
              <a:rPr lang="ru-RU" dirty="0" smtClean="0"/>
              <a:t>После осмотра гортанное зеркало поместить в дезинфицирующий раствор.</a:t>
            </a:r>
          </a:p>
          <a:p>
            <a:endParaRPr lang="ru-RU" dirty="0"/>
          </a:p>
        </p:txBody>
      </p:sp>
      <p:pic>
        <p:nvPicPr>
          <p:cNvPr id="4" name="Рисунок 3" descr="nepriamaia_laringoskopia.jpg"/>
          <p:cNvPicPr>
            <a:picLocks noChangeAspect="1"/>
          </p:cNvPicPr>
          <p:nvPr/>
        </p:nvPicPr>
        <p:blipFill>
          <a:blip r:embed="rId2"/>
          <a:stretch>
            <a:fillRect/>
          </a:stretch>
        </p:blipFill>
        <p:spPr>
          <a:xfrm>
            <a:off x="214282" y="1214422"/>
            <a:ext cx="3997901" cy="4714884"/>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Прямая ларингоскопия.</a:t>
            </a:r>
            <a:endParaRPr lang="ru-RU" dirty="0"/>
          </a:p>
        </p:txBody>
      </p:sp>
      <p:sp>
        <p:nvSpPr>
          <p:cNvPr id="3" name="Содержимое 2"/>
          <p:cNvSpPr>
            <a:spLocks noGrp="1"/>
          </p:cNvSpPr>
          <p:nvPr>
            <p:ph idx="1"/>
          </p:nvPr>
        </p:nvSpPr>
        <p:spPr/>
        <p:txBody>
          <a:bodyPr>
            <a:normAutofit fontScale="70000" lnSpcReduction="20000"/>
          </a:bodyPr>
          <a:lstStyle/>
          <a:p>
            <a:r>
              <a:rPr lang="ru-RU" dirty="0" smtClean="0"/>
              <a:t>Прямая ларингоскопия производится только врачом. Для этого используется ларингоскоп, снабженный лампочкой. Прямая ларингоскопия проводится при невозможности выполнения непрямой ларингоскопии и у маленьких детей, у которых надгортанник больше запрокинут или свернут в трубку, что затрудняет осмотр полости гортани.</a:t>
            </a:r>
          </a:p>
          <a:p>
            <a:r>
              <a:rPr lang="ru-RU" dirty="0" smtClean="0"/>
              <a:t>Прямая ларингоскопия выполняется в положении лежа с запрокинутой головой, под местной анестезией гортани.</a:t>
            </a:r>
          </a:p>
          <a:p>
            <a:pPr lvl="0"/>
            <a:endParaRPr lang="ru-RU" dirty="0" smtClean="0"/>
          </a:p>
          <a:p>
            <a:pPr lvl="0" algn="ctr">
              <a:buNone/>
            </a:pPr>
            <a:r>
              <a:rPr lang="ru-RU" b="1" dirty="0" smtClean="0"/>
              <a:t> </a:t>
            </a:r>
            <a:r>
              <a:rPr lang="ru-RU" b="1" dirty="0" smtClean="0"/>
              <a:t>       К </a:t>
            </a:r>
            <a:r>
              <a:rPr lang="ru-RU" b="1" dirty="0" smtClean="0"/>
              <a:t>дополнительным методам исследования гортани относятся: </a:t>
            </a:r>
            <a:endParaRPr lang="ru-RU" b="1" dirty="0" smtClean="0"/>
          </a:p>
          <a:p>
            <a:pPr algn="ctr"/>
            <a:r>
              <a:rPr lang="ru-RU" i="1" dirty="0" smtClean="0"/>
              <a:t>Стробоскопия  </a:t>
            </a:r>
            <a:r>
              <a:rPr lang="ru-RU" dirty="0" smtClean="0"/>
              <a:t>определение подвижности голосовых складок;</a:t>
            </a:r>
          </a:p>
          <a:p>
            <a:pPr lvl="0"/>
            <a:r>
              <a:rPr lang="ru-RU" i="1" dirty="0" smtClean="0"/>
              <a:t>Рентгенография, </a:t>
            </a:r>
            <a:r>
              <a:rPr lang="ru-RU" dirty="0" smtClean="0"/>
              <a:t>позволяющая определить наличие инородных тел или опухоли в верхних дыхательных путях.</a:t>
            </a:r>
          </a:p>
          <a:p>
            <a:pPr lvl="0"/>
            <a:r>
              <a:rPr lang="ru-RU" i="1" dirty="0" smtClean="0"/>
              <a:t>Эндоскопия  </a:t>
            </a:r>
            <a:r>
              <a:rPr lang="ru-RU" dirty="0" smtClean="0"/>
              <a:t>с помощью </a:t>
            </a:r>
            <a:r>
              <a:rPr lang="ru-RU" dirty="0" err="1" smtClean="0"/>
              <a:t>световолокнистой</a:t>
            </a:r>
            <a:r>
              <a:rPr lang="ru-RU" dirty="0" smtClean="0"/>
              <a:t> оптики.</a:t>
            </a:r>
          </a:p>
          <a:p>
            <a:r>
              <a:rPr lang="ru-RU" i="1" dirty="0" err="1" smtClean="0"/>
              <a:t>Трахеобронхоскопия</a:t>
            </a:r>
            <a:r>
              <a:rPr lang="ru-RU" i="1" dirty="0" smtClean="0"/>
              <a:t>.</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642918"/>
            <a:ext cx="8258204" cy="714380"/>
          </a:xfrm>
        </p:spPr>
        <p:txBody>
          <a:bodyPr/>
          <a:lstStyle/>
          <a:p>
            <a:r>
              <a:rPr lang="ru-RU" dirty="0" smtClean="0"/>
              <a:t>Ларингит</a:t>
            </a:r>
            <a:endParaRPr lang="ru-RU" dirty="0"/>
          </a:p>
        </p:txBody>
      </p:sp>
      <p:sp>
        <p:nvSpPr>
          <p:cNvPr id="3" name="Содержимое 2"/>
          <p:cNvSpPr>
            <a:spLocks noGrp="1"/>
          </p:cNvSpPr>
          <p:nvPr>
            <p:ph idx="1"/>
          </p:nvPr>
        </p:nvSpPr>
        <p:spPr>
          <a:xfrm>
            <a:off x="428596" y="1428736"/>
            <a:ext cx="8258204" cy="5145800"/>
          </a:xfrm>
        </p:spPr>
        <p:txBody>
          <a:bodyPr>
            <a:normAutofit fontScale="47500" lnSpcReduction="20000"/>
          </a:bodyPr>
          <a:lstStyle/>
          <a:p>
            <a:pPr>
              <a:buNone/>
            </a:pPr>
            <a:r>
              <a:rPr lang="ru-RU" b="1" dirty="0" smtClean="0"/>
              <a:t>Ларингит </a:t>
            </a:r>
            <a:r>
              <a:rPr lang="ru-RU" dirty="0" smtClean="0"/>
              <a:t> — воспаление слизистых оболочек гортани, связанное, как правило, с простудным заболеванием либо с такими инфекционными заболеваниями, как </a:t>
            </a:r>
            <a:r>
              <a:rPr lang="ru-RU" u="sng" dirty="0" smtClean="0">
                <a:hlinkClick r:id="rId2" tooltip="Корь"/>
              </a:rPr>
              <a:t>корь</a:t>
            </a:r>
            <a:r>
              <a:rPr lang="ru-RU" dirty="0" smtClean="0"/>
              <a:t>, </a:t>
            </a:r>
            <a:r>
              <a:rPr lang="ru-RU" u="sng" dirty="0" smtClean="0">
                <a:hlinkClick r:id="rId3" tooltip="Скарлатина"/>
              </a:rPr>
              <a:t>скарлатина</a:t>
            </a:r>
            <a:r>
              <a:rPr lang="ru-RU" dirty="0" smtClean="0"/>
              <a:t>, </a:t>
            </a:r>
            <a:r>
              <a:rPr lang="ru-RU" u="sng" dirty="0" smtClean="0">
                <a:hlinkClick r:id="rId4" tooltip="Коклюш"/>
              </a:rPr>
              <a:t>коклюш</a:t>
            </a:r>
            <a:r>
              <a:rPr lang="ru-RU" dirty="0" smtClean="0"/>
              <a:t>. Развитию заболевания способствуют </a:t>
            </a:r>
            <a:r>
              <a:rPr lang="ru-RU" u="sng" dirty="0" smtClean="0">
                <a:hlinkClick r:id="rId5" tooltip="Гипотермия"/>
              </a:rPr>
              <a:t>переохлаждение</a:t>
            </a:r>
            <a:r>
              <a:rPr lang="ru-RU" dirty="0" smtClean="0"/>
              <a:t>, дыхание через рот, запылённый воздух, перенапряжение гортани.</a:t>
            </a:r>
          </a:p>
          <a:p>
            <a:pPr>
              <a:buNone/>
            </a:pPr>
            <a:r>
              <a:rPr lang="ru-RU" b="1" dirty="0" smtClean="0"/>
              <a:t> </a:t>
            </a:r>
            <a:endParaRPr lang="ru-RU" dirty="0" smtClean="0"/>
          </a:p>
          <a:p>
            <a:pPr>
              <a:buNone/>
            </a:pPr>
            <a:r>
              <a:rPr lang="ru-RU" b="1" dirty="0" smtClean="0"/>
              <a:t>Острый ларингит</a:t>
            </a:r>
            <a:endParaRPr lang="ru-RU" dirty="0" smtClean="0"/>
          </a:p>
          <a:p>
            <a:r>
              <a:rPr lang="ru-RU" b="1" dirty="0" smtClean="0"/>
              <a:t>Причины</a:t>
            </a:r>
            <a:endParaRPr lang="ru-RU" dirty="0" smtClean="0"/>
          </a:p>
          <a:p>
            <a:r>
              <a:rPr lang="ru-RU" dirty="0" smtClean="0"/>
              <a:t>Причиной заболевания является повреждение слизистой оболочки гортани и верхнего отдела трахеи, что приводит к развитию выраженного воспаления, приводящего к развитию типичной клиники заболевания. Причины повреждения слизистой разнообразны, начиная от переохлаждения или чрезмерного перенапряжения голоса (например, у певцов, преподавателей), и заканчивая колонизации слизистой оболочки патогенными</a:t>
            </a:r>
            <a:r>
              <a:rPr lang="en-US" dirty="0" smtClean="0"/>
              <a:t> </a:t>
            </a:r>
            <a:r>
              <a:rPr lang="ru-RU" dirty="0" smtClean="0">
                <a:hlinkClick r:id="rId6" tooltip="Микроорганизм"/>
              </a:rPr>
              <a:t>микроорганизмами</a:t>
            </a:r>
            <a:r>
              <a:rPr lang="en-US" dirty="0" smtClean="0"/>
              <a:t> </a:t>
            </a:r>
            <a:r>
              <a:rPr lang="ru-RU" dirty="0" smtClean="0"/>
              <a:t>при общих острых инфекциях (гриппа, кори и др.). Воспалительный процесс может захватывать или всю слизистую оболочку гортани</a:t>
            </a:r>
            <a:r>
              <a:rPr lang="en-US" dirty="0" smtClean="0"/>
              <a:t> </a:t>
            </a:r>
            <a:r>
              <a:rPr lang="ru-RU" dirty="0" smtClean="0"/>
              <a:t>— разлитая форма ларингита, или слизистую оболочку</a:t>
            </a:r>
            <a:r>
              <a:rPr lang="en-US" dirty="0" smtClean="0"/>
              <a:t> </a:t>
            </a:r>
            <a:r>
              <a:rPr lang="ru-RU" dirty="0" smtClean="0">
                <a:hlinkClick r:id="rId7" tooltip="Надгортанник"/>
              </a:rPr>
              <a:t>надгортанника</a:t>
            </a:r>
            <a:r>
              <a:rPr lang="ru-RU" dirty="0" smtClean="0"/>
              <a:t>,</a:t>
            </a:r>
            <a:r>
              <a:rPr lang="en-US" dirty="0" smtClean="0"/>
              <a:t> </a:t>
            </a:r>
            <a:r>
              <a:rPr lang="ru-RU" dirty="0" smtClean="0">
                <a:hlinkClick r:id="rId8" tooltip="Голосовые складки"/>
              </a:rPr>
              <a:t>голосовых складок</a:t>
            </a:r>
            <a:r>
              <a:rPr lang="ru-RU" dirty="0" smtClean="0"/>
              <a:t>, стенок </a:t>
            </a:r>
            <a:r>
              <a:rPr lang="ru-RU" dirty="0" err="1" smtClean="0"/>
              <a:t>подголосовой</a:t>
            </a:r>
            <a:r>
              <a:rPr lang="ru-RU" dirty="0" smtClean="0"/>
              <a:t> полости. </a:t>
            </a:r>
          </a:p>
          <a:p>
            <a:pPr>
              <a:buNone/>
            </a:pPr>
            <a:r>
              <a:rPr lang="ru-RU" b="1" dirty="0" smtClean="0"/>
              <a:t> </a:t>
            </a:r>
          </a:p>
          <a:p>
            <a:r>
              <a:rPr lang="ru-RU" b="1" dirty="0" smtClean="0"/>
              <a:t>Клиническая картина.</a:t>
            </a:r>
          </a:p>
          <a:p>
            <a:pPr>
              <a:buNone/>
            </a:pPr>
            <a:r>
              <a:rPr lang="ru-RU" dirty="0" smtClean="0"/>
              <a:t>       Клиническая </a:t>
            </a:r>
            <a:r>
              <a:rPr lang="ru-RU" dirty="0" smtClean="0"/>
              <a:t>картина острого ларингита характеризуется ухудшением общего состояния, нередко повышается</a:t>
            </a:r>
            <a:r>
              <a:rPr lang="en-US" dirty="0" smtClean="0"/>
              <a:t> </a:t>
            </a:r>
            <a:r>
              <a:rPr lang="ru-RU" u="sng" dirty="0" smtClean="0">
                <a:hlinkClick r:id="rId9" tooltip="Лихорадка"/>
              </a:rPr>
              <a:t>температура</a:t>
            </a:r>
            <a:r>
              <a:rPr lang="ru-RU" dirty="0" smtClean="0"/>
              <a:t>. В крови при лабораторном исследовании определяются показатели воспалительного процесса (увеличивается количество</a:t>
            </a:r>
            <a:r>
              <a:rPr lang="en-US" dirty="0" smtClean="0"/>
              <a:t> </a:t>
            </a:r>
            <a:r>
              <a:rPr lang="ru-RU" u="sng" dirty="0" smtClean="0">
                <a:hlinkClick r:id="rId10" tooltip="Лейкоцит"/>
              </a:rPr>
              <a:t>лейкоцитов</a:t>
            </a:r>
            <a:r>
              <a:rPr lang="ru-RU" dirty="0" smtClean="0"/>
              <a:t>, ускоряется</a:t>
            </a:r>
            <a:r>
              <a:rPr lang="en-US" dirty="0" smtClean="0"/>
              <a:t> </a:t>
            </a:r>
            <a:r>
              <a:rPr lang="ru-RU" u="sng" dirty="0" smtClean="0">
                <a:hlinkClick r:id="rId11" tooltip="СОЭ"/>
              </a:rPr>
              <a:t>СОЭ</a:t>
            </a:r>
            <a:r>
              <a:rPr lang="ru-RU" dirty="0" smtClean="0"/>
              <a:t>). При преимущественной локализации процесса в области</a:t>
            </a:r>
            <a:r>
              <a:rPr lang="en-US" dirty="0" smtClean="0"/>
              <a:t> </a:t>
            </a:r>
            <a:r>
              <a:rPr lang="ru-RU" u="sng" dirty="0" smtClean="0">
                <a:hlinkClick r:id="rId7" tooltip="Надгортанник"/>
              </a:rPr>
              <a:t>надгортанника</a:t>
            </a:r>
            <a:r>
              <a:rPr lang="en-US" dirty="0" smtClean="0"/>
              <a:t> </a:t>
            </a:r>
            <a:r>
              <a:rPr lang="ru-RU" dirty="0" smtClean="0"/>
              <a:t>или задней стенки гортани могут наблюдаться боли при глотании. Голос становится хриплым. Затруднение дыхания может быть обусловлено сужением голосовой щели вследствие её спазма, отёка (или даже развития абсцесса). При остром ларингите больные жалуются на ощущение сухости, </a:t>
            </a:r>
            <a:r>
              <a:rPr lang="ru-RU" dirty="0" err="1" smtClean="0"/>
              <a:t>першения</a:t>
            </a:r>
            <a:r>
              <a:rPr lang="ru-RU" dirty="0" smtClean="0"/>
              <a:t>, царапанья в горле; кашель вначале сухой, а в дальнейшем сопровождается откашливанием мокроты; голос становится хриплым, грубым или совсем беззвучным. Иногда появляется боль при глотании, головная боль и небольшое (до 37,4°) повышение температуры. Продолжительность болезни при соблюдении назначенного врачом режима обычно не превышает 7-10 дней.</a:t>
            </a:r>
          </a:p>
          <a:p>
            <a:r>
              <a:rPr lang="ru-RU" dirty="0" smtClean="0"/>
              <a:t> </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928670"/>
            <a:ext cx="8115328" cy="1000132"/>
          </a:xfrm>
        </p:spPr>
        <p:txBody>
          <a:bodyPr>
            <a:normAutofit fontScale="90000"/>
          </a:bodyPr>
          <a:lstStyle/>
          <a:p>
            <a:pPr algn="ctr"/>
            <a:r>
              <a:rPr lang="ru-RU" b="1" dirty="0" err="1" smtClean="0"/>
              <a:t>Подскладочный</a:t>
            </a:r>
            <a:r>
              <a:rPr lang="ru-RU" b="1" dirty="0" smtClean="0"/>
              <a:t>   ларингит (ложный   круп).</a:t>
            </a:r>
            <a:r>
              <a:rPr lang="ru-RU" dirty="0" smtClean="0"/>
              <a:t/>
            </a:r>
            <a:br>
              <a:rPr lang="ru-RU" dirty="0" smtClean="0"/>
            </a:br>
            <a:endParaRPr lang="ru-RU" dirty="0"/>
          </a:p>
        </p:txBody>
      </p:sp>
      <p:sp>
        <p:nvSpPr>
          <p:cNvPr id="3" name="Содержимое 2"/>
          <p:cNvSpPr>
            <a:spLocks noGrp="1"/>
          </p:cNvSpPr>
          <p:nvPr>
            <p:ph idx="1"/>
          </p:nvPr>
        </p:nvSpPr>
        <p:spPr>
          <a:xfrm>
            <a:off x="428596" y="1785926"/>
            <a:ext cx="8258204" cy="4788610"/>
          </a:xfrm>
        </p:spPr>
        <p:txBody>
          <a:bodyPr>
            <a:normAutofit fontScale="62500" lnSpcReduction="20000"/>
          </a:bodyPr>
          <a:lstStyle/>
          <a:p>
            <a:r>
              <a:rPr lang="ru-RU" dirty="0" err="1" smtClean="0"/>
              <a:t>Подскладочный</a:t>
            </a:r>
            <a:r>
              <a:rPr lang="ru-RU" dirty="0" smtClean="0"/>
              <a:t> </a:t>
            </a:r>
            <a:r>
              <a:rPr lang="ru-RU" dirty="0" smtClean="0"/>
              <a:t>ларингит встречается у детей от 2 до 5 лет, так как у детей в этом возрасте хорошо развит </a:t>
            </a:r>
            <a:r>
              <a:rPr lang="ru-RU" dirty="0" err="1" smtClean="0"/>
              <a:t>подслизистьш</a:t>
            </a:r>
            <a:r>
              <a:rPr lang="ru-RU" dirty="0" smtClean="0"/>
              <a:t> слой в </a:t>
            </a:r>
            <a:r>
              <a:rPr lang="ru-RU" dirty="0" err="1" smtClean="0"/>
              <a:t>подскладочном</a:t>
            </a:r>
            <a:r>
              <a:rPr lang="ru-RU" dirty="0" smtClean="0"/>
              <a:t> пространстве, и он склонен к возникновению отека. Предрасполагающими факторами возникновения</a:t>
            </a:r>
          </a:p>
          <a:p>
            <a:r>
              <a:rPr lang="ru-RU" dirty="0" smtClean="0"/>
              <a:t>заболевания являются: экссудативный диатез, аллергические заболевания, повышенная возбудимость нервной системы.</a:t>
            </a:r>
          </a:p>
          <a:p>
            <a:r>
              <a:rPr lang="ru-RU" b="1" dirty="0" smtClean="0"/>
              <a:t>Клиника. </a:t>
            </a:r>
            <a:r>
              <a:rPr lang="ru-RU" dirty="0" smtClean="0"/>
              <a:t>Заболевание начинается внезапно, обычно среди ночи. Ребенок просыпается от грубого «лающего» кашля, появляется свистящее дыхание, одышка, </a:t>
            </a:r>
            <a:r>
              <a:rPr lang="ru-RU" dirty="0" err="1" smtClean="0"/>
              <a:t>акроцианоз</a:t>
            </a:r>
            <a:r>
              <a:rPr lang="ru-RU" dirty="0" smtClean="0"/>
              <a:t>, температура чаще нормальная или субфебрильная. Голос остается чистым или отмечается небольшая охриплость. Ребенок беспокойный, испуганный.</a:t>
            </a:r>
          </a:p>
          <a:p>
            <a:r>
              <a:rPr lang="ru-RU" dirty="0" smtClean="0"/>
              <a:t>Приступ длится от нескольких минут до 30 мин, но могут и затягиваться. При </a:t>
            </a:r>
            <a:r>
              <a:rPr lang="ru-RU" i="1" u="sng" dirty="0" err="1" smtClean="0"/>
              <a:t>ларингоскопии</a:t>
            </a:r>
            <a:r>
              <a:rPr lang="ru-RU" dirty="0" err="1" smtClean="0"/>
              <a:t>определяется</a:t>
            </a:r>
            <a:r>
              <a:rPr lang="ru-RU" dirty="0" smtClean="0"/>
              <a:t> гиперемия и выбухание слизистой в </a:t>
            </a:r>
            <a:r>
              <a:rPr lang="ru-RU" dirty="0" err="1" smtClean="0"/>
              <a:t>подскладочнои</a:t>
            </a:r>
            <a:r>
              <a:rPr lang="ru-RU" dirty="0" smtClean="0"/>
              <a:t> области в виде красных валиков, суживающих просвет гортани. Голосовые складки остаются неизмененными.</a:t>
            </a:r>
          </a:p>
          <a:p>
            <a:pPr lvl="0"/>
            <a:r>
              <a:rPr lang="ru-RU" dirty="0" smtClean="0"/>
              <a:t>После приступа появляется потливость, дыхание восстанавливается и ребенок</a:t>
            </a:r>
            <a:br>
              <a:rPr lang="ru-RU" dirty="0" smtClean="0"/>
            </a:br>
            <a:r>
              <a:rPr lang="ru-RU" dirty="0" smtClean="0"/>
              <a:t>засыпает. В последующие дни приступы могут повторяться </a:t>
            </a:r>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19</TotalTime>
  <Words>1200</Words>
  <Application>Microsoft Office PowerPoint</Application>
  <PresentationFormat>Экран (4:3)</PresentationFormat>
  <Paragraphs>74</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Городская</vt:lpstr>
      <vt:lpstr> Диагностика заболеваний гортани и трахеи.</vt:lpstr>
      <vt:lpstr>Слайд 2</vt:lpstr>
      <vt:lpstr>Клиническая анатомия трахеи   </vt:lpstr>
      <vt:lpstr>Клиническая физиология гортани, трахеи</vt:lpstr>
      <vt:lpstr>Методы исследования гортани и трахеи     </vt:lpstr>
      <vt:lpstr>Непрямая ларингоскопия</vt:lpstr>
      <vt:lpstr>Прямая ларингоскопия.</vt:lpstr>
      <vt:lpstr>Ларингит</vt:lpstr>
      <vt:lpstr>Подскладочный   ларингит (ложный   круп). </vt:lpstr>
      <vt:lpstr>Дифтерия гортани (истинный   круп). </vt:lpstr>
      <vt:lpstr>Стеноз гортани.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Диагностика заболеваний гортани и трахеи.</dc:title>
  <dc:creator>123</dc:creator>
  <cp:lastModifiedBy>123</cp:lastModifiedBy>
  <cp:revision>2</cp:revision>
  <dcterms:created xsi:type="dcterms:W3CDTF">2020-09-12T17:24:26Z</dcterms:created>
  <dcterms:modified xsi:type="dcterms:W3CDTF">2020-09-12T17:44:17Z</dcterms:modified>
</cp:coreProperties>
</file>