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1" r:id="rId6"/>
    <p:sldId id="263" r:id="rId7"/>
    <p:sldId id="282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1" r:id="rId17"/>
    <p:sldId id="278" r:id="rId18"/>
    <p:sldId id="286" r:id="rId19"/>
    <p:sldId id="283" r:id="rId20"/>
    <p:sldId id="284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28A06-9E4B-41E2-9647-6B9D337379A0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BBBC9-EE20-41F4-B7D6-89B42B68E8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82D0-95FC-4AA0-8089-51FDD33C116F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6333-8F0B-492A-9314-9784C821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82D0-95FC-4AA0-8089-51FDD33C116F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6333-8F0B-492A-9314-9784C821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82D0-95FC-4AA0-8089-51FDD33C116F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6333-8F0B-492A-9314-9784C821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82D0-95FC-4AA0-8089-51FDD33C116F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6333-8F0B-492A-9314-9784C821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82D0-95FC-4AA0-8089-51FDD33C116F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6333-8F0B-492A-9314-9784C821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82D0-95FC-4AA0-8089-51FDD33C116F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6333-8F0B-492A-9314-9784C821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82D0-95FC-4AA0-8089-51FDD33C116F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6333-8F0B-492A-9314-9784C821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82D0-95FC-4AA0-8089-51FDD33C116F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6333-8F0B-492A-9314-9784C821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82D0-95FC-4AA0-8089-51FDD33C116F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6333-8F0B-492A-9314-9784C821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82D0-95FC-4AA0-8089-51FDD33C116F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6333-8F0B-492A-9314-9784C821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82D0-95FC-4AA0-8089-51FDD33C116F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6333-8F0B-492A-9314-9784C821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782D0-95FC-4AA0-8089-51FDD33C116F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26333-8F0B-492A-9314-9784C821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&#1042;&#1077;&#1089;&#1077;&#1083;&#1072;&#1103;%20&#1057;&#1086;&#1083;&#1085;&#1077;&#1095;&#1085;&#1072;&#1103;%20&#1047;&#1072;&#1088;&#1103;&#1076;&#1082;&#1072;%20-%20&#1057;&#1086;&#1083;&#1085;&#1099;&#1096;&#1082;&#1086;%20&#1051;&#1091;&#1095;&#1080;&#1089;&#1090;&#1086;&#1077;%20%5b&#1089;%20&#1089;&#1072;&#1081;&#1090;&#1072;%20www.ololo.fm%5d%20(1)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368151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Имя существительное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  <a:alpha val="54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1F5C"/>
                </a:solidFill>
                <a:latin typeface="Times New Roman" pitchFamily="18" charset="0"/>
                <a:cs typeface="Times New Roman" pitchFamily="18" charset="0"/>
              </a:rPr>
              <a:t>    Бабочка</a:t>
            </a:r>
          </a:p>
          <a:p>
            <a:pPr>
              <a:buNone/>
            </a:pPr>
            <a:endParaRPr lang="ru-RU" sz="4400" b="1" dirty="0">
              <a:solidFill>
                <a:srgbClr val="001F5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b="1" dirty="0" smtClean="0">
              <a:solidFill>
                <a:srgbClr val="001F5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b="1" dirty="0">
              <a:solidFill>
                <a:srgbClr val="001F5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b="1" dirty="0" smtClean="0">
              <a:solidFill>
                <a:srgbClr val="001F5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Она(моя) – ж.р.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334" y="404664"/>
            <a:ext cx="83293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 имён существительных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Содержимое 5" descr="мяч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215" y="2566333"/>
            <a:ext cx="2988570" cy="259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91680" y="1772816"/>
            <a:ext cx="1440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Мяч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5301208"/>
            <a:ext cx="38026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ru-RU" sz="4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(мой) – м.р.</a:t>
            </a:r>
          </a:p>
        </p:txBody>
      </p:sp>
      <p:pic>
        <p:nvPicPr>
          <p:cNvPr id="9" name="Picture 4" descr="C:\Users\Admin\Downloads\бабоч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9324">
            <a:off x="-4184483" y="4624851"/>
            <a:ext cx="3960813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97 0.01179 C 0.25156 -0.00277 0.24514 0.0007 0.25712 -0.003 C 0.26423 -0.01294 0.27083 -0.0171 0.2816 -0.02404 C 0.32014 -0.04808 0.32118 -0.04114 0.38333 -0.04299 C 0.4158 -0.04184 0.43871 -0.03976 0.4691 -0.03675 C 0.47552 -0.0349 0.49028 -0.03213 0.49635 -0.0282 C 0.5033 -0.02404 0.50382 -0.02311 0.51198 -0.01965 C 0.52153 -0.01618 0.53298 -0.01641 0.54184 -0.01132 C 0.54791 -0.00739 0.55538 -0.0067 0.56198 -0.003 C 0.57118 0.00255 0.5816 0.00532 0.59132 0.00971 C 0.59392 0.01087 0.59583 0.01295 0.59826 0.01387 C 0.60521 0.01711 0.61962 0.0215 0.6276 0.02243 C 0.64427 0.02428 0.67743 0.02659 0.67743 0.02705 C 0.69548 0.02612 0.73281 0.02705 0.7566 0.02243 C 0.78194 0.0178 0.8026 0.00463 0.82673 -0.003 C 0.83472 -0.01063 0.83541 -0.0134 0.84028 -0.02196 C 0.84548 -0.03051 0.8526 -0.03906 0.8585 -0.04738 C 0.86094 -0.05085 0.86163 -0.05571 0.86285 -0.05987 C 0.86719 -0.07189 0.87083 -0.08368 0.8743 -0.09593 C 0.87951 -0.1135 0.8875 -0.13083 0.89236 -0.14863 C 0.89618 -0.16204 0.89739 -0.17498 0.90573 -0.18677 C 0.91128 -0.20642 0.92916 -0.22515 0.94462 -0.23948 C 0.95017 -0.24456 0.95798 -0.24572 0.96493 -0.2478 C 0.96701 -0.24849 0.96927 -0.24919 0.97187 -0.24988 C 0.97396 -0.25057 0.97847 -0.25196 0.97847 -0.25173 C 1.02552 -0.24988 1.01007 -0.25612 1.02847 -0.2478 " pathEditMode="relative" rAng="0" ptsTypes="fffffffffffffffffffffffff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  <a:alpha val="54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Солнце</a:t>
            </a:r>
          </a:p>
          <a:p>
            <a:pPr>
              <a:buNone/>
            </a:pP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Оно (моё) – ср.р.</a:t>
            </a:r>
          </a:p>
          <a:p>
            <a:pPr>
              <a:buNone/>
            </a:pPr>
            <a:endParaRPr lang="ru-RU" sz="54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ocuments\задание на мышление\Нарисованные домашние животные в векторе » PSguru.RU - Рамки, обои, иконки, клипарт, шаблоны._files\солнце 2.jpg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76672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  <a:alpha val="54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Определите род имён существительных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3232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М.р.                    Ж.р.                 Ср.р.</a:t>
            </a:r>
          </a:p>
          <a:p>
            <a:pPr>
              <a:buFont typeface="Arial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День,  утро,  поле,  роса, ветер, небо, ромашка, дождь, гроза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charset="0"/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4098" name="Picture 2" descr="C:\Users\Admin\Documents\задание на мышление\Нарисованные домашние животные в векторе » PSguru.RU - Рамки, обои, иконки, клипарт, шаблоны._files\бабочки 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05064"/>
            <a:ext cx="4176464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  <a:alpha val="54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ocuments\задание на мышление\Нарисованные домашние животные в векторе » PSguru.RU - Рамки, обои, иконки, клипарт, шаблоны._files\мышь 1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3096344" cy="3672408"/>
          </a:xfrm>
          <a:prstGeom prst="rect">
            <a:avLst/>
          </a:prstGeom>
          <a:noFill/>
        </p:spPr>
      </p:pic>
      <p:pic>
        <p:nvPicPr>
          <p:cNvPr id="5123" name="Picture 3" descr="C:\Users\Admin\Documents\задание на мышление\Нарисованные домашние животные в векторе » PSguru.RU - Рамки, обои, иконки, клипарт, шаблоны._files\камыши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44824"/>
            <a:ext cx="3168352" cy="36724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548680"/>
            <a:ext cx="849694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МЫШЬ          КАМЫШ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  <a:alpha val="54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Запомни: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1600200"/>
            <a:ext cx="8291264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конце существительных женского рода после шипящих пишется Ь.</a:t>
            </a:r>
          </a:p>
          <a:p>
            <a:pPr>
              <a:buFont typeface="Arial" charset="0"/>
              <a:buNone/>
            </a:pPr>
            <a:endParaRPr lang="ru-RU" sz="3600" dirty="0" smtClean="0"/>
          </a:p>
          <a:p>
            <a:pPr>
              <a:buFont typeface="Arial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конце существительных мужского рода после шипящих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не пишется.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  <a:alpha val="54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67544" y="1268760"/>
          <a:ext cx="8219256" cy="529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9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9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667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МУЖСКОЙ  РОД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СРЕДНИЙ  РОД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ЖЕНСКИЙ</a:t>
                      </a:r>
                      <a:r>
                        <a:rPr lang="ru-RU" sz="2400" baseline="0" dirty="0" smtClean="0"/>
                        <a:t>  РОД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92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ДОМ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 ОБЛАКО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КНИГ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1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МУЗЕЙ</a:t>
                      </a:r>
                    </a:p>
                    <a:p>
                      <a:pPr algn="ctr"/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СОЛНЦ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ЛИЛИ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ПЕНЬ</a:t>
                      </a:r>
                    </a:p>
                    <a:p>
                      <a:pPr algn="ctr"/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ПЕНИ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ТЕТРАДЬ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6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КАМЫШ</a:t>
                      </a:r>
                    </a:p>
                    <a:p>
                      <a:pPr algn="ctr"/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МЫШЬ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88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Исключение:</a:t>
                      </a:r>
                    </a:p>
                    <a:p>
                      <a:pPr algn="ctr"/>
                      <a:endParaRPr lang="ru-RU" sz="2400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ПАП</a:t>
                      </a:r>
                      <a:r>
                        <a:rPr lang="ru-RU" sz="2400" b="1" baseline="0" dirty="0" smtClean="0">
                          <a:solidFill>
                            <a:srgbClr val="00B050"/>
                          </a:solidFill>
                        </a:rPr>
                        <a:t>        ДЯД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Исключение:</a:t>
                      </a:r>
                    </a:p>
                    <a:p>
                      <a:pPr algn="ctr"/>
                      <a:endParaRPr lang="ru-RU" sz="2400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ВРЕМ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Род имён существительных</a:t>
            </a:r>
            <a:endParaRPr lang="ru-RU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76056" y="1916832"/>
            <a:ext cx="36004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о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5220072" y="2780928"/>
            <a:ext cx="36004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Е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flipH="1">
            <a:off x="5076056" y="3573016"/>
            <a:ext cx="36004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Е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67744" y="3645024"/>
            <a:ext cx="333028" cy="3398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11760" y="2780928"/>
            <a:ext cx="36004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95736" y="1988840"/>
            <a:ext cx="36004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55776" y="4509120"/>
            <a:ext cx="36004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12360" y="1988840"/>
            <a:ext cx="288032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а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028384" y="3645024"/>
            <a:ext cx="36004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812360" y="2780928"/>
            <a:ext cx="36004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я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56376" y="4437112"/>
            <a:ext cx="288032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843808" y="6093296"/>
            <a:ext cx="288032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я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76056" y="6093296"/>
            <a:ext cx="36004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я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19672" y="6093296"/>
            <a:ext cx="36004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а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skaz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11" descr="5m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4000500"/>
            <a:ext cx="1214437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11" descr="5m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4000500"/>
            <a:ext cx="121443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3" descr="175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3000375"/>
            <a:ext cx="2143125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2" descr="62800576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313" y="4929188"/>
            <a:ext cx="1857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3" descr="2fbabe4b19629720050a630100d59601-normal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5" y="4857750"/>
            <a:ext cx="952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3" descr="2fbabe4b19629720050a630100d59601-normal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5" y="3214688"/>
            <a:ext cx="952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Рисунок 3" descr="2fbabe4b19629720050a630100d59601-normal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63" y="4214813"/>
            <a:ext cx="952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Рисунок 3" descr="2fbabe4b19629720050a630100d59601-normal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63" y="4143375"/>
            <a:ext cx="952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Рисунок 3" descr="2fbabe4b19629720050a630100d59601-normal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3" y="4429125"/>
            <a:ext cx="952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Веселая Солнечная Зарядка - Солнышко Лучистое [с сайта www.ololo.fm]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6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  <a:alpha val="54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3203848" y="2132856"/>
            <a:ext cx="2302024" cy="722511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atin typeface="+mn-lt"/>
              </a:rPr>
              <a:t>    рожь</a:t>
            </a:r>
            <a:endParaRPr lang="ru-RU" sz="3600" i="1" dirty="0">
              <a:latin typeface="+mn-lt"/>
            </a:endParaRPr>
          </a:p>
        </p:txBody>
      </p:sp>
      <p:pic>
        <p:nvPicPr>
          <p:cNvPr id="9" name="Picture 3" descr="C:\Users\Admin\Documents\задание на мышление\Нарисованные домашние животные в векторе » PSguru.RU - Рамки, обои, иконки, клипарт, шаблоны._files\солнце 5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1944216" cy="1656184"/>
          </a:xfrm>
          <a:prstGeom prst="rect">
            <a:avLst/>
          </a:prstGeom>
          <a:noFill/>
        </p:spPr>
      </p:pic>
      <p:sp>
        <p:nvSpPr>
          <p:cNvPr id="12" name="Заголовок 10"/>
          <p:cNvSpPr txBox="1">
            <a:spLocks/>
          </p:cNvSpPr>
          <p:nvPr/>
        </p:nvSpPr>
        <p:spPr>
          <a:xfrm>
            <a:off x="827584" y="2132856"/>
            <a:ext cx="2302024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  Плащ</a:t>
            </a:r>
            <a:endParaRPr kumimoji="0" lang="ru-RU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3" name="Заголовок 10"/>
          <p:cNvSpPr txBox="1">
            <a:spLocks/>
          </p:cNvSpPr>
          <p:nvPr/>
        </p:nvSpPr>
        <p:spPr>
          <a:xfrm>
            <a:off x="3275856" y="2780928"/>
            <a:ext cx="2302024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i="1" dirty="0" smtClean="0">
                <a:ea typeface="+mj-ea"/>
                <a:cs typeface="+mj-cs"/>
              </a:rPr>
              <a:t>нож</a:t>
            </a:r>
            <a:endParaRPr kumimoji="0" lang="ru-RU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4" name="Заголовок 10"/>
          <p:cNvSpPr txBox="1">
            <a:spLocks/>
          </p:cNvSpPr>
          <p:nvPr/>
        </p:nvSpPr>
        <p:spPr>
          <a:xfrm>
            <a:off x="6012160" y="2132856"/>
            <a:ext cx="2302024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i="1" dirty="0" smtClean="0">
                <a:ea typeface="+mj-ea"/>
                <a:cs typeface="+mj-cs"/>
              </a:rPr>
              <a:t>луч</a:t>
            </a:r>
            <a:endParaRPr kumimoji="0" lang="ru-RU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5" name="Заголовок 10"/>
          <p:cNvSpPr txBox="1">
            <a:spLocks/>
          </p:cNvSpPr>
          <p:nvPr/>
        </p:nvSpPr>
        <p:spPr>
          <a:xfrm>
            <a:off x="971600" y="2852936"/>
            <a:ext cx="2302024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i="1" dirty="0" smtClean="0">
                <a:ea typeface="+mj-ea"/>
                <a:cs typeface="+mj-cs"/>
              </a:rPr>
              <a:t>ночь</a:t>
            </a:r>
            <a:endParaRPr kumimoji="0" lang="ru-RU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6" name="Заголовок 10"/>
          <p:cNvSpPr txBox="1">
            <a:spLocks/>
          </p:cNvSpPr>
          <p:nvPr/>
        </p:nvSpPr>
        <p:spPr>
          <a:xfrm>
            <a:off x="5868144" y="2780928"/>
            <a:ext cx="2302024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i="1" dirty="0" smtClean="0">
                <a:ea typeface="+mj-ea"/>
                <a:cs typeface="+mj-cs"/>
              </a:rPr>
              <a:t>     тишь</a:t>
            </a:r>
            <a:endParaRPr kumimoji="0" lang="ru-RU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03648" y="2996952"/>
            <a:ext cx="6696743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/>
              <a:solidFill>
                <a:schemeClr val="accent3"/>
              </a:solidFill>
            </a:endParaRPr>
          </a:p>
          <a:p>
            <a:r>
              <a:rPr lang="ru-RU" sz="4400" b="1" cap="none" spc="0" dirty="0" smtClean="0">
                <a:ln/>
                <a:solidFill>
                  <a:schemeClr val="accent3"/>
                </a:solidFill>
                <a:effectLst/>
              </a:rPr>
              <a:t>   М.р.                   Ж.р.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55776" y="332656"/>
            <a:ext cx="59766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Определите род имён существительных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45069 0.231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7 0.0419 L 0.18923 0.41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01065 L -0.25035 0.304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57309 0.4932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00" y="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3 0.06296 L -0.10833 0.39884 " pathEditMode="relative" ptsTypes="AA">
                                      <p:cBhvr>
                                        <p:cTn id="26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404664"/>
            <a:ext cx="5394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  в группах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НОЧЬ</a:t>
            </a:r>
          </a:p>
          <a:p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059832" y="1600200"/>
            <a:ext cx="2448272" cy="4525963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РОЖЬ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1" name="Содержимое 7"/>
          <p:cNvSpPr txBox="1">
            <a:spLocks/>
          </p:cNvSpPr>
          <p:nvPr/>
        </p:nvSpPr>
        <p:spPr>
          <a:xfrm>
            <a:off x="5940152" y="1628800"/>
            <a:ext cx="2448272" cy="4453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b="1" i="1" dirty="0" smtClean="0">
                <a:solidFill>
                  <a:srgbClr val="C00000"/>
                </a:solidFill>
              </a:rPr>
              <a:t>ЛУЧ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Picture 4" descr="C:\Users\Admin\Documents\задание на мышление\Нарисованные домашние животные в векторе » PSguru.RU - Рамки, обои, иконки, клипарт, шаблоны._files\ноч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564904"/>
            <a:ext cx="2304256" cy="3240360"/>
          </a:xfrm>
          <a:prstGeom prst="rect">
            <a:avLst/>
          </a:prstGeom>
          <a:noFill/>
        </p:spPr>
      </p:pic>
      <p:pic>
        <p:nvPicPr>
          <p:cNvPr id="5125" name="Picture 5" descr="C:\Users\Admin\Documents\задание на мышление\Нарисованные домашние животные в векторе » PSguru.RU - Рамки, обои, иконки, клипарт, шаблоны._files\рож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564904"/>
            <a:ext cx="2314575" cy="3277344"/>
          </a:xfrm>
          <a:prstGeom prst="rect">
            <a:avLst/>
          </a:prstGeom>
          <a:noFill/>
        </p:spPr>
      </p:pic>
      <p:pic>
        <p:nvPicPr>
          <p:cNvPr id="5126" name="Picture 6" descr="C:\Users\Admin\Documents\задание на мышление\Нарисованные домашние животные в векторе » PSguru.RU - Рамки, обои, иконки, клипарт, шаблоны._files\лу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564904"/>
            <a:ext cx="2201044" cy="3270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  <a:alpha val="54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7664" y="476672"/>
            <a:ext cx="5934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Развитие речи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4" name="Picture 6" descr="C:\Users\Admin\Documents\задание на мышление\Нарисованные домашние животные в векторе » PSguru.RU - Рамки, обои, иконки, клипарт, шаблоны._files\для през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344815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  <a:alpha val="54000"/>
              </a:scheme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1149896" cy="1470025"/>
          </a:xfrm>
        </p:spPr>
        <p:txBody>
          <a:bodyPr/>
          <a:lstStyle/>
          <a:p>
            <a:r>
              <a:rPr lang="ru-RU" i="1" dirty="0" err="1" smtClean="0">
                <a:latin typeface="+mn-lt"/>
              </a:rPr>
              <a:t>Бб</a:t>
            </a:r>
            <a:endParaRPr lang="ru-RU" i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8352928" cy="1752600"/>
          </a:xfrm>
        </p:spPr>
        <p:txBody>
          <a:bodyPr>
            <a:normAutofit/>
          </a:bodyPr>
          <a:lstStyle/>
          <a:p>
            <a:r>
              <a:rPr lang="ru-RU" sz="4400" i="1" dirty="0">
                <a:solidFill>
                  <a:schemeClr val="tx1"/>
                </a:solidFill>
              </a:rPr>
              <a:t>Был бы друг, найдется и досуг.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60648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Минутка чистописания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69896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  <a:alpha val="54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131024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Имя существительное – это …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Имя сущ. изменяется по …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Род имён сущ. можно определить по … и с помощью слов …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Какие бывают имена сущ. …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После шипящих на конце существительных пишется Ь …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404664"/>
            <a:ext cx="4680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ЗНАЕМ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zvet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5608" y="2924944"/>
            <a:ext cx="3528392" cy="36689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7" name="Picture 5" descr="C:\Users\Admin\Documents\задание на мышление\Нарисованные домашние животные в векторе » PSguru.RU - Рамки, обои, иконки, клипарт, шаблоны._files\смайлик 5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76672"/>
            <a:ext cx="2160240" cy="2068463"/>
          </a:xfrm>
          <a:prstGeom prst="rect">
            <a:avLst/>
          </a:prstGeom>
          <a:noFill/>
        </p:spPr>
      </p:pic>
      <p:pic>
        <p:nvPicPr>
          <p:cNvPr id="3080" name="Picture 8" descr="C:\Users\Admin\Documents\задание на мышление\Нарисованные домашние животные в векторе » PSguru.RU - Рамки, обои, иконки, клипарт, шаблоны._files\смайлик 8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20688"/>
            <a:ext cx="1944216" cy="183145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827584" y="3284984"/>
            <a:ext cx="33123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Урок понравился</a:t>
            </a:r>
          </a:p>
          <a:p>
            <a:pPr algn="ctr"/>
            <a:r>
              <a:rPr lang="ru-RU" sz="3200" dirty="0" smtClean="0"/>
              <a:t>и для меня был полезным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92080" y="3501008"/>
            <a:ext cx="3168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Мне на уроке было скучно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  <a:alpha val="54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32856"/>
            <a:ext cx="8964488" cy="158417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Школа. Дом, трава, земля,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Любой предмет обозначаю я.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Кто? Учитель ,врач, сосед.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Что? Диван, велосипед.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Бываю разного я рода,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Тротуар, окно , природа.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Изменюсь по числам и по падежам.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гости я спешу к ученикам.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Вот какая я часть речи удивительная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зовусь Я имя … 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752947"/>
          </a:xfrm>
        </p:spPr>
        <p:txBody>
          <a:bodyPr/>
          <a:lstStyle/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существительное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  <a:alpha val="54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zvet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492896"/>
            <a:ext cx="3810000" cy="385762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755576" y="620688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Имя существительное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  <a:alpha val="54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Admin\Documents\задание на мышление\Нарисованные домашние животные в векторе » PSguru.RU - Рамки, обои, иконки, клипарт, шаблоны._files\солнце 5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204442" cy="2088232"/>
          </a:xfrm>
          <a:prstGeom prst="rect">
            <a:avLst/>
          </a:prstGeom>
          <a:noFill/>
        </p:spPr>
      </p:pic>
      <p:sp>
        <p:nvSpPr>
          <p:cNvPr id="14" name="Облако 13"/>
          <p:cNvSpPr/>
          <p:nvPr/>
        </p:nvSpPr>
        <p:spPr>
          <a:xfrm>
            <a:off x="2843808" y="1268760"/>
            <a:ext cx="4860032" cy="1656184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Развивать  умения характеризовать существительное  как часть речи. </a:t>
            </a:r>
          </a:p>
        </p:txBody>
      </p:sp>
      <p:sp>
        <p:nvSpPr>
          <p:cNvPr id="15" name="Облако 14"/>
          <p:cNvSpPr/>
          <p:nvPr/>
        </p:nvSpPr>
        <p:spPr>
          <a:xfrm>
            <a:off x="323528" y="3068960"/>
            <a:ext cx="4248472" cy="2087563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2.Научить определять род, число имён существительных.</a:t>
            </a:r>
          </a:p>
        </p:txBody>
      </p:sp>
      <p:sp>
        <p:nvSpPr>
          <p:cNvPr id="16" name="Облако 15"/>
          <p:cNvSpPr/>
          <p:nvPr/>
        </p:nvSpPr>
        <p:spPr>
          <a:xfrm>
            <a:off x="4211960" y="4005064"/>
            <a:ext cx="4608513" cy="223202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3.Развивать речь, пополнять словарный запас, расширять кругозор.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39752" y="260648"/>
            <a:ext cx="6396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Цели и задачи урока: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  <a:alpha val="54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56"/>
          </a:xfrm>
        </p:spPr>
        <p:txBody>
          <a:bodyPr>
            <a:noAutofit/>
          </a:bodyPr>
          <a:lstStyle/>
          <a:p>
            <a:pPr eaLnBrk="0" hangingPunct="0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Д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ревья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, б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рега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, б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да, л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, б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льчонок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None/>
            </a:pP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Г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, в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лчата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пинки, м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ря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, к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тята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ченька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Б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рсук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яц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, с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хар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, п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льто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,    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вод,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кета.</a:t>
            </a:r>
            <a:endParaRPr lang="ru-RU" sz="4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ревья, р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ка, б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рега, б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да, л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са,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льчонок.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ра, в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лчата, тр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пинки, м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ря ,</a:t>
            </a:r>
          </a:p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тята, д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ченька.</a:t>
            </a:r>
          </a:p>
          <a:p>
            <a:pPr>
              <a:buNone/>
            </a:pP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рсук, з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яц, с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хар, п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льто,</a:t>
            </a:r>
          </a:p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вод, р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кета.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  <a:alpha val="54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какие группы можно разделить эти имена существительные</a:t>
            </a:r>
            <a:r>
              <a:rPr lang="ru-RU" dirty="0" smtClean="0">
                <a:solidFill>
                  <a:srgbClr val="001F5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2">
              <a:buNone/>
            </a:pPr>
            <a:r>
              <a:rPr lang="ru-RU" sz="3200" dirty="0" smtClean="0">
                <a:solidFill>
                  <a:srgbClr val="001F5C"/>
                </a:solidFill>
                <a:latin typeface="Times New Roman" pitchFamily="18" charset="0"/>
                <a:cs typeface="Times New Roman" pitchFamily="18" charset="0"/>
              </a:rPr>
              <a:t>Одушевлённые      </a:t>
            </a:r>
          </a:p>
          <a:p>
            <a:pPr>
              <a:buFont typeface="Arial" charset="0"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Ед.ч.           Мн.ч.</a:t>
            </a:r>
          </a:p>
          <a:p>
            <a:pPr>
              <a:buFont typeface="Arial" charset="0"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бельчонок    котята</a:t>
            </a:r>
          </a:p>
          <a:p>
            <a:pPr>
              <a:buFont typeface="Arial" charset="0"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доченька      волчата</a:t>
            </a:r>
          </a:p>
          <a:p>
            <a:pPr>
              <a:buFont typeface="Arial" charset="0"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барсук</a:t>
            </a:r>
          </a:p>
          <a:p>
            <a:pPr>
              <a:buFont typeface="Arial" charset="0"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заяц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427984" y="1628800"/>
            <a:ext cx="4258816" cy="496855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8000" dirty="0" smtClean="0">
                <a:solidFill>
                  <a:srgbClr val="001F5C"/>
                </a:solidFill>
                <a:latin typeface="Times New Roman" pitchFamily="18" charset="0"/>
                <a:cs typeface="Times New Roman" pitchFamily="18" charset="0"/>
              </a:rPr>
              <a:t>    Неодушевлённые</a:t>
            </a:r>
          </a:p>
          <a:p>
            <a:pPr>
              <a:buFont typeface="Arial" charset="0"/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Ед.ч.        Мн.ч</a:t>
            </a:r>
          </a:p>
          <a:p>
            <a:pPr>
              <a:buFont typeface="Arial" charset="0"/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река          деревья          </a:t>
            </a:r>
          </a:p>
          <a:p>
            <a:pPr>
              <a:buFont typeface="Arial" charset="0"/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беда          тропинки</a:t>
            </a:r>
          </a:p>
          <a:p>
            <a:pPr>
              <a:buFont typeface="Arial" charset="0"/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гора           берега</a:t>
            </a:r>
          </a:p>
          <a:p>
            <a:pPr>
              <a:buFont typeface="Arial" charset="0"/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сахар         леса</a:t>
            </a:r>
          </a:p>
          <a:p>
            <a:pPr>
              <a:buFont typeface="Arial" charset="0"/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пальто       моря</a:t>
            </a:r>
          </a:p>
          <a:p>
            <a:pPr>
              <a:buFont typeface="Arial" charset="0"/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завод</a:t>
            </a:r>
          </a:p>
          <a:p>
            <a:pPr>
              <a:buFont typeface="Arial" charset="0"/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ракета</a:t>
            </a:r>
          </a:p>
          <a:p>
            <a:pPr>
              <a:buFont typeface="Arial" charset="0"/>
              <a:buNone/>
            </a:pPr>
            <a:endParaRPr lang="ru-RU" sz="4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Font typeface="Arial" charset="0"/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  <a:alpha val="54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195513" y="0"/>
            <a:ext cx="2663825" cy="2204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Часть речи</a:t>
            </a:r>
          </a:p>
        </p:txBody>
      </p:sp>
      <p:sp>
        <p:nvSpPr>
          <p:cNvPr id="7" name="Овал 6"/>
          <p:cNvSpPr/>
          <p:nvPr/>
        </p:nvSpPr>
        <p:spPr>
          <a:xfrm>
            <a:off x="4932040" y="0"/>
            <a:ext cx="2952328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Обозначает предмет</a:t>
            </a:r>
          </a:p>
        </p:txBody>
      </p:sp>
      <p:sp>
        <p:nvSpPr>
          <p:cNvPr id="8" name="Овал 7"/>
          <p:cNvSpPr/>
          <p:nvPr/>
        </p:nvSpPr>
        <p:spPr>
          <a:xfrm>
            <a:off x="0" y="836613"/>
            <a:ext cx="2484438" cy="2376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Отвечает на вопросы</a:t>
            </a:r>
          </a:p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Кто? Что?</a:t>
            </a:r>
          </a:p>
        </p:txBody>
      </p:sp>
      <p:sp>
        <p:nvSpPr>
          <p:cNvPr id="9" name="Овал 8"/>
          <p:cNvSpPr/>
          <p:nvPr/>
        </p:nvSpPr>
        <p:spPr>
          <a:xfrm>
            <a:off x="6012160" y="1916832"/>
            <a:ext cx="3131840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Изменяется по числам</a:t>
            </a:r>
          </a:p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мн. ч. и ед. ч.</a:t>
            </a:r>
          </a:p>
        </p:txBody>
      </p:sp>
      <p:sp>
        <p:nvSpPr>
          <p:cNvPr id="10" name="Овал 9"/>
          <p:cNvSpPr/>
          <p:nvPr/>
        </p:nvSpPr>
        <p:spPr>
          <a:xfrm>
            <a:off x="0" y="3501008"/>
            <a:ext cx="2771800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Имеет род  </a:t>
            </a:r>
          </a:p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мужской род</a:t>
            </a:r>
          </a:p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женский род</a:t>
            </a:r>
          </a:p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средний род</a:t>
            </a:r>
          </a:p>
        </p:txBody>
      </p:sp>
      <p:sp>
        <p:nvSpPr>
          <p:cNvPr id="11" name="Овал 10"/>
          <p:cNvSpPr/>
          <p:nvPr/>
        </p:nvSpPr>
        <p:spPr>
          <a:xfrm>
            <a:off x="1979713" y="4797425"/>
            <a:ext cx="3744416" cy="2060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Одушевлённые и неодушевлённые</a:t>
            </a:r>
          </a:p>
        </p:txBody>
      </p:sp>
      <p:sp>
        <p:nvSpPr>
          <p:cNvPr id="12" name="Содержимое 10"/>
          <p:cNvSpPr>
            <a:spLocks noGrp="1"/>
          </p:cNvSpPr>
          <p:nvPr>
            <p:ph sz="half" idx="2"/>
          </p:nvPr>
        </p:nvSpPr>
        <p:spPr>
          <a:xfrm>
            <a:off x="5436096" y="4292600"/>
            <a:ext cx="3456384" cy="2120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Нарицательные и собственные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8"/>
          <p:cNvSpPr>
            <a:spLocks noGrp="1"/>
          </p:cNvSpPr>
          <p:nvPr>
            <p:ph sz="half" idx="1"/>
          </p:nvPr>
        </p:nvSpPr>
        <p:spPr>
          <a:xfrm>
            <a:off x="2123728" y="2348881"/>
            <a:ext cx="4248472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Имя </a:t>
            </a:r>
          </a:p>
          <a:p>
            <a:pPr algn="ctr">
              <a:buFont typeface="Arial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существительное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409</Words>
  <Application>Microsoft Office PowerPoint</Application>
  <PresentationFormat>Экран (4:3)</PresentationFormat>
  <Paragraphs>128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Имя существительное</vt:lpstr>
      <vt:lpstr>Бб</vt:lpstr>
      <vt:lpstr>Школа. Дом, трава, земля, Любой предмет обозначаю я. Кто? Учитель ,врач, сосед.  Что? Диван, велосипед. Бываю разного я рода, Тротуар, окно , природа. Изменюсь по числам и по падежам. В гости я спешу к ученикам.  Вот какая я часть речи удивительная И зовусь Я имя … </vt:lpstr>
      <vt:lpstr>Презентация PowerPoint</vt:lpstr>
      <vt:lpstr>Презентация PowerPoint</vt:lpstr>
      <vt:lpstr>Презентация PowerPoint</vt:lpstr>
      <vt:lpstr>Деревья, река, берега, беда, леса, бельчонок.</vt:lpstr>
      <vt:lpstr>На какие группы можно разделить эти имена существительные? </vt:lpstr>
      <vt:lpstr>Презентация PowerPoint</vt:lpstr>
      <vt:lpstr>Презентация PowerPoint</vt:lpstr>
      <vt:lpstr>Презентация PowerPoint</vt:lpstr>
      <vt:lpstr>Определите род имён существительных</vt:lpstr>
      <vt:lpstr>Презентация PowerPoint</vt:lpstr>
      <vt:lpstr>Запомни:</vt:lpstr>
      <vt:lpstr>Род имён существительных</vt:lpstr>
      <vt:lpstr>Презентация PowerPoint</vt:lpstr>
      <vt:lpstr>    рожь</vt:lpstr>
      <vt:lpstr>Презентация PowerPoint</vt:lpstr>
      <vt:lpstr>Презентация PowerPoint</vt:lpstr>
      <vt:lpstr>Презентация PowerPoint</vt:lpstr>
      <vt:lpstr>               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существительное</dc:title>
  <dc:creator>Admin</dc:creator>
  <cp:lastModifiedBy>79162</cp:lastModifiedBy>
  <cp:revision>61</cp:revision>
  <dcterms:created xsi:type="dcterms:W3CDTF">2014-11-20T17:24:07Z</dcterms:created>
  <dcterms:modified xsi:type="dcterms:W3CDTF">2021-01-25T16:09:45Z</dcterms:modified>
</cp:coreProperties>
</file>