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77" r:id="rId3"/>
    <p:sldId id="257" r:id="rId4"/>
    <p:sldId id="278" r:id="rId5"/>
    <p:sldId id="273" r:id="rId6"/>
    <p:sldId id="258" r:id="rId7"/>
    <p:sldId id="279" r:id="rId8"/>
    <p:sldId id="262" r:id="rId9"/>
    <p:sldId id="275" r:id="rId10"/>
    <p:sldId id="280" r:id="rId11"/>
    <p:sldId id="281" r:id="rId12"/>
    <p:sldId id="263" r:id="rId13"/>
    <p:sldId id="264" r:id="rId14"/>
    <p:sldId id="266" r:id="rId15"/>
    <p:sldId id="282" r:id="rId16"/>
    <p:sldId id="267" r:id="rId17"/>
    <p:sldId id="283" r:id="rId18"/>
    <p:sldId id="269" r:id="rId19"/>
    <p:sldId id="284" r:id="rId20"/>
    <p:sldId id="270" r:id="rId21"/>
    <p:sldId id="285" r:id="rId22"/>
    <p:sldId id="272" r:id="rId23"/>
    <p:sldId id="276" r:id="rId2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68" d="100"/>
          <a:sy n="68" d="100"/>
        </p:scale>
        <p:origin x="-798"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5349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508000" y="4853412"/>
            <a:ext cx="112776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0D28967A-304E-4A7A-A0DF-C634B16BA475}" type="datetimeFigureOut">
              <a:rPr lang="ru-RU" smtClean="0"/>
              <a:pPr/>
              <a:t>18.05.2021</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10972800" y="6473952"/>
            <a:ext cx="1011936" cy="246888"/>
          </a:xfrm>
        </p:spPr>
        <p:txBody>
          <a:bodyPr/>
          <a:lstStyle/>
          <a:p>
            <a:fld id="{59472D68-120E-447A-8E95-939324A6B25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D28967A-304E-4A7A-A0DF-C634B16BA475}" type="datetimeFigureOut">
              <a:rPr lang="ru-RU" smtClean="0"/>
              <a:pPr/>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472D68-120E-447A-8E95-939324A6B25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144000" y="549277"/>
            <a:ext cx="2438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549277"/>
            <a:ext cx="83312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D28967A-304E-4A7A-A0DF-C634B16BA475}" type="datetimeFigureOut">
              <a:rPr lang="ru-RU" smtClean="0"/>
              <a:pPr/>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472D68-120E-447A-8E95-939324A6B25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0D28967A-304E-4A7A-A0DF-C634B16BA475}" type="datetimeFigureOut">
              <a:rPr lang="ru-RU" smtClean="0"/>
              <a:pPr/>
              <a:t>18.05.2021</a:t>
            </a:fld>
            <a:endParaRPr lang="ru-RU"/>
          </a:p>
        </p:txBody>
      </p:sp>
      <p:sp>
        <p:nvSpPr>
          <p:cNvPr id="19" name="Нижний колонтитул 18"/>
          <p:cNvSpPr>
            <a:spLocks noGrp="1"/>
          </p:cNvSpPr>
          <p:nvPr>
            <p:ph type="ftr" sz="quarter" idx="11"/>
          </p:nvPr>
        </p:nvSpPr>
        <p:spPr>
          <a:xfrm>
            <a:off x="4775200" y="76201"/>
            <a:ext cx="3860800" cy="288925"/>
          </a:xfrm>
        </p:spPr>
        <p:txBody>
          <a:bodyPr/>
          <a:lstStyle/>
          <a:p>
            <a:endParaRPr lang="ru-RU"/>
          </a:p>
        </p:txBody>
      </p:sp>
      <p:sp>
        <p:nvSpPr>
          <p:cNvPr id="16" name="Номер слайда 15"/>
          <p:cNvSpPr>
            <a:spLocks noGrp="1"/>
          </p:cNvSpPr>
          <p:nvPr>
            <p:ph type="sldNum" sz="quarter" idx="12"/>
          </p:nvPr>
        </p:nvSpPr>
        <p:spPr>
          <a:xfrm>
            <a:off x="10972800" y="6473952"/>
            <a:ext cx="1011936" cy="246888"/>
          </a:xfrm>
        </p:spPr>
        <p:txBody>
          <a:bodyPr/>
          <a:lstStyle/>
          <a:p>
            <a:fld id="{59472D68-120E-447A-8E95-939324A6B25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34449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0D28967A-304E-4A7A-A0DF-C634B16BA475}" type="datetimeFigureOut">
              <a:rPr lang="ru-RU" smtClean="0"/>
              <a:pPr/>
              <a:t>18.05.2021</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59472D68-120E-447A-8E95-939324A6B25F}" type="slidenum">
              <a:rPr lang="ru-RU" smtClean="0"/>
              <a:pPr/>
              <a:t>‹#›</a:t>
            </a:fld>
            <a:endParaRPr lang="ru-RU"/>
          </a:p>
        </p:txBody>
      </p:sp>
      <p:sp>
        <p:nvSpPr>
          <p:cNvPr id="8" name="Заголовок 7"/>
          <p:cNvSpPr>
            <a:spLocks noGrp="1"/>
          </p:cNvSpPr>
          <p:nvPr>
            <p:ph type="title"/>
          </p:nvPr>
        </p:nvSpPr>
        <p:spPr>
          <a:xfrm>
            <a:off x="240633" y="2947086"/>
            <a:ext cx="115824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402336" y="457200"/>
            <a:ext cx="115824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406400"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0D28967A-304E-4A7A-A0DF-C634B16BA475}" type="datetimeFigureOut">
              <a:rPr lang="ru-RU" smtClean="0"/>
              <a:pPr/>
              <a:t>18.05.2021</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59472D68-120E-447A-8E95-939324A6B25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406400" y="5410200"/>
            <a:ext cx="114808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375259"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375259"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0D28967A-304E-4A7A-A0DF-C634B16BA475}" type="datetimeFigureOut">
              <a:rPr lang="ru-RU" smtClean="0"/>
              <a:pPr/>
              <a:t>18.05.2021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10972800" y="6477000"/>
            <a:ext cx="1016000" cy="246888"/>
          </a:xfrm>
        </p:spPr>
        <p:txBody>
          <a:bodyPr/>
          <a:lstStyle/>
          <a:p>
            <a:fld id="{59472D68-120E-447A-8E95-939324A6B25F}" type="slidenum">
              <a:rPr lang="ru-RU" smtClean="0"/>
              <a:pPr/>
              <a:t>‹#›</a:t>
            </a:fld>
            <a:endParaRPr lang="ru-RU"/>
          </a:p>
        </p:txBody>
      </p:sp>
      <p:sp>
        <p:nvSpPr>
          <p:cNvPr id="11" name="Прямая соединительная линия 10"/>
          <p:cNvSpPr>
            <a:spLocks noChangeShapeType="1"/>
          </p:cNvSpPr>
          <p:nvPr/>
        </p:nvSpPr>
        <p:spPr bwMode="auto">
          <a:xfrm>
            <a:off x="685800" y="60198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402336" y="457200"/>
            <a:ext cx="115824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0D28967A-304E-4A7A-A0DF-C634B16BA475}" type="datetimeFigureOut">
              <a:rPr lang="ru-RU" smtClean="0"/>
              <a:pPr/>
              <a:t>18.05.2021</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472D68-120E-447A-8E95-939324A6B25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0D28967A-304E-4A7A-A0DF-C634B16BA475}" type="datetimeFigureOut">
              <a:rPr lang="ru-RU" smtClean="0"/>
              <a:pPr/>
              <a:t>18.05.2021</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9472D68-120E-447A-8E95-939324A6B25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685800" y="5849118"/>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609600" y="5486400"/>
            <a:ext cx="112776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609601" y="609600"/>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4766733" y="609600"/>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0D28967A-304E-4A7A-A0DF-C634B16BA475}" type="datetimeFigureOut">
              <a:rPr lang="ru-RU" smtClean="0"/>
              <a:pPr/>
              <a:t>18.05.2021</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9472D68-120E-447A-8E95-939324A6B25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0D28967A-304E-4A7A-A0DF-C634B16BA475}" type="datetimeFigureOut">
              <a:rPr lang="ru-RU" smtClean="0"/>
              <a:pPr/>
              <a:t>18.05.2021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59472D68-120E-447A-8E95-939324A6B25F}" type="slidenum">
              <a:rPr lang="ru-RU" smtClean="0"/>
              <a:pPr/>
              <a:t>‹#›</a:t>
            </a:fld>
            <a:endParaRPr lang="ru-RU"/>
          </a:p>
        </p:txBody>
      </p:sp>
      <p:sp>
        <p:nvSpPr>
          <p:cNvPr id="17" name="Заголовок 16"/>
          <p:cNvSpPr>
            <a:spLocks noGrp="1"/>
          </p:cNvSpPr>
          <p:nvPr>
            <p:ph type="title"/>
          </p:nvPr>
        </p:nvSpPr>
        <p:spPr>
          <a:xfrm>
            <a:off x="508000" y="4993760"/>
            <a:ext cx="78232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508000" y="5533218"/>
            <a:ext cx="78232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406400" y="1554163"/>
            <a:ext cx="115824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8636000" y="76201"/>
            <a:ext cx="3352800" cy="288925"/>
          </a:xfrm>
          <a:prstGeom prst="rect">
            <a:avLst/>
          </a:prstGeom>
        </p:spPr>
        <p:txBody>
          <a:bodyPr vert="horz"/>
          <a:lstStyle>
            <a:lvl1pPr algn="l" eaLnBrk="1" latinLnBrk="0" hangingPunct="1">
              <a:defRPr kumimoji="0" sz="1200">
                <a:solidFill>
                  <a:schemeClr val="accent1">
                    <a:shade val="75000"/>
                  </a:schemeClr>
                </a:solidFill>
              </a:defRPr>
            </a:lvl1pPr>
          </a:lstStyle>
          <a:p>
            <a:fld id="{0D28967A-304E-4A7A-A0DF-C634B16BA475}" type="datetimeFigureOut">
              <a:rPr lang="ru-RU" smtClean="0"/>
              <a:pPr/>
              <a:t>18.05.2021</a:t>
            </a:fld>
            <a:endParaRPr lang="ru-RU"/>
          </a:p>
        </p:txBody>
      </p:sp>
      <p:sp>
        <p:nvSpPr>
          <p:cNvPr id="28" name="Нижний колонтитул 27"/>
          <p:cNvSpPr>
            <a:spLocks noGrp="1"/>
          </p:cNvSpPr>
          <p:nvPr>
            <p:ph type="ftr" sz="quarter" idx="3"/>
          </p:nvPr>
        </p:nvSpPr>
        <p:spPr>
          <a:xfrm>
            <a:off x="4165600" y="76201"/>
            <a:ext cx="44704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10972800" y="6477001"/>
            <a:ext cx="1016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9472D68-120E-447A-8E95-939324A6B25F}" type="slidenum">
              <a:rPr lang="ru-RU" smtClean="0"/>
              <a:pPr/>
              <a:t>‹#›</a:t>
            </a:fld>
            <a:endParaRPr lang="ru-RU"/>
          </a:p>
        </p:txBody>
      </p:sp>
      <p:sp>
        <p:nvSpPr>
          <p:cNvPr id="10" name="Заголовок 9"/>
          <p:cNvSpPr>
            <a:spLocks noGrp="1"/>
          </p:cNvSpPr>
          <p:nvPr>
            <p:ph type="title"/>
          </p:nvPr>
        </p:nvSpPr>
        <p:spPr>
          <a:xfrm>
            <a:off x="406400" y="457200"/>
            <a:ext cx="115824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685800" y="105089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685800" y="1057987"/>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Прямоугольник 63"/>
          <p:cNvSpPr/>
          <p:nvPr/>
        </p:nvSpPr>
        <p:spPr>
          <a:xfrm>
            <a:off x="0" y="335058"/>
            <a:ext cx="11802794" cy="3416320"/>
          </a:xfrm>
          <a:prstGeom prst="rect">
            <a:avLst/>
          </a:prstGeom>
        </p:spPr>
        <p:txBody>
          <a:bodyPr wrap="square">
            <a:spAutoFit/>
          </a:bodyPr>
          <a:lstStyle/>
          <a:p>
            <a:pPr algn="ctr"/>
            <a:r>
              <a:rPr lang="ru-RU" sz="2400" dirty="0" smtClean="0">
                <a:latin typeface="Times New Roman" panose="02020603050405020304" pitchFamily="18" charset="0"/>
                <a:cs typeface="Times New Roman" panose="02020603050405020304" pitchFamily="18" charset="0"/>
              </a:rPr>
              <a:t>                                                       Министерство образования Московской области</a:t>
            </a:r>
          </a:p>
          <a:p>
            <a:pPr algn="ctr"/>
            <a:r>
              <a:rPr lang="ru-RU" sz="2400" dirty="0" smtClean="0">
                <a:latin typeface="Times New Roman" panose="02020603050405020304" pitchFamily="18" charset="0"/>
                <a:cs typeface="Times New Roman" panose="02020603050405020304" pitchFamily="18" charset="0"/>
              </a:rPr>
              <a:t>                                                       ГБПОУ МО «Щелковский колледж»</a:t>
            </a:r>
          </a:p>
          <a:p>
            <a:pPr algn="ctr"/>
            <a:endParaRPr lang="ru-RU" sz="2400" dirty="0" smtClean="0">
              <a:latin typeface="Times New Roman" panose="02020603050405020304" pitchFamily="18" charset="0"/>
              <a:cs typeface="Times New Roman" panose="02020603050405020304" pitchFamily="18" charset="0"/>
            </a:endParaRPr>
          </a:p>
          <a:p>
            <a:pPr algn="ctr"/>
            <a:endParaRPr lang="ru-RU" sz="2400" dirty="0" smtClean="0">
              <a:latin typeface="Times New Roman" panose="02020603050405020304" pitchFamily="18" charset="0"/>
              <a:cs typeface="Times New Roman" panose="02020603050405020304" pitchFamily="18" charset="0"/>
            </a:endParaRPr>
          </a:p>
          <a:p>
            <a:pPr algn="ctr"/>
            <a:r>
              <a:rPr lang="ru-RU" sz="2400" dirty="0" smtClean="0">
                <a:latin typeface="Times New Roman" panose="02020603050405020304" pitchFamily="18" charset="0"/>
                <a:cs typeface="Times New Roman" panose="02020603050405020304" pitchFamily="18" charset="0"/>
              </a:rPr>
              <a:t> </a:t>
            </a:r>
          </a:p>
          <a:p>
            <a:pPr algn="ctr"/>
            <a:r>
              <a:rPr lang="ru-RU" sz="2400" dirty="0" smtClean="0">
                <a:latin typeface="Times New Roman" panose="02020603050405020304" pitchFamily="18" charset="0"/>
                <a:cs typeface="Times New Roman" panose="02020603050405020304" pitchFamily="18" charset="0"/>
              </a:rPr>
              <a:t>Тема</a:t>
            </a:r>
            <a:r>
              <a:rPr lang="ru-RU" sz="2400" dirty="0" smtClean="0">
                <a:latin typeface="Times New Roman" panose="02020603050405020304" pitchFamily="18" charset="0"/>
                <a:cs typeface="Times New Roman" panose="02020603050405020304" pitchFamily="18" charset="0"/>
              </a:rPr>
              <a:t>: Подготовка собак по общеразыскному профилю в отделе Министерства внутренних дел России</a:t>
            </a:r>
          </a:p>
          <a:p>
            <a:pPr algn="ctr"/>
            <a:r>
              <a:rPr lang="en-US" sz="2400" dirty="0" smtClean="0"/>
              <a:t>Subject: Training of dogs for general research profile in the department of the Ministry of Internal Affairs of Russia</a:t>
            </a:r>
            <a:endParaRPr lang="ru-RU" sz="2400" dirty="0">
              <a:latin typeface="Times New Roman" panose="02020603050405020304" pitchFamily="18" charset="0"/>
              <a:cs typeface="Times New Roman" panose="02020603050405020304" pitchFamily="18" charset="0"/>
            </a:endParaRPr>
          </a:p>
        </p:txBody>
      </p:sp>
      <p:sp>
        <p:nvSpPr>
          <p:cNvPr id="65" name="Прямоугольник 64"/>
          <p:cNvSpPr/>
          <p:nvPr/>
        </p:nvSpPr>
        <p:spPr>
          <a:xfrm>
            <a:off x="281354" y="3840478"/>
            <a:ext cx="11716350" cy="2677656"/>
          </a:xfrm>
          <a:prstGeom prst="rect">
            <a:avLst/>
          </a:prstGeom>
        </p:spPr>
        <p:txBody>
          <a:bodyPr wrap="square">
            <a:spAutoFit/>
          </a:bodyPr>
          <a:lstStyle/>
          <a:p>
            <a:r>
              <a:rPr lang="ru-RU" sz="2800" dirty="0" smtClean="0">
                <a:latin typeface="Times New Roman" panose="02020603050405020304" pitchFamily="18" charset="0"/>
                <a:cs typeface="Times New Roman" panose="02020603050405020304" pitchFamily="18" charset="0"/>
              </a:rPr>
              <a:t>Выполнил: студент группы 6824</a:t>
            </a:r>
            <a:r>
              <a:rPr lang="en-US" sz="2800" dirty="0" smtClean="0">
                <a:latin typeface="Times New Roman" panose="02020603050405020304" pitchFamily="18" charset="0"/>
                <a:cs typeface="Times New Roman" panose="02020603050405020304" pitchFamily="18" charset="0"/>
              </a:rPr>
              <a:t>/</a:t>
            </a:r>
            <a:r>
              <a:rPr lang="ru-RU" sz="2800" dirty="0" smtClean="0">
                <a:latin typeface="Times New Roman" panose="02020603050405020304" pitchFamily="18" charset="0"/>
                <a:cs typeface="Times New Roman" panose="02020603050405020304" pitchFamily="18" charset="0"/>
              </a:rPr>
              <a:t>1Телицкий Данил Евгеньевич</a:t>
            </a:r>
            <a:endParaRPr lang="ru-RU" sz="2800" dirty="0" smtClean="0">
              <a:latin typeface="Times New Roman" panose="02020603050405020304" pitchFamily="18" charset="0"/>
              <a:cs typeface="Times New Roman" panose="02020603050405020304" pitchFamily="18" charset="0"/>
            </a:endParaRPr>
          </a:p>
          <a:p>
            <a:r>
              <a:rPr lang="ru-RU" sz="2800" dirty="0" smtClean="0">
                <a:latin typeface="Times New Roman" panose="02020603050405020304" pitchFamily="18" charset="0"/>
                <a:cs typeface="Times New Roman" panose="02020603050405020304" pitchFamily="18" charset="0"/>
              </a:rPr>
              <a:t>п</a:t>
            </a:r>
            <a:r>
              <a:rPr lang="ru-RU" sz="2800" dirty="0" smtClean="0">
                <a:latin typeface="Times New Roman" panose="02020603050405020304" pitchFamily="18" charset="0"/>
                <a:cs typeface="Times New Roman" panose="02020603050405020304" pitchFamily="18" charset="0"/>
              </a:rPr>
              <a:t>о специальности 35.02.15</a:t>
            </a:r>
            <a:r>
              <a:rPr lang="ru-RU" sz="2800" dirty="0" smtClean="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Кинология</a:t>
            </a:r>
            <a:endParaRPr lang="ru-RU" sz="2800" dirty="0" smtClean="0">
              <a:latin typeface="Times New Roman" panose="02020603050405020304" pitchFamily="18" charset="0"/>
              <a:cs typeface="Times New Roman" panose="02020603050405020304" pitchFamily="18" charset="0"/>
            </a:endParaRPr>
          </a:p>
          <a:p>
            <a:r>
              <a:rPr lang="ru-RU" sz="2800" dirty="0" smtClean="0">
                <a:latin typeface="Times New Roman" panose="02020603050405020304" pitchFamily="18" charset="0"/>
                <a:cs typeface="Times New Roman" panose="02020603050405020304" pitchFamily="18" charset="0"/>
              </a:rPr>
              <a:t>Проверили: преподаватель английского языка </a:t>
            </a:r>
            <a:r>
              <a:rPr lang="ru-RU" sz="2800" dirty="0" err="1" smtClean="0">
                <a:latin typeface="Times New Roman" panose="02020603050405020304" pitchFamily="18" charset="0"/>
                <a:cs typeface="Times New Roman" panose="02020603050405020304" pitchFamily="18" charset="0"/>
              </a:rPr>
              <a:t>Лисицкая</a:t>
            </a:r>
            <a:r>
              <a:rPr lang="ru-RU" sz="2800" dirty="0" smtClean="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Алла </a:t>
            </a:r>
            <a:r>
              <a:rPr lang="ru-RU" sz="2800" dirty="0" err="1" smtClean="0">
                <a:latin typeface="Times New Roman" panose="02020603050405020304" pitchFamily="18" charset="0"/>
                <a:cs typeface="Times New Roman" panose="02020603050405020304" pitchFamily="18" charset="0"/>
              </a:rPr>
              <a:t>Багратовна</a:t>
            </a:r>
            <a:r>
              <a:rPr lang="ru-RU" sz="2800" dirty="0" smtClean="0">
                <a:latin typeface="Times New Roman" panose="02020603050405020304" pitchFamily="18" charset="0"/>
                <a:cs typeface="Times New Roman" panose="02020603050405020304" pitchFamily="18" charset="0"/>
              </a:rPr>
              <a:t> и преподаватель </a:t>
            </a:r>
            <a:r>
              <a:rPr lang="ru-RU" sz="2800" dirty="0" err="1" smtClean="0">
                <a:latin typeface="Times New Roman" panose="02020603050405020304" pitchFamily="18" charset="0"/>
                <a:cs typeface="Times New Roman" panose="02020603050405020304" pitchFamily="18" charset="0"/>
              </a:rPr>
              <a:t>спецдисциплин</a:t>
            </a: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Турдиева</a:t>
            </a:r>
            <a:r>
              <a:rPr lang="ru-RU" sz="2800" dirty="0" smtClean="0">
                <a:latin typeface="Times New Roman" panose="02020603050405020304" pitchFamily="18" charset="0"/>
                <a:cs typeface="Times New Roman" panose="02020603050405020304" pitchFamily="18" charset="0"/>
              </a:rPr>
              <a:t> Аля </a:t>
            </a:r>
            <a:r>
              <a:rPr lang="ru-RU" sz="2800" dirty="0" err="1" smtClean="0">
                <a:latin typeface="Times New Roman" panose="02020603050405020304" pitchFamily="18" charset="0"/>
                <a:cs typeface="Times New Roman" panose="02020603050405020304" pitchFamily="18" charset="0"/>
              </a:rPr>
              <a:t>Мусабековна</a:t>
            </a:r>
            <a:endParaRPr lang="ru-RU" sz="2800" dirty="0" smtClean="0">
              <a:latin typeface="Times New Roman" panose="02020603050405020304" pitchFamily="18" charset="0"/>
              <a:cs typeface="Times New Roman" panose="02020603050405020304" pitchFamily="18" charset="0"/>
            </a:endParaRPr>
          </a:p>
          <a:p>
            <a:endParaRPr lang="ru-RU" sz="2800" dirty="0" smtClean="0">
              <a:latin typeface="Times New Roman" panose="02020603050405020304" pitchFamily="18" charset="0"/>
              <a:cs typeface="Times New Roman" panose="02020603050405020304" pitchFamily="18" charset="0"/>
            </a:endParaRPr>
          </a:p>
          <a:p>
            <a:pPr algn="ctr"/>
            <a:r>
              <a:rPr lang="ru-RU" sz="2800" dirty="0" smtClean="0">
                <a:latin typeface="Times New Roman" panose="02020603050405020304" pitchFamily="18" charset="0"/>
                <a:cs typeface="Times New Roman" panose="02020603050405020304" pitchFamily="18" charset="0"/>
              </a:rPr>
              <a:t>2021г.</a:t>
            </a:r>
            <a:endParaRPr lang="ru-RU" sz="2800" dirty="0" smtClean="0">
              <a:latin typeface="Times New Roman" panose="02020603050405020304" pitchFamily="18" charset="0"/>
              <a:cs typeface="Times New Roman" panose="02020603050405020304" pitchFamily="18" charset="0"/>
            </a:endParaRPr>
          </a:p>
        </p:txBody>
      </p:sp>
      <p:pic>
        <p:nvPicPr>
          <p:cNvPr id="23554" name="Picture 2" descr="Кинолог: обязанности, плюсы и минусы профессии"/>
          <p:cNvPicPr>
            <a:picLocks noChangeAspect="1" noChangeArrowheads="1"/>
          </p:cNvPicPr>
          <p:nvPr/>
        </p:nvPicPr>
        <p:blipFill>
          <a:blip r:embed="rId2"/>
          <a:srcRect/>
          <a:stretch>
            <a:fillRect/>
          </a:stretch>
        </p:blipFill>
        <p:spPr bwMode="auto">
          <a:xfrm>
            <a:off x="649278" y="309488"/>
            <a:ext cx="3345947" cy="1892504"/>
          </a:xfrm>
          <a:prstGeom prst="rect">
            <a:avLst/>
          </a:prstGeom>
          <a:ln>
            <a:noFill/>
          </a:ln>
          <a:effectLst>
            <a:softEdge rad="112500"/>
          </a:effectLst>
        </p:spPr>
      </p:pic>
    </p:spTree>
    <p:extLst>
      <p:ext uri="{BB962C8B-B14F-4D97-AF65-F5344CB8AC3E}">
        <p14:creationId xmlns="" xmlns:p14="http://schemas.microsoft.com/office/powerpoint/2010/main" val="809603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ppt_x"/>
                                          </p:val>
                                        </p:tav>
                                        <p:tav tm="100000">
                                          <p:val>
                                            <p:strVal val="#ppt_x"/>
                                          </p:val>
                                        </p:tav>
                                      </p:tavLst>
                                    </p:anim>
                                    <p:anim calcmode="lin" valueType="num">
                                      <p:cBhvr additive="base">
                                        <p:cTn id="8" dur="500" fill="hold"/>
                                        <p:tgtEl>
                                          <p:spTgt spid="235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7003" y="236198"/>
            <a:ext cx="4829908" cy="6555641"/>
          </a:xfrm>
          <a:prstGeom prst="rect">
            <a:avLst/>
          </a:prstGeom>
        </p:spPr>
        <p:txBody>
          <a:bodyPr wrap="square">
            <a:spAutoFit/>
          </a:bodyPr>
          <a:lstStyle/>
          <a:p>
            <a:pPr algn="just"/>
            <a:r>
              <a:rPr lang="en-US" sz="2000" dirty="0" smtClean="0"/>
              <a:t>Dogs purchased for the internal affairs bodies must be physically strong, not have defects that prevent their bodies from official use. The suitability of a service dog is determined on the basis of the study of morphological and physiological signs, as well as oral and documentary information about its management, the behavior of conditions of detention, the transferred diseases. Morphological signs (exterior) are the structure of the animal's body and its individual parts (head, neck, trunk, limbs).</a:t>
            </a:r>
            <a:endParaRPr lang="ru-RU" sz="2000" dirty="0" smtClean="0"/>
          </a:p>
          <a:p>
            <a:pPr algn="just"/>
            <a:r>
              <a:rPr lang="en-US" sz="2000" dirty="0" smtClean="0"/>
              <a:t>Physiological signs are the state of health, physical fitness, as well as working qualities: flair, anger, activity, resistance to strong stimuli. It is known that both exterior and service qualities can be inherited. Therefore, its origin is of great importance.</a:t>
            </a:r>
            <a:endParaRPr lang="ru-RU" sz="2000" dirty="0" smtClean="0">
              <a:latin typeface="Times New Roman" pitchFamily="18" charset="0"/>
              <a:cs typeface="Times New Roman" pitchFamily="18" charset="0"/>
            </a:endParaRPr>
          </a:p>
        </p:txBody>
      </p:sp>
      <p:pic>
        <p:nvPicPr>
          <p:cNvPr id="3" name="Picture 2" descr="Служебная собака нашла потерявшегося в Корткеросском районе мужчину |  Комиинформ"/>
          <p:cNvPicPr>
            <a:picLocks noChangeAspect="1" noChangeArrowheads="1"/>
          </p:cNvPicPr>
          <p:nvPr/>
        </p:nvPicPr>
        <p:blipFill>
          <a:blip r:embed="rId2"/>
          <a:srcRect/>
          <a:stretch>
            <a:fillRect/>
          </a:stretch>
        </p:blipFill>
        <p:spPr bwMode="auto">
          <a:xfrm>
            <a:off x="5305913" y="1842869"/>
            <a:ext cx="6678960" cy="460013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4290" y="217775"/>
            <a:ext cx="6222608" cy="6001643"/>
          </a:xfrm>
          <a:prstGeom prst="rect">
            <a:avLst/>
          </a:prstGeom>
        </p:spPr>
        <p:txBody>
          <a:bodyPr wrap="square">
            <a:spAutoFit/>
          </a:bodyPr>
          <a:lstStyle/>
          <a:p>
            <a:pPr indent="450215" algn="just">
              <a:spcAft>
                <a:spcPts val="0"/>
              </a:spcAft>
            </a:pPr>
            <a:r>
              <a:rPr lang="en-US" sz="2400" dirty="0" smtClean="0"/>
              <a:t>It is very important to know the influence of external factors that complicate the dog's work by intuition. Temperature of air, soil and water. The temperature factor has a strong effect on odors and the state of the body. High temperatures accelerate the process of volatilization of odor particles and thereby weaken the strength of the odor over time, low temperatures promote the preservation of particles, but make it difficult to perceive them by the sense of smell. The trainer must be well oriented in the situation, be able to analyze the factors of negative and positive effects of the external environment on the work of the dog and provide timely assistance in difficult conditions.</a:t>
            </a:r>
            <a:endParaRPr lang="ru-RU" sz="2400" dirty="0">
              <a:latin typeface="Times New Roman" pitchFamily="18" charset="0"/>
              <a:ea typeface="Times New Roman" panose="02020603050405020304" pitchFamily="18" charset="0"/>
              <a:cs typeface="Times New Roman" pitchFamily="18" charset="0"/>
            </a:endParaRPr>
          </a:p>
        </p:txBody>
      </p:sp>
      <p:pic>
        <p:nvPicPr>
          <p:cNvPr id="3" name="Picture 4" descr="Кинологи УИС области показали уровень подготовки служебных собак"/>
          <p:cNvPicPr>
            <a:picLocks noChangeAspect="1" noChangeArrowheads="1"/>
          </p:cNvPicPr>
          <p:nvPr/>
        </p:nvPicPr>
        <p:blipFill>
          <a:blip r:embed="rId2"/>
          <a:srcRect/>
          <a:stretch>
            <a:fillRect/>
          </a:stretch>
        </p:blipFill>
        <p:spPr bwMode="auto">
          <a:xfrm>
            <a:off x="6845358" y="2809460"/>
            <a:ext cx="5133603" cy="341906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96790" y="286239"/>
            <a:ext cx="6358755" cy="6001643"/>
          </a:xfrm>
          <a:prstGeom prst="rect">
            <a:avLst/>
          </a:prstGeom>
        </p:spPr>
        <p:txBody>
          <a:bodyPr wrap="square">
            <a:spAutoFit/>
          </a:bodyPr>
          <a:lstStyle/>
          <a:p>
            <a:pPr indent="450215" algn="just">
              <a:spcAft>
                <a:spcPts val="0"/>
              </a:spcAft>
            </a:pPr>
            <a:r>
              <a:rPr lang="ru-RU" sz="2400" dirty="0" smtClean="0">
                <a:latin typeface="Times New Roman" pitchFamily="18" charset="0"/>
                <a:cs typeface="Times New Roman" pitchFamily="18" charset="0"/>
              </a:rPr>
              <a:t>Очень важно знать влияние внешних факторов усложняющих работу собаки по чутью. Температура воздуха, почвы и воды.  Температурный фактор оказывает сильное влияние на запахи и состояние организма. Высокие температуры ускоряют процесс улетучивания </a:t>
            </a:r>
            <a:r>
              <a:rPr lang="ru-RU" sz="2400" dirty="0" err="1" smtClean="0">
                <a:latin typeface="Times New Roman" pitchFamily="18" charset="0"/>
                <a:cs typeface="Times New Roman" pitchFamily="18" charset="0"/>
              </a:rPr>
              <a:t>запаховых</a:t>
            </a:r>
            <a:r>
              <a:rPr lang="ru-RU" sz="2400" dirty="0" smtClean="0">
                <a:latin typeface="Times New Roman" pitchFamily="18" charset="0"/>
                <a:cs typeface="Times New Roman" pitchFamily="18" charset="0"/>
              </a:rPr>
              <a:t> частиц и тем самым с течением времени ослабляют силу запаха, низкие температуры способствуют сохранению частиц, но затрудняют их восприятие обонянием. Дрессировщик обязан хорошо ориентироваться в обстановке, уметь анализировать факторы отрицательного и положительного действия внешней среды на работу собаки и своевременно оказывать ей помощь в трудных условиях.</a:t>
            </a:r>
          </a:p>
        </p:txBody>
      </p:sp>
      <p:pic>
        <p:nvPicPr>
          <p:cNvPr id="9218" name="Picture 2" descr="Дрессировка полицейских собак: следовая работа через инстинкты (TTD) против  работы по следу ноги (FST) (Эд Фраули). | ВКонтакте"/>
          <p:cNvPicPr>
            <a:picLocks noChangeAspect="1" noChangeArrowheads="1"/>
          </p:cNvPicPr>
          <p:nvPr/>
        </p:nvPicPr>
        <p:blipFill>
          <a:blip r:embed="rId2"/>
          <a:srcRect/>
          <a:stretch>
            <a:fillRect/>
          </a:stretch>
        </p:blipFill>
        <p:spPr bwMode="auto">
          <a:xfrm>
            <a:off x="6773108" y="2968284"/>
            <a:ext cx="5148773" cy="3432516"/>
          </a:xfrm>
          <a:prstGeom prst="rect">
            <a:avLst/>
          </a:prstGeom>
          <a:noFill/>
        </p:spPr>
      </p:pic>
    </p:spTree>
    <p:extLst>
      <p:ext uri="{BB962C8B-B14F-4D97-AF65-F5344CB8AC3E}">
        <p14:creationId xmlns="" xmlns:p14="http://schemas.microsoft.com/office/powerpoint/2010/main" val="980566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ppt_x"/>
                                          </p:val>
                                        </p:tav>
                                        <p:tav tm="100000">
                                          <p:val>
                                            <p:strVal val="#ppt_x"/>
                                          </p:val>
                                        </p:tav>
                                      </p:tavLst>
                                    </p:anim>
                                    <p:anim calcmode="lin" valueType="num">
                                      <p:cBhvr additive="base">
                                        <p:cTn id="8"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75137" y="201529"/>
            <a:ext cx="5983459" cy="6001643"/>
          </a:xfrm>
          <a:prstGeom prst="rect">
            <a:avLst/>
          </a:prstGeom>
        </p:spPr>
        <p:txBody>
          <a:bodyPr wrap="square">
            <a:spAutoFit/>
          </a:bodyPr>
          <a:lstStyle/>
          <a:p>
            <a:pPr marL="342900" indent="457200" algn="just"/>
            <a:r>
              <a:rPr lang="en-US" sz="2400" dirty="0" smtClean="0"/>
              <a:t>The methodology and technique of training for accustoming to the detention and guarding of a person in a canine area consists of three training periods:</a:t>
            </a:r>
            <a:endParaRPr lang="ru-RU" sz="2400" dirty="0" smtClean="0"/>
          </a:p>
          <a:p>
            <a:pPr marL="342900" indent="457200" algn="just">
              <a:buAutoNum type="arabicParenR"/>
            </a:pPr>
            <a:r>
              <a:rPr lang="en-US" sz="2400" dirty="0" smtClean="0"/>
              <a:t>The task of the first period: to develop in the dog an initial conditioned reflex, the detention of the fleeing person and his guarding on the spot.</a:t>
            </a:r>
            <a:endParaRPr lang="ru-RU" sz="2400" dirty="0" smtClean="0"/>
          </a:p>
          <a:p>
            <a:pPr marL="342900" indent="457200" algn="just">
              <a:buAutoNum type="arabicParenR"/>
            </a:pPr>
            <a:r>
              <a:rPr lang="en-US" sz="2400" dirty="0" smtClean="0"/>
              <a:t>The task of the second period: to improve the dog's conditioned reflex of detaining a person and guarding him on the spot and in movement until skill.</a:t>
            </a:r>
            <a:endParaRPr lang="ru-RU" sz="2400" dirty="0" smtClean="0"/>
          </a:p>
          <a:p>
            <a:pPr marL="342900" indent="457200" algn="just">
              <a:buAutoNum type="arabicParenR"/>
            </a:pPr>
            <a:r>
              <a:rPr lang="en-US" sz="2400" dirty="0" smtClean="0"/>
              <a:t>The task of the third period: to improve the dog's skill of detaining and guarding a helper in difficult conditions close to the requirements of service</a:t>
            </a:r>
            <a:r>
              <a:rPr lang="ru-RU" sz="2400" dirty="0" smtClean="0"/>
              <a:t>.</a:t>
            </a:r>
          </a:p>
        </p:txBody>
      </p:sp>
      <p:pic>
        <p:nvPicPr>
          <p:cNvPr id="8194" name="Picture 2" descr="ПРИУЧЕНИЕ К ЗАДЕРЖАНИЮ И ОКАРАУЛИВАНИЮ ЧЕЛОВЕКА - ПРОФЕССИОНАЛЬНАЯ  ДРЕССИРОВКА СОБАК - ДРЕССИРОВКА СОБАК - Каталог файлов - САЙТ О ЖИВОТНЫХ"/>
          <p:cNvPicPr>
            <a:picLocks noChangeAspect="1" noChangeArrowheads="1"/>
          </p:cNvPicPr>
          <p:nvPr/>
        </p:nvPicPr>
        <p:blipFill>
          <a:blip r:embed="rId2"/>
          <a:srcRect/>
          <a:stretch>
            <a:fillRect/>
          </a:stretch>
        </p:blipFill>
        <p:spPr bwMode="auto">
          <a:xfrm>
            <a:off x="6851985" y="2377440"/>
            <a:ext cx="5097005" cy="3413173"/>
          </a:xfrm>
          <a:prstGeom prst="rect">
            <a:avLst/>
          </a:prstGeom>
          <a:noFill/>
        </p:spPr>
      </p:pic>
    </p:spTree>
    <p:extLst>
      <p:ext uri="{BB962C8B-B14F-4D97-AF65-F5344CB8AC3E}">
        <p14:creationId xmlns="" xmlns:p14="http://schemas.microsoft.com/office/powerpoint/2010/main" val="1061661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ppt_x"/>
                                          </p:val>
                                        </p:tav>
                                        <p:tav tm="100000">
                                          <p:val>
                                            <p:strVal val="#ppt_x"/>
                                          </p:val>
                                        </p:tav>
                                      </p:tavLst>
                                    </p:anim>
                                    <p:anim calcmode="lin" valueType="num">
                                      <p:cBhvr additive="base">
                                        <p:cTn id="8"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1543" y="246209"/>
            <a:ext cx="6587220" cy="6370975"/>
          </a:xfrm>
          <a:prstGeom prst="rect">
            <a:avLst/>
          </a:prstGeom>
        </p:spPr>
        <p:txBody>
          <a:bodyPr wrap="square">
            <a:spAutoFit/>
          </a:bodyPr>
          <a:lstStyle/>
          <a:p>
            <a:pPr indent="457200" algn="just"/>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Методика и техника дрессировки по приучению к задержанию и окарауливанию человека состоит из трех периодов дрессировки:</a:t>
            </a:r>
          </a:p>
          <a:p>
            <a:pPr marL="342900" lvl="0" indent="457200" algn="just">
              <a:buFont typeface="+mj-lt"/>
              <a:buAutoNum type="arabicParenR"/>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Задача первого периода: выработать у собаки первоначальный условный рефлекс задержание убегающего человека и его </a:t>
            </a:r>
            <a:r>
              <a:rPr lang="ru-RU" sz="2400" dirty="0" err="1" smtClean="0">
                <a:effectLst/>
                <a:latin typeface="Times New Roman" panose="02020603050405020304" pitchFamily="18" charset="0"/>
                <a:ea typeface="Times New Roman" panose="02020603050405020304" pitchFamily="18" charset="0"/>
                <a:cs typeface="Times New Roman" panose="02020603050405020304" pitchFamily="18" charset="0"/>
              </a:rPr>
              <a:t>окарауливания</a:t>
            </a: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 на месте.</a:t>
            </a:r>
          </a:p>
          <a:p>
            <a:pPr marL="342900" lvl="0" indent="457200" algn="just">
              <a:buFont typeface="+mj-lt"/>
              <a:buAutoNum type="arabicParenR"/>
            </a:pPr>
            <a:r>
              <a:rPr lang="ru-RU" sz="2400" dirty="0">
                <a:latin typeface="Times New Roman" panose="02020603050405020304" pitchFamily="18" charset="0"/>
                <a:cs typeface="Times New Roman" panose="02020603050405020304" pitchFamily="18" charset="0"/>
              </a:rPr>
              <a:t>Задача второго периода: совершенствовать у собаки условный рефлекс задержания человека и его </a:t>
            </a:r>
            <a:r>
              <a:rPr lang="ru-RU" sz="2400" dirty="0" err="1">
                <a:latin typeface="Times New Roman" panose="02020603050405020304" pitchFamily="18" charset="0"/>
                <a:cs typeface="Times New Roman" panose="02020603050405020304" pitchFamily="18" charset="0"/>
              </a:rPr>
              <a:t>окарауливания</a:t>
            </a:r>
            <a:r>
              <a:rPr lang="ru-RU" sz="2400" dirty="0">
                <a:latin typeface="Times New Roman" panose="02020603050405020304" pitchFamily="18" charset="0"/>
                <a:cs typeface="Times New Roman" panose="02020603050405020304" pitchFamily="18" charset="0"/>
              </a:rPr>
              <a:t> на месте и в движении до навыка. </a:t>
            </a:r>
            <a:endParaRPr lang="ru-RU" sz="2400" dirty="0" smtClean="0">
              <a:latin typeface="Times New Roman" panose="02020603050405020304" pitchFamily="18" charset="0"/>
              <a:cs typeface="Times New Roman" panose="02020603050405020304" pitchFamily="18" charset="0"/>
            </a:endParaRPr>
          </a:p>
          <a:p>
            <a:pPr marL="342900" indent="457200" algn="just">
              <a:buFont typeface="+mj-lt"/>
              <a:buAutoNum type="arabicParenR"/>
            </a:pPr>
            <a:r>
              <a:rPr lang="ru-RU" sz="2400" dirty="0">
                <a:latin typeface="Times New Roman" panose="02020603050405020304" pitchFamily="18" charset="0"/>
                <a:cs typeface="Times New Roman" panose="02020603050405020304" pitchFamily="18" charset="0"/>
              </a:rPr>
              <a:t>Задача третьего периода: совершенствовать у собаки навык задержания и </a:t>
            </a:r>
            <a:r>
              <a:rPr lang="ru-RU" sz="2400" dirty="0" err="1">
                <a:latin typeface="Times New Roman" panose="02020603050405020304" pitchFamily="18" charset="0"/>
                <a:cs typeface="Times New Roman" panose="02020603050405020304" pitchFamily="18" charset="0"/>
              </a:rPr>
              <a:t>окарауливания</a:t>
            </a:r>
            <a:r>
              <a:rPr lang="ru-RU" sz="2400" dirty="0">
                <a:latin typeface="Times New Roman" panose="02020603050405020304" pitchFamily="18" charset="0"/>
                <a:cs typeface="Times New Roman" panose="02020603050405020304" pitchFamily="18" charset="0"/>
              </a:rPr>
              <a:t> помощника в сложных условиях, приближенных к требованиям службы</a:t>
            </a:r>
            <a:r>
              <a:rPr lang="ru-RU" sz="2400" dirty="0" smtClean="0">
                <a:latin typeface="Times New Roman" panose="02020603050405020304" pitchFamily="18" charset="0"/>
                <a:cs typeface="Times New Roman" panose="02020603050405020304" pitchFamily="18" charset="0"/>
              </a:rPr>
              <a:t>.</a:t>
            </a:r>
          </a:p>
          <a:p>
            <a:pPr marL="342900" indent="457200" algn="just"/>
            <a:endParaRPr lang="ru-RU" sz="2400" dirty="0">
              <a:latin typeface="Times New Roman" panose="02020603050405020304" pitchFamily="18" charset="0"/>
              <a:cs typeface="Times New Roman" panose="02020603050405020304" pitchFamily="18" charset="0"/>
            </a:endParaRPr>
          </a:p>
        </p:txBody>
      </p:sp>
      <p:pic>
        <p:nvPicPr>
          <p:cNvPr id="7170" name="Picture 2" descr="Официальный сайт клуба ПАРУСНИК - Лекция 2"/>
          <p:cNvPicPr>
            <a:picLocks noChangeAspect="1" noChangeArrowheads="1"/>
          </p:cNvPicPr>
          <p:nvPr/>
        </p:nvPicPr>
        <p:blipFill>
          <a:blip r:embed="rId2"/>
          <a:srcRect/>
          <a:stretch>
            <a:fillRect/>
          </a:stretch>
        </p:blipFill>
        <p:spPr bwMode="auto">
          <a:xfrm>
            <a:off x="6887476" y="2011680"/>
            <a:ext cx="5093509" cy="3769197"/>
          </a:xfrm>
          <a:prstGeom prst="rect">
            <a:avLst/>
          </a:prstGeom>
          <a:noFill/>
        </p:spPr>
      </p:pic>
    </p:spTree>
    <p:extLst>
      <p:ext uri="{BB962C8B-B14F-4D97-AF65-F5344CB8AC3E}">
        <p14:creationId xmlns="" xmlns:p14="http://schemas.microsoft.com/office/powerpoint/2010/main" val="519774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ppt_x"/>
                                          </p:val>
                                        </p:tav>
                                        <p:tav tm="100000">
                                          <p:val>
                                            <p:strVal val="#ppt_x"/>
                                          </p:val>
                                        </p:tav>
                                      </p:tavLst>
                                    </p:anim>
                                    <p:anim calcmode="lin" valueType="num">
                                      <p:cBhvr additive="base">
                                        <p:cTn id="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5423" y="245909"/>
            <a:ext cx="4670472" cy="6555641"/>
          </a:xfrm>
          <a:prstGeom prst="rect">
            <a:avLst/>
          </a:prstGeom>
        </p:spPr>
        <p:txBody>
          <a:bodyPr wrap="square">
            <a:spAutoFit/>
          </a:bodyPr>
          <a:lstStyle/>
          <a:p>
            <a:pPr marL="342900" lvl="0" indent="-342900" algn="just">
              <a:spcAft>
                <a:spcPts val="0"/>
              </a:spcAft>
              <a:buClr>
                <a:srgbClr val="000000"/>
              </a:buClr>
            </a:pPr>
            <a:r>
              <a:rPr lang="en-US" sz="2000" dirty="0" smtClean="0"/>
              <a:t>In the canine division of the Department of the Ministry of Internal Affairs of Russia when preparing dogs for searching for a person by scent trail, they are trained in the following ways</a:t>
            </a:r>
            <a:r>
              <a:rPr lang="ru-RU" sz="2000" dirty="0" smtClean="0"/>
              <a:t>:</a:t>
            </a:r>
          </a:p>
          <a:p>
            <a:pPr marL="457200" lvl="0" indent="-457200" algn="just">
              <a:spcAft>
                <a:spcPts val="0"/>
              </a:spcAft>
              <a:buClr>
                <a:srgbClr val="000000"/>
              </a:buClr>
              <a:buAutoNum type="arabicParenR"/>
            </a:pPr>
            <a:r>
              <a:rPr lang="en-US" sz="2000" dirty="0" smtClean="0"/>
              <a:t>The task of the first period: to develop in the dog an initial conditioned reflex of an active, interested search for a person by his scent trail.</a:t>
            </a:r>
            <a:endParaRPr lang="ru-RU" sz="2000" dirty="0" smtClean="0"/>
          </a:p>
          <a:p>
            <a:pPr marL="457200" lvl="0" indent="-457200" algn="just">
              <a:spcAft>
                <a:spcPts val="0"/>
              </a:spcAft>
              <a:buClr>
                <a:srgbClr val="000000"/>
              </a:buClr>
              <a:buAutoNum type="arabicParenR"/>
            </a:pPr>
            <a:r>
              <a:rPr lang="en-US" sz="2000" dirty="0" smtClean="0"/>
              <a:t>The task of the first period: to develop in the dog an initial conditioned reflex of an active, interested search for a person by his scent trail.</a:t>
            </a:r>
            <a:endParaRPr lang="ru-RU" sz="2000" dirty="0" smtClean="0"/>
          </a:p>
          <a:p>
            <a:pPr marL="457200" lvl="0" indent="-457200" algn="just">
              <a:spcAft>
                <a:spcPts val="0"/>
              </a:spcAft>
              <a:buClr>
                <a:srgbClr val="000000"/>
              </a:buClr>
              <a:buAutoNum type="arabicParenR"/>
            </a:pPr>
            <a:r>
              <a:rPr lang="en-US" sz="2000" dirty="0" smtClean="0"/>
              <a:t>The task of the first period: to develop in the dog an initial conditioned reflex of an active, interested search for a person by his scent trail.</a:t>
            </a:r>
            <a:endParaRPr lang="ru-RU" sz="2000" dirty="0" smtClean="0"/>
          </a:p>
        </p:txBody>
      </p:sp>
      <p:pic>
        <p:nvPicPr>
          <p:cNvPr id="32770" name="Picture 2" descr="Подготовка следовых собак по методу К. Кохера"/>
          <p:cNvPicPr>
            <a:picLocks noChangeAspect="1" noChangeArrowheads="1"/>
          </p:cNvPicPr>
          <p:nvPr/>
        </p:nvPicPr>
        <p:blipFill>
          <a:blip r:embed="rId2"/>
          <a:srcRect/>
          <a:stretch>
            <a:fillRect/>
          </a:stretch>
        </p:blipFill>
        <p:spPr bwMode="auto">
          <a:xfrm>
            <a:off x="5245218" y="1392700"/>
            <a:ext cx="6722530" cy="50503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additive="base">
                                        <p:cTn id="7" dur="500" fill="hold"/>
                                        <p:tgtEl>
                                          <p:spTgt spid="32770"/>
                                        </p:tgtEl>
                                        <p:attrNameLst>
                                          <p:attrName>ppt_x</p:attrName>
                                        </p:attrNameLst>
                                      </p:cBhvr>
                                      <p:tavLst>
                                        <p:tav tm="0">
                                          <p:val>
                                            <p:strVal val="#ppt_x"/>
                                          </p:val>
                                        </p:tav>
                                        <p:tav tm="100000">
                                          <p:val>
                                            <p:strVal val="#ppt_x"/>
                                          </p:val>
                                        </p:tav>
                                      </p:tavLst>
                                    </p:anim>
                                    <p:anim calcmode="lin" valueType="num">
                                      <p:cBhvr additive="base">
                                        <p:cTn id="8" dur="500" fill="hold"/>
                                        <p:tgtEl>
                                          <p:spTgt spid="327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5393" y="255972"/>
            <a:ext cx="5881001" cy="6863417"/>
          </a:xfrm>
          <a:prstGeom prst="rect">
            <a:avLst/>
          </a:prstGeom>
        </p:spPr>
        <p:txBody>
          <a:bodyPr wrap="square">
            <a:spAutoFit/>
          </a:bodyPr>
          <a:lstStyle/>
          <a:p>
            <a:pPr indent="450215" algn="just">
              <a:spcAft>
                <a:spcPts val="0"/>
              </a:spcAft>
            </a:pPr>
            <a:r>
              <a:rPr lang="ru-RU"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В кинологическом подразделении Отдела Министерства внутренних дел России при подготовке собак для поиска человека по запаховому следу дрессируют следующими способами: </a:t>
            </a:r>
          </a:p>
          <a:p>
            <a:pPr marL="342900" lvl="0" indent="-342900" algn="just">
              <a:spcAft>
                <a:spcPts val="0"/>
              </a:spcAft>
              <a:buClr>
                <a:srgbClr val="000000"/>
              </a:buClr>
              <a:buFont typeface="+mj-lt"/>
              <a:buAutoNum type="arabicParenR"/>
            </a:pPr>
            <a:r>
              <a:rPr lang="ru-RU" sz="2000" spc="-15"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Задача первого периода: выработать у собаки первоначальный </a:t>
            </a:r>
            <a:r>
              <a:rPr lang="ru-RU" sz="2000" spc="-1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условный рефлекс активного, заинтересованного поиска человека </a:t>
            </a:r>
            <a:r>
              <a:rPr lang="ru-RU" sz="2000" spc="15"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 его </a:t>
            </a:r>
            <a:r>
              <a:rPr lang="ru-RU"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запаховому следу.</a:t>
            </a:r>
          </a:p>
          <a:p>
            <a:pPr marL="342900" indent="-342900" algn="just">
              <a:buClr>
                <a:srgbClr val="000000"/>
              </a:buClr>
              <a:buFont typeface="+mj-lt"/>
              <a:buAutoNum type="arabicParenR"/>
            </a:pPr>
            <a:r>
              <a:rPr lang="ru-RU" sz="2000" dirty="0">
                <a:latin typeface="Times New Roman" panose="02020603050405020304" pitchFamily="18" charset="0"/>
                <a:cs typeface="Times New Roman" panose="02020603050405020304" pitchFamily="18" charset="0"/>
              </a:rPr>
              <a:t>Задачи второго периода: совершенствовать условный рефлекс    поиска  человека  по  запаховому следу  до  навыка;   выработать    навыки дифференцирования искомого запахового следа человека   среди запаховых следов посторонних людей.	</a:t>
            </a:r>
          </a:p>
          <a:p>
            <a:pPr marL="342900" lvl="0" indent="-342900" algn="just">
              <a:spcAft>
                <a:spcPts val="0"/>
              </a:spcAft>
              <a:buClr>
                <a:srgbClr val="000000"/>
              </a:buClr>
              <a:buFont typeface="+mj-lt"/>
              <a:buAutoNum type="arabicParenR"/>
            </a:pPr>
            <a:r>
              <a:rPr lang="ru-RU" sz="2000" dirty="0">
                <a:latin typeface="Times New Roman" panose="02020603050405020304" pitchFamily="18" charset="0"/>
                <a:cs typeface="Times New Roman" panose="02020603050405020304" pitchFamily="18" charset="0"/>
              </a:rPr>
              <a:t>Задачи третьего периода: совершенствовать у собаки навык безотказного поиска человека по запаховому следу в сложных условиях, приближенных к требованиям </a:t>
            </a:r>
            <a:r>
              <a:rPr lang="ru-RU" sz="2000" dirty="0" smtClean="0">
                <a:latin typeface="Times New Roman" panose="02020603050405020304" pitchFamily="18" charset="0"/>
                <a:cs typeface="Times New Roman" panose="02020603050405020304" pitchFamily="18" charset="0"/>
              </a:rPr>
              <a:t>службы.</a:t>
            </a:r>
          </a:p>
          <a:p>
            <a:pPr marL="457200" lvl="0" indent="-457200" algn="just">
              <a:spcAft>
                <a:spcPts val="0"/>
              </a:spcAft>
              <a:buClr>
                <a:srgbClr val="000000"/>
              </a:buClr>
              <a:buAutoNum type="arabicParenR"/>
            </a:pPr>
            <a:endParaRPr lang="ru-RU" sz="2000" dirty="0" smtClean="0"/>
          </a:p>
          <a:p>
            <a:pPr marL="342900" lvl="0" indent="-342900" algn="just">
              <a:spcAft>
                <a:spcPts val="0"/>
              </a:spcAft>
              <a:buClr>
                <a:srgbClr val="000000"/>
              </a:buClr>
            </a:pP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6146" name="Picture 2" descr="Ко Дню кинологических подразделений МВД России. Позывной - &quot;БАРС&quot;, или как  живется тем, чья профессия - идти по следу ⋆ ГардИнфо"/>
          <p:cNvPicPr>
            <a:picLocks noChangeAspect="1" noChangeArrowheads="1"/>
          </p:cNvPicPr>
          <p:nvPr/>
        </p:nvPicPr>
        <p:blipFill>
          <a:blip r:embed="rId2"/>
          <a:srcRect/>
          <a:stretch>
            <a:fillRect/>
          </a:stretch>
        </p:blipFill>
        <p:spPr bwMode="auto">
          <a:xfrm>
            <a:off x="6632244" y="2722099"/>
            <a:ext cx="5335050" cy="3341075"/>
          </a:xfrm>
          <a:prstGeom prst="rect">
            <a:avLst/>
          </a:prstGeom>
          <a:noFill/>
        </p:spPr>
      </p:pic>
    </p:spTree>
    <p:extLst>
      <p:ext uri="{BB962C8B-B14F-4D97-AF65-F5344CB8AC3E}">
        <p14:creationId xmlns="" xmlns:p14="http://schemas.microsoft.com/office/powerpoint/2010/main" val="155497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56494" y="302359"/>
            <a:ext cx="5097191" cy="6247864"/>
          </a:xfrm>
          <a:prstGeom prst="rect">
            <a:avLst/>
          </a:prstGeom>
        </p:spPr>
        <p:txBody>
          <a:bodyPr wrap="square">
            <a:spAutoFit/>
          </a:bodyPr>
          <a:lstStyle/>
          <a:p>
            <a:pPr indent="450215" algn="just">
              <a:spcAft>
                <a:spcPts val="0"/>
              </a:spcAft>
            </a:pPr>
            <a:r>
              <a:rPr lang="en-US" sz="2000" dirty="0" smtClean="0"/>
              <a:t>When training dogs for a general search profile, the special skill of accustoming to a selection of things is worked out as follows: The skill is developed on the basis of the olfactory-seeking reaction, the food behavior reaction and the hauling skill.</a:t>
            </a:r>
            <a:endParaRPr lang="ru-RU" sz="2000" dirty="0" smtClean="0"/>
          </a:p>
          <a:p>
            <a:pPr indent="450215" algn="just">
              <a:spcAft>
                <a:spcPts val="0"/>
              </a:spcAft>
            </a:pPr>
            <a:r>
              <a:rPr lang="en-US" sz="2000" dirty="0" smtClean="0"/>
              <a:t>You can start sampling things only when the dog is interested in sniffing the offered items, actively looking for it with the help of smell among a large number of similar odorless objects, brings it and sits down in front of the trainer. In order to develop an olfactory-searching reaction in a dog, it is advisable to carry out the following </a:t>
            </a:r>
            <a:r>
              <a:rPr lang="en-US" sz="2000" dirty="0" err="1" smtClean="0"/>
              <a:t>aorting</a:t>
            </a:r>
            <a:r>
              <a:rPr lang="en-US" sz="2000" dirty="0" smtClean="0"/>
              <a:t> exercises: retrieving sticks, stones from a large number of similar objects; search for a pine cone, an acorn with the smell of a trainer, an assistant among a large number of odorless ones.</a:t>
            </a:r>
            <a:endParaRPr lang="ru-RU" sz="2000" dirty="0">
              <a:latin typeface="Times New Roman" panose="02020603050405020304" pitchFamily="18" charset="0"/>
              <a:ea typeface="Times New Roman" panose="02020603050405020304" pitchFamily="18" charset="0"/>
            </a:endParaRPr>
          </a:p>
        </p:txBody>
      </p:sp>
      <p:sp>
        <p:nvSpPr>
          <p:cNvPr id="33794" name="AutoShape 2" descr="ВНИМАНИЕ, СЛЕД!"/>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3796" name="AutoShape 4" descr="ВНИМАНИЕ, СЛЕД!"/>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3798" name="AutoShape 6" descr="ВНИМАНИЕ, СЛЕД!"/>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3802" name="Picture 10" descr="Выборка - Словарь - Словарь кинолога - Каталог статей - Всё о служебной  собаке"/>
          <p:cNvPicPr>
            <a:picLocks noChangeAspect="1" noChangeArrowheads="1"/>
          </p:cNvPicPr>
          <p:nvPr/>
        </p:nvPicPr>
        <p:blipFill>
          <a:blip r:embed="rId2"/>
          <a:srcRect/>
          <a:stretch>
            <a:fillRect/>
          </a:stretch>
        </p:blipFill>
        <p:spPr bwMode="auto">
          <a:xfrm>
            <a:off x="5820018" y="2363372"/>
            <a:ext cx="6091458" cy="427115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3802"/>
                                        </p:tgtEl>
                                        <p:attrNameLst>
                                          <p:attrName>style.visibility</p:attrName>
                                        </p:attrNameLst>
                                      </p:cBhvr>
                                      <p:to>
                                        <p:strVal val="visible"/>
                                      </p:to>
                                    </p:set>
                                    <p:anim calcmode="lin" valueType="num">
                                      <p:cBhvr additive="base">
                                        <p:cTn id="7" dur="500" fill="hold"/>
                                        <p:tgtEl>
                                          <p:spTgt spid="33802"/>
                                        </p:tgtEl>
                                        <p:attrNameLst>
                                          <p:attrName>ppt_x</p:attrName>
                                        </p:attrNameLst>
                                      </p:cBhvr>
                                      <p:tavLst>
                                        <p:tav tm="0">
                                          <p:val>
                                            <p:strVal val="#ppt_x"/>
                                          </p:val>
                                        </p:tav>
                                        <p:tav tm="100000">
                                          <p:val>
                                            <p:strVal val="#ppt_x"/>
                                          </p:val>
                                        </p:tav>
                                      </p:tavLst>
                                    </p:anim>
                                    <p:anim calcmode="lin" valueType="num">
                                      <p:cBhvr additive="base">
                                        <p:cTn id="8" dur="500" fill="hold"/>
                                        <p:tgtEl>
                                          <p:spTgt spid="338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79010" y="159876"/>
            <a:ext cx="5960941" cy="6247864"/>
          </a:xfrm>
          <a:prstGeom prst="rect">
            <a:avLst/>
          </a:prstGeom>
        </p:spPr>
        <p:txBody>
          <a:bodyPr wrap="square">
            <a:spAutoFit/>
          </a:bodyPr>
          <a:lstStyle/>
          <a:p>
            <a:pPr indent="450215" algn="just">
              <a:spcAft>
                <a:spcPts val="0"/>
              </a:spcAft>
            </a:pPr>
            <a:r>
              <a:rPr lang="ru-RU" sz="2000" dirty="0" smtClean="0">
                <a:effectLst/>
                <a:latin typeface="Times New Roman" panose="02020603050405020304" pitchFamily="18" charset="0"/>
                <a:ea typeface="Times New Roman" panose="02020603050405020304" pitchFamily="18" charset="0"/>
              </a:rPr>
              <a:t>При подготовке собак по общеразыскному профилю специальный навык приучение к выборке вещей отрабатывается следующим образом:</a:t>
            </a:r>
          </a:p>
          <a:p>
            <a:pPr indent="450215" algn="just">
              <a:spcAft>
                <a:spcPts val="0"/>
              </a:spcAft>
            </a:pPr>
            <a:r>
              <a:rPr lang="ru-RU" sz="2000" dirty="0" smtClean="0">
                <a:effectLst/>
                <a:latin typeface="Times New Roman" panose="02020603050405020304" pitchFamily="18" charset="0"/>
                <a:ea typeface="Times New Roman" panose="02020603050405020304" pitchFamily="18" charset="0"/>
              </a:rPr>
              <a:t>Навык вырабатывается на базе обонятельно-поисковой реакции, пищевой реакции поведения и навыка апортировки.</a:t>
            </a:r>
          </a:p>
          <a:p>
            <a:pPr indent="450215" algn="just">
              <a:spcAft>
                <a:spcPts val="0"/>
              </a:spcAft>
            </a:pPr>
            <a:r>
              <a:rPr lang="ru-RU" sz="2000" dirty="0" smtClean="0">
                <a:effectLst/>
                <a:latin typeface="Times New Roman" panose="02020603050405020304" pitchFamily="18" charset="0"/>
                <a:ea typeface="Times New Roman" panose="02020603050405020304" pitchFamily="18" charset="0"/>
              </a:rPr>
              <a:t> К выборке вещи можно приступать только в том случае, когда собака заинтересованно обнюхивает предлагаемые предметы, активно ищет его с помощью обоняния среди большого количества подобных </a:t>
            </a:r>
            <a:r>
              <a:rPr lang="ru-RU" sz="2000" dirty="0" err="1" smtClean="0">
                <a:effectLst/>
                <a:latin typeface="Times New Roman" panose="02020603050405020304" pitchFamily="18" charset="0"/>
                <a:ea typeface="Times New Roman" panose="02020603050405020304" pitchFamily="18" charset="0"/>
              </a:rPr>
              <a:t>беззапаховых</a:t>
            </a:r>
            <a:r>
              <a:rPr lang="ru-RU" sz="2000" dirty="0" smtClean="0">
                <a:effectLst/>
                <a:latin typeface="Times New Roman" panose="02020603050405020304" pitchFamily="18" charset="0"/>
                <a:ea typeface="Times New Roman" panose="02020603050405020304" pitchFamily="18" charset="0"/>
              </a:rPr>
              <a:t> предметов, подносит его и садится перед дрессировщиком. </a:t>
            </a:r>
          </a:p>
          <a:p>
            <a:pPr indent="450215" algn="just">
              <a:spcAft>
                <a:spcPts val="0"/>
              </a:spcAft>
            </a:pPr>
            <a:r>
              <a:rPr lang="ru-RU" sz="2000" dirty="0" smtClean="0">
                <a:effectLst/>
                <a:latin typeface="Times New Roman" panose="02020603050405020304" pitchFamily="18" charset="0"/>
                <a:ea typeface="Times New Roman" panose="02020603050405020304" pitchFamily="18" charset="0"/>
              </a:rPr>
              <a:t> В целях развития у собаки обонятельно-поисковой реакции целесообразно проводить следующие апортировочные упражнения: апортировки палочек, камней из большого количества подобных предметов; поиск сосновой шишки, желудя с запахом дрессировщика, помощника среди большого количества </a:t>
            </a:r>
            <a:r>
              <a:rPr lang="ru-RU" sz="2000" dirty="0" err="1" smtClean="0">
                <a:effectLst/>
                <a:latin typeface="Times New Roman" panose="02020603050405020304" pitchFamily="18" charset="0"/>
                <a:ea typeface="Times New Roman" panose="02020603050405020304" pitchFamily="18" charset="0"/>
              </a:rPr>
              <a:t>беззапаховых</a:t>
            </a:r>
            <a:r>
              <a:rPr lang="ru-RU" sz="2000" dirty="0" smtClean="0">
                <a:effectLst/>
                <a:latin typeface="Times New Roman" panose="02020603050405020304" pitchFamily="18" charset="0"/>
                <a:ea typeface="Times New Roman" panose="02020603050405020304" pitchFamily="18" charset="0"/>
              </a:rPr>
              <a:t>.</a:t>
            </a:r>
          </a:p>
        </p:txBody>
      </p:sp>
      <p:pic>
        <p:nvPicPr>
          <p:cNvPr id="5122" name="Picture 2" descr="Статьи » Выборка вещи по запаху человека — K9Dog - амуниция и снаряжение  для собак"/>
          <p:cNvPicPr>
            <a:picLocks noChangeAspect="1" noChangeArrowheads="1"/>
          </p:cNvPicPr>
          <p:nvPr/>
        </p:nvPicPr>
        <p:blipFill>
          <a:blip r:embed="rId2"/>
          <a:srcRect/>
          <a:stretch>
            <a:fillRect/>
          </a:stretch>
        </p:blipFill>
        <p:spPr bwMode="auto">
          <a:xfrm>
            <a:off x="6809593" y="2770431"/>
            <a:ext cx="5254948" cy="3109863"/>
          </a:xfrm>
          <a:prstGeom prst="rect">
            <a:avLst/>
          </a:prstGeom>
          <a:noFill/>
        </p:spPr>
      </p:pic>
    </p:spTree>
    <p:extLst>
      <p:ext uri="{BB962C8B-B14F-4D97-AF65-F5344CB8AC3E}">
        <p14:creationId xmlns="" xmlns:p14="http://schemas.microsoft.com/office/powerpoint/2010/main" val="2387034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5816" y="514200"/>
            <a:ext cx="5026855" cy="4524315"/>
          </a:xfrm>
          <a:prstGeom prst="rect">
            <a:avLst/>
          </a:prstGeom>
        </p:spPr>
        <p:txBody>
          <a:bodyPr wrap="square">
            <a:spAutoFit/>
          </a:bodyPr>
          <a:lstStyle/>
          <a:p>
            <a:pPr indent="450215" algn="just">
              <a:spcAft>
                <a:spcPts val="0"/>
              </a:spcAft>
            </a:pPr>
            <a:r>
              <a:rPr lang="en-US" sz="2400" dirty="0" smtClean="0"/>
              <a:t>Teaching dogs to search the area and premises The skill is developed on the basis of olfactory-searching, actively defensive and food reactions, as well as the skill of retrieving. The technique is introduced at the end of the second period of the training course for search, guard dogs, when conditioned reflexes are developed to search for a person by a scent trail, to detain an assistant.</a:t>
            </a:r>
            <a:endParaRPr lang="ru-RU" sz="2400" dirty="0">
              <a:latin typeface="Times New Roman" panose="02020603050405020304" pitchFamily="18" charset="0"/>
              <a:ea typeface="Times New Roman" panose="02020603050405020304" pitchFamily="18" charset="0"/>
            </a:endParaRPr>
          </a:p>
        </p:txBody>
      </p:sp>
      <p:pic>
        <p:nvPicPr>
          <p:cNvPr id="3" name="Picture 2" descr="Поиск Взрывчатых Веществ — Dogohrana.ru"/>
          <p:cNvPicPr>
            <a:picLocks noChangeAspect="1" noChangeArrowheads="1"/>
          </p:cNvPicPr>
          <p:nvPr/>
        </p:nvPicPr>
        <p:blipFill>
          <a:blip r:embed="rId2"/>
          <a:srcRect/>
          <a:stretch>
            <a:fillRect/>
          </a:stretch>
        </p:blipFill>
        <p:spPr bwMode="auto">
          <a:xfrm>
            <a:off x="6066622" y="2135128"/>
            <a:ext cx="5687561" cy="426567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409" y="1102864"/>
            <a:ext cx="3845169" cy="4893647"/>
          </a:xfrm>
          <a:prstGeom prst="rect">
            <a:avLst/>
          </a:prstGeom>
        </p:spPr>
        <p:txBody>
          <a:bodyPr wrap="square">
            <a:spAutoFit/>
          </a:bodyPr>
          <a:lstStyle/>
          <a:p>
            <a:pPr algn="just"/>
            <a:r>
              <a:rPr lang="en-US" sz="2400" dirty="0" smtClean="0"/>
              <a:t>The General Intelligence Service profile is the oldest and most complex profile of the search for dogs. The general search profile makes high demands on the training of dog handlers and search dogs. The main purpose of the search dogs is to search for people by invisible, scent trails, to detain and escort them.</a:t>
            </a:r>
            <a:endParaRPr lang="ru-RU" sz="2400" dirty="0">
              <a:latin typeface="Times New Roman" panose="02020603050405020304" pitchFamily="18" charset="0"/>
              <a:cs typeface="Times New Roman" panose="02020603050405020304" pitchFamily="18" charset="0"/>
            </a:endParaRPr>
          </a:p>
        </p:txBody>
      </p:sp>
      <p:pic>
        <p:nvPicPr>
          <p:cNvPr id="1026" name="Picture 2" descr="Полицейские собаки - Дрессировка собак в СПб"/>
          <p:cNvPicPr>
            <a:picLocks noChangeAspect="1" noChangeArrowheads="1"/>
          </p:cNvPicPr>
          <p:nvPr/>
        </p:nvPicPr>
        <p:blipFill>
          <a:blip r:embed="rId2"/>
          <a:srcRect/>
          <a:stretch>
            <a:fillRect/>
          </a:stretch>
        </p:blipFill>
        <p:spPr bwMode="auto">
          <a:xfrm>
            <a:off x="4660045" y="1129786"/>
            <a:ext cx="7204539" cy="480678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1726" y="302359"/>
            <a:ext cx="5363457" cy="4524315"/>
          </a:xfrm>
          <a:prstGeom prst="rect">
            <a:avLst/>
          </a:prstGeom>
        </p:spPr>
        <p:txBody>
          <a:bodyPr wrap="square">
            <a:spAutoFit/>
          </a:bodyPr>
          <a:lstStyle/>
          <a:p>
            <a:pPr algn="just">
              <a:spcAft>
                <a:spcPts val="0"/>
              </a:spcAft>
            </a:pPr>
            <a:r>
              <a:rPr lang="ru-RU" sz="2400" b="1" dirty="0" smtClean="0">
                <a:effectLst/>
                <a:latin typeface="Times New Roman" panose="02020603050405020304" pitchFamily="18" charset="0"/>
                <a:ea typeface="Times New Roman" panose="02020603050405020304" pitchFamily="18" charset="0"/>
              </a:rPr>
              <a:t>Приучение собак к обыску местности и помещения</a:t>
            </a:r>
          </a:p>
          <a:p>
            <a:pPr indent="450215" algn="just">
              <a:spcAft>
                <a:spcPts val="0"/>
              </a:spcAft>
            </a:pPr>
            <a:r>
              <a:rPr lang="ru-RU" sz="2400" dirty="0" smtClean="0">
                <a:effectLst/>
                <a:latin typeface="Times New Roman" panose="02020603050405020304" pitchFamily="18" charset="0"/>
                <a:ea typeface="Times New Roman" panose="02020603050405020304" pitchFamily="18" charset="0"/>
              </a:rPr>
              <a:t>  Навык вырабатывается на базе обонятельно-поисковой, активно оборонительной и пищевой реакции, а также навыка апортировки. Прием вводится в конце второго периода курса дрессировки розыскных, сторожевых собак, когда выработаны условные рефлексы поиска человека по запаховому следу, задержания помощника.</a:t>
            </a:r>
          </a:p>
        </p:txBody>
      </p:sp>
      <p:pic>
        <p:nvPicPr>
          <p:cNvPr id="15364" name="Picture 4" descr="Обыск в жилище без судебного постановления — Администрация Слободского  района"/>
          <p:cNvPicPr>
            <a:picLocks noChangeAspect="1" noChangeArrowheads="1"/>
          </p:cNvPicPr>
          <p:nvPr/>
        </p:nvPicPr>
        <p:blipFill>
          <a:blip r:embed="rId2"/>
          <a:srcRect/>
          <a:stretch>
            <a:fillRect/>
          </a:stretch>
        </p:blipFill>
        <p:spPr bwMode="auto">
          <a:xfrm>
            <a:off x="5781532" y="2321169"/>
            <a:ext cx="6098954" cy="4312152"/>
          </a:xfrm>
          <a:prstGeom prst="rect">
            <a:avLst/>
          </a:prstGeom>
          <a:noFill/>
        </p:spPr>
      </p:pic>
    </p:spTree>
    <p:extLst>
      <p:ext uri="{BB962C8B-B14F-4D97-AF65-F5344CB8AC3E}">
        <p14:creationId xmlns="" xmlns:p14="http://schemas.microsoft.com/office/powerpoint/2010/main" val="1895243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364"/>
                                        </p:tgtEl>
                                        <p:attrNameLst>
                                          <p:attrName>style.visibility</p:attrName>
                                        </p:attrNameLst>
                                      </p:cBhvr>
                                      <p:to>
                                        <p:strVal val="visible"/>
                                      </p:to>
                                    </p:set>
                                    <p:anim calcmode="lin" valueType="num">
                                      <p:cBhvr additive="base">
                                        <p:cTn id="7" dur="500" fill="hold"/>
                                        <p:tgtEl>
                                          <p:spTgt spid="15364"/>
                                        </p:tgtEl>
                                        <p:attrNameLst>
                                          <p:attrName>ppt_x</p:attrName>
                                        </p:attrNameLst>
                                      </p:cBhvr>
                                      <p:tavLst>
                                        <p:tav tm="0">
                                          <p:val>
                                            <p:strVal val="#ppt_x"/>
                                          </p:val>
                                        </p:tav>
                                        <p:tav tm="100000">
                                          <p:val>
                                            <p:strVal val="#ppt_x"/>
                                          </p:val>
                                        </p:tav>
                                      </p:tavLst>
                                    </p:anim>
                                    <p:anim calcmode="lin" valueType="num">
                                      <p:cBhvr additive="base">
                                        <p:cTn id="8" dur="500" fill="hold"/>
                                        <p:tgtEl>
                                          <p:spTgt spid="153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1748" y="464460"/>
            <a:ext cx="4787704" cy="6370975"/>
          </a:xfrm>
          <a:prstGeom prst="rect">
            <a:avLst/>
          </a:prstGeom>
        </p:spPr>
        <p:txBody>
          <a:bodyPr wrap="square">
            <a:spAutoFit/>
          </a:bodyPr>
          <a:lstStyle/>
          <a:p>
            <a:pPr indent="450850" algn="just" eaLnBrk="0" fontAlgn="base" hangingPunct="0">
              <a:spcBef>
                <a:spcPct val="0"/>
              </a:spcBef>
              <a:spcAft>
                <a:spcPct val="0"/>
              </a:spcAft>
            </a:pPr>
            <a:r>
              <a:rPr lang="en-US" sz="2400" dirty="0" smtClean="0">
                <a:latin typeface="Times New Roman" pitchFamily="18" charset="0"/>
                <a:cs typeface="Times New Roman" pitchFamily="18" charset="0"/>
              </a:rPr>
              <a:t>Conclusion In recent years, the prestige of the canine service has grown. The use of service dogs in the police does not lose its relevance in law enforcement agencies around the world. Nowadays, police dogs in Russia are about a dozen breeds. Some of them carry out the full range of service-search work, others are involved in certain areas of it. The General Purpose Profile is the most difficult profile of the search use of dogs. He makes high demands on the training of </a:t>
            </a:r>
            <a:r>
              <a:rPr lang="en-US" sz="2400" dirty="0" err="1" smtClean="0">
                <a:latin typeface="Times New Roman" pitchFamily="18" charset="0"/>
                <a:cs typeface="Times New Roman" pitchFamily="18" charset="0"/>
              </a:rPr>
              <a:t>cynologists</a:t>
            </a:r>
            <a:r>
              <a:rPr lang="en-US" sz="2400" dirty="0" smtClean="0">
                <a:latin typeface="Times New Roman" pitchFamily="18" charset="0"/>
                <a:cs typeface="Times New Roman" pitchFamily="18" charset="0"/>
              </a:rPr>
              <a:t> and service-search dogs, whose work is indispensable in the internal affairs bodies.</a:t>
            </a:r>
            <a:endParaRPr lang="ru-RU" sz="2400" dirty="0" smtClean="0">
              <a:latin typeface="Times New Roman" pitchFamily="18" charset="0"/>
              <a:ea typeface="Times New Roman" pitchFamily="18" charset="0"/>
              <a:cs typeface="Times New Roman" pitchFamily="18" charset="0"/>
            </a:endParaRPr>
          </a:p>
        </p:txBody>
      </p:sp>
      <p:pic>
        <p:nvPicPr>
          <p:cNvPr id="34818" name="Picture 2" descr="Полиция собак: скачать картинки, стоковые фото Полиция собак в хорошем  качестве | Depositphotos"/>
          <p:cNvPicPr>
            <a:picLocks noChangeAspect="1" noChangeArrowheads="1"/>
          </p:cNvPicPr>
          <p:nvPr/>
        </p:nvPicPr>
        <p:blipFill>
          <a:blip r:embed="rId2"/>
          <a:srcRect/>
          <a:stretch>
            <a:fillRect/>
          </a:stretch>
        </p:blipFill>
        <p:spPr bwMode="auto">
          <a:xfrm>
            <a:off x="5391190" y="1758463"/>
            <a:ext cx="6614517" cy="458606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ppt_x"/>
                                          </p:val>
                                        </p:tav>
                                        <p:tav tm="100000">
                                          <p:val>
                                            <p:strVal val="#ppt_x"/>
                                          </p:val>
                                        </p:tav>
                                      </p:tavLst>
                                    </p:anim>
                                    <p:anim calcmode="lin" valueType="num">
                                      <p:cBhvr additive="base">
                                        <p:cTn id="8" dur="500" fill="hold"/>
                                        <p:tgtEl>
                                          <p:spTgt spid="348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229728" y="210026"/>
            <a:ext cx="6424291" cy="66479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Заключение</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последние годы вырос престиж кинологической службы.</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Применение служебных собак в полиции не теряет своей актуальности в правоохранительных органах по всему миру. </a:t>
            </a:r>
          </a:p>
          <a:p>
            <a:pPr lvl="0" indent="450850" algn="just" eaLnBrk="0" fontAlgn="base" hangingPunct="0">
              <a:spcBef>
                <a:spcPct val="0"/>
              </a:spcBef>
              <a:spcAft>
                <a:spcPct val="0"/>
              </a:spcAft>
            </a:pPr>
            <a:r>
              <a:rPr lang="ru-RU" sz="2400" dirty="0" smtClean="0">
                <a:latin typeface="Times New Roman" pitchFamily="18" charset="0"/>
                <a:cs typeface="Times New Roman" pitchFamily="18" charset="0"/>
              </a:rPr>
              <a:t>В наши дни полицейские собаки в России – это около десятка пород. Некоторые из них выполняют полный спектр служебно-розыскной работы, другие задействованы на определенных ее участках.</a:t>
            </a:r>
          </a:p>
          <a:p>
            <a:pPr indent="450850" algn="just" eaLnBrk="0" fontAlgn="base" hangingPunct="0">
              <a:spcBef>
                <a:spcPct val="0"/>
              </a:spcBef>
              <a:spcAft>
                <a:spcPct val="0"/>
              </a:spcAft>
            </a:pPr>
            <a:r>
              <a:rPr lang="ru-RU" sz="2400" dirty="0" smtClean="0">
                <a:latin typeface="Times New Roman" pitchFamily="18" charset="0"/>
                <a:cs typeface="Times New Roman" pitchFamily="18" charset="0"/>
              </a:rPr>
              <a:t>Общерозыскной профиль это самый сложный профиль розыскного использования собак. Он предъявляет высокие требования к подготовке специалистов-кинологов и служебно-розыскных собак, работа которых незаменима в органах внутренних дел. </a:t>
            </a:r>
          </a:p>
          <a:p>
            <a:pPr marL="0" marR="0" lvl="0" indent="450850" algn="just"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074" name="Picture 2" descr="Полицейские собаки - Дрессировка собак в СПб"/>
          <p:cNvPicPr>
            <a:picLocks noChangeAspect="1" noChangeArrowheads="1"/>
          </p:cNvPicPr>
          <p:nvPr/>
        </p:nvPicPr>
        <p:blipFill>
          <a:blip r:embed="rId2"/>
          <a:srcRect/>
          <a:stretch>
            <a:fillRect/>
          </a:stretch>
        </p:blipFill>
        <p:spPr bwMode="auto">
          <a:xfrm>
            <a:off x="6941060" y="2592828"/>
            <a:ext cx="4885180" cy="3259332"/>
          </a:xfrm>
          <a:prstGeom prst="rect">
            <a:avLst/>
          </a:prstGeom>
          <a:noFill/>
        </p:spPr>
      </p:pic>
    </p:spTree>
    <p:extLst>
      <p:ext uri="{BB962C8B-B14F-4D97-AF65-F5344CB8AC3E}">
        <p14:creationId xmlns="" xmlns:p14="http://schemas.microsoft.com/office/powerpoint/2010/main" val="2904185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03630" y="873919"/>
            <a:ext cx="7641567" cy="1325563"/>
          </a:xfrm>
        </p:spPr>
        <p:txBody>
          <a:bodyPr/>
          <a:lstStyle/>
          <a:p>
            <a:r>
              <a:rPr lang="ru-RU" dirty="0" smtClean="0"/>
              <a:t/>
            </a:r>
            <a:br>
              <a:rPr lang="ru-RU" dirty="0" smtClean="0"/>
            </a:br>
            <a:r>
              <a:rPr lang="en-US" dirty="0" smtClean="0"/>
              <a:t> thank you for attention.</a:t>
            </a:r>
            <a:endParaRPr lang="ru-RU" dirty="0"/>
          </a:p>
        </p:txBody>
      </p:sp>
      <p:pic>
        <p:nvPicPr>
          <p:cNvPr id="13314" name="Picture 2" descr="Внимание, обыск! Кому стоит переживать и как себя обезопасить |  Бизнес-Конструктор"/>
          <p:cNvPicPr>
            <a:picLocks noChangeAspect="1" noChangeArrowheads="1"/>
          </p:cNvPicPr>
          <p:nvPr/>
        </p:nvPicPr>
        <p:blipFill>
          <a:blip r:embed="rId2"/>
          <a:srcRect/>
          <a:stretch>
            <a:fillRect/>
          </a:stretch>
        </p:blipFill>
        <p:spPr bwMode="auto">
          <a:xfrm>
            <a:off x="2760137" y="2566526"/>
            <a:ext cx="6325616" cy="322324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ppt_x"/>
                                          </p:val>
                                        </p:tav>
                                        <p:tav tm="100000">
                                          <p:val>
                                            <p:strVal val="#ppt_x"/>
                                          </p:val>
                                        </p:tav>
                                      </p:tavLst>
                                    </p:anim>
                                    <p:anim calcmode="lin" valueType="num">
                                      <p:cBhvr additive="base">
                                        <p:cTn id="8" dur="500" fill="hold"/>
                                        <p:tgtEl>
                                          <p:spTgt spid="133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9115" y="821078"/>
            <a:ext cx="4494577" cy="5262979"/>
          </a:xfrm>
          <a:prstGeom prst="rect">
            <a:avLst/>
          </a:prstGeom>
        </p:spPr>
        <p:txBody>
          <a:bodyPr wrap="square">
            <a:spAutoFit/>
          </a:bodyPr>
          <a:lstStyle/>
          <a:p>
            <a:pPr algn="just"/>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Общерозыскной профиль службы, это самый старый и самый сложный профиль розыскного использования собак. Общерозыскной профиль предъявляет высокие требования к подготовке специалистов-кинологов и служебно-розыскных собак.  </a:t>
            </a:r>
          </a:p>
          <a:p>
            <a:pPr algn="just"/>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Основное назначение розыскных собак –  розыск людей по невидимым, запаховым следам, задержание и конвоирование их. </a:t>
            </a:r>
          </a:p>
        </p:txBody>
      </p:sp>
      <p:pic>
        <p:nvPicPr>
          <p:cNvPr id="25602" name="Picture 2" descr="Кинологическая служба"/>
          <p:cNvPicPr>
            <a:picLocks noChangeAspect="1" noChangeArrowheads="1"/>
          </p:cNvPicPr>
          <p:nvPr/>
        </p:nvPicPr>
        <p:blipFill>
          <a:blip r:embed="rId2"/>
          <a:srcRect/>
          <a:stretch>
            <a:fillRect/>
          </a:stretch>
        </p:blipFill>
        <p:spPr bwMode="auto">
          <a:xfrm>
            <a:off x="5247249" y="759655"/>
            <a:ext cx="6342825" cy="5315288"/>
          </a:xfrm>
          <a:prstGeom prst="rect">
            <a:avLst/>
          </a:prstGeom>
          <a:noFill/>
        </p:spPr>
      </p:pic>
    </p:spTree>
    <p:extLst>
      <p:ext uri="{BB962C8B-B14F-4D97-AF65-F5344CB8AC3E}">
        <p14:creationId xmlns="" xmlns:p14="http://schemas.microsoft.com/office/powerpoint/2010/main" val="2131778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additive="base">
                                        <p:cTn id="7" dur="500" fill="hold"/>
                                        <p:tgtEl>
                                          <p:spTgt spid="25602"/>
                                        </p:tgtEl>
                                        <p:attrNameLst>
                                          <p:attrName>ppt_x</p:attrName>
                                        </p:attrNameLst>
                                      </p:cBhvr>
                                      <p:tavLst>
                                        <p:tav tm="0">
                                          <p:val>
                                            <p:strVal val="#ppt_x"/>
                                          </p:val>
                                        </p:tav>
                                        <p:tav tm="100000">
                                          <p:val>
                                            <p:strVal val="#ppt_x"/>
                                          </p:val>
                                        </p:tav>
                                      </p:tavLst>
                                    </p:anim>
                                    <p:anim calcmode="lin" valueType="num">
                                      <p:cBhvr additive="base">
                                        <p:cTn id="8" dur="500" fill="hold"/>
                                        <p:tgtEl>
                                          <p:spTgt spid="256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7003" y="457929"/>
            <a:ext cx="4604825" cy="4524315"/>
          </a:xfrm>
          <a:prstGeom prst="rect">
            <a:avLst/>
          </a:prstGeom>
        </p:spPr>
        <p:txBody>
          <a:bodyPr wrap="square">
            <a:spAutoFit/>
          </a:bodyPr>
          <a:lstStyle/>
          <a:p>
            <a:pPr indent="450215" algn="just">
              <a:spcAft>
                <a:spcPts val="0"/>
              </a:spcAft>
            </a:pPr>
            <a:r>
              <a:rPr lang="en-US" sz="2400" dirty="0" smtClean="0">
                <a:latin typeface="Times New Roman" panose="02020603050405020304" pitchFamily="18" charset="0"/>
                <a:ea typeface="Times New Roman" panose="02020603050405020304" pitchFamily="18" charset="0"/>
                <a:cs typeface="Times New Roman" panose="02020603050405020304" pitchFamily="18" charset="0"/>
              </a:rPr>
              <a:t>Service dogs provide significant assistance in the fight against crime. The efficiency of their use is not always high. One of the reasons that hinder the effective use of dogs in the internal affairs bodies is the poor-quality selection of animals. They do not attach much importance to the selection of dogs for subsequent acquisition, they entrust this matter to incompetent persons.</a:t>
            </a:r>
            <a:endParaRPr lang="ru-RU" sz="2400" dirty="0" smtClean="0">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28674" name="Picture 2" descr="Служебные собаки помогают полиции в поиске наркотиков"/>
          <p:cNvPicPr>
            <a:picLocks noChangeAspect="1" noChangeArrowheads="1"/>
          </p:cNvPicPr>
          <p:nvPr/>
        </p:nvPicPr>
        <p:blipFill>
          <a:blip r:embed="rId2"/>
          <a:srcRect/>
          <a:stretch>
            <a:fillRect/>
          </a:stretch>
        </p:blipFill>
        <p:spPr bwMode="auto">
          <a:xfrm>
            <a:off x="5299714" y="1028382"/>
            <a:ext cx="6611763" cy="442988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500" fill="hold"/>
                                        <p:tgtEl>
                                          <p:spTgt spid="28674"/>
                                        </p:tgtEl>
                                        <p:attrNameLst>
                                          <p:attrName>ppt_x</p:attrName>
                                        </p:attrNameLst>
                                      </p:cBhvr>
                                      <p:tavLst>
                                        <p:tav tm="0">
                                          <p:val>
                                            <p:strVal val="#ppt_x"/>
                                          </p:val>
                                        </p:tav>
                                        <p:tav tm="100000">
                                          <p:val>
                                            <p:strVal val="#ppt_x"/>
                                          </p:val>
                                        </p:tav>
                                      </p:tavLst>
                                    </p:anim>
                                    <p:anim calcmode="lin" valueType="num">
                                      <p:cBhvr additive="base">
                                        <p:cTn id="8" dur="500" fill="hold"/>
                                        <p:tgtEl>
                                          <p:spTgt spid="286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1926" y="474345"/>
            <a:ext cx="4987526" cy="5632311"/>
          </a:xfrm>
          <a:prstGeom prst="rect">
            <a:avLst/>
          </a:prstGeom>
        </p:spPr>
        <p:txBody>
          <a:bodyPr wrap="square">
            <a:spAutoFit/>
          </a:bodyPr>
          <a:lstStyle/>
          <a:p>
            <a:pPr indent="450215" algn="just">
              <a:spcAft>
                <a:spcPts val="0"/>
              </a:spcAft>
            </a:pPr>
            <a:r>
              <a:rPr lang="ru-RU" sz="2400" b="1" dirty="0" smtClean="0">
                <a:latin typeface="Times New Roman" panose="02020603050405020304" pitchFamily="18" charset="0"/>
                <a:ea typeface="Times New Roman" panose="02020603050405020304" pitchFamily="18" charset="0"/>
                <a:cs typeface="Times New Roman" panose="02020603050405020304" pitchFamily="18" charset="0"/>
              </a:rPr>
              <a:t>Введение</a:t>
            </a:r>
          </a:p>
          <a:p>
            <a:pPr indent="450215" algn="just">
              <a:spcAft>
                <a:spcPts val="0"/>
              </a:spcAft>
            </a:pPr>
            <a:r>
              <a:rPr lang="ru-RU" sz="2400" dirty="0" smtClean="0">
                <a:latin typeface="Times New Roman" panose="02020603050405020304" pitchFamily="18" charset="0"/>
                <a:ea typeface="Times New Roman" panose="02020603050405020304" pitchFamily="18" charset="0"/>
                <a:cs typeface="Times New Roman" panose="02020603050405020304" pitchFamily="18" charset="0"/>
              </a:rPr>
              <a:t>Служебные собаки оказывают значительную помощь в борьбе с преступностью. Эффективность их использования не всегда высокая. Одной из причин, мешающих результативному применению собак в органах внутренних дел, является некачественный подбор животных. Зачастую отбору собак для их последующего приобретения не придают особого значения, поручают это дело некомпетентным лицам. </a:t>
            </a:r>
          </a:p>
          <a:p>
            <a:pPr indent="450215" algn="just">
              <a:spcAft>
                <a:spcPts val="0"/>
              </a:spcAft>
            </a:pPr>
            <a:endParaRPr lang="ru-RU" sz="2400" b="1" dirty="0">
              <a:latin typeface="Courier New" panose="02070309020205020404" pitchFamily="49" charset="0"/>
              <a:ea typeface="Times New Roman" panose="02020603050405020304" pitchFamily="18" charset="0"/>
              <a:cs typeface="Times New Roman" panose="02020603050405020304" pitchFamily="18" charset="0"/>
            </a:endParaRPr>
          </a:p>
        </p:txBody>
      </p:sp>
      <p:pic>
        <p:nvPicPr>
          <p:cNvPr id="13314" name="Picture 2" descr="Новая полицейская форма для Корги | Пикабу"/>
          <p:cNvPicPr>
            <a:picLocks noChangeAspect="1" noChangeArrowheads="1"/>
          </p:cNvPicPr>
          <p:nvPr/>
        </p:nvPicPr>
        <p:blipFill>
          <a:blip r:embed="rId2"/>
          <a:srcRect/>
          <a:stretch>
            <a:fillRect/>
          </a:stretch>
        </p:blipFill>
        <p:spPr bwMode="auto">
          <a:xfrm>
            <a:off x="5661401" y="1060353"/>
            <a:ext cx="6216076" cy="417282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ppt_x"/>
                                          </p:val>
                                        </p:tav>
                                        <p:tav tm="100000">
                                          <p:val>
                                            <p:strVal val="#ppt_x"/>
                                          </p:val>
                                        </p:tav>
                                      </p:tavLst>
                                    </p:anim>
                                    <p:anim calcmode="lin" valueType="num">
                                      <p:cBhvr additive="base">
                                        <p:cTn id="8" dur="500" fill="hold"/>
                                        <p:tgtEl>
                                          <p:spTgt spid="133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В УФСИН по Тверской области выбрали лучших кинологов и служебных собак - ТИА"/>
          <p:cNvPicPr>
            <a:picLocks noChangeAspect="1" noChangeArrowheads="1"/>
          </p:cNvPicPr>
          <p:nvPr/>
        </p:nvPicPr>
        <p:blipFill>
          <a:blip r:embed="rId2"/>
          <a:srcRect/>
          <a:stretch>
            <a:fillRect/>
          </a:stretch>
        </p:blipFill>
        <p:spPr bwMode="auto">
          <a:xfrm>
            <a:off x="479130" y="337622"/>
            <a:ext cx="5106575" cy="3404383"/>
          </a:xfrm>
          <a:prstGeom prst="rect">
            <a:avLst/>
          </a:prstGeom>
          <a:noFill/>
        </p:spPr>
      </p:pic>
      <p:pic>
        <p:nvPicPr>
          <p:cNvPr id="23556" name="Picture 4" descr="Человек собаке друг: сахалинская полиция празднует День кинолога — Сахалин  и Курилы — SKR.SU"/>
          <p:cNvPicPr>
            <a:picLocks noChangeAspect="1" noChangeArrowheads="1"/>
          </p:cNvPicPr>
          <p:nvPr/>
        </p:nvPicPr>
        <p:blipFill>
          <a:blip r:embed="rId3"/>
          <a:srcRect/>
          <a:stretch>
            <a:fillRect/>
          </a:stretch>
        </p:blipFill>
        <p:spPr bwMode="auto">
          <a:xfrm>
            <a:off x="5824854" y="2570869"/>
            <a:ext cx="6096000" cy="3429001"/>
          </a:xfrm>
          <a:prstGeom prst="rect">
            <a:avLst/>
          </a:prstGeom>
          <a:noFill/>
        </p:spPr>
      </p:pic>
    </p:spTree>
    <p:extLst>
      <p:ext uri="{BB962C8B-B14F-4D97-AF65-F5344CB8AC3E}">
        <p14:creationId xmlns="" xmlns:p14="http://schemas.microsoft.com/office/powerpoint/2010/main" val="2214169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ppt_x"/>
                                          </p:val>
                                        </p:tav>
                                        <p:tav tm="100000">
                                          <p:val>
                                            <p:strVal val="#ppt_x"/>
                                          </p:val>
                                        </p:tav>
                                      </p:tavLst>
                                    </p:anim>
                                    <p:anim calcmode="lin" valueType="num">
                                      <p:cBhvr additive="base">
                                        <p:cTn id="8" dur="500" fill="hold"/>
                                        <p:tgtEl>
                                          <p:spTgt spid="2355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556"/>
                                        </p:tgtEl>
                                        <p:attrNameLst>
                                          <p:attrName>style.visibility</p:attrName>
                                        </p:attrNameLst>
                                      </p:cBhvr>
                                      <p:to>
                                        <p:strVal val="visible"/>
                                      </p:to>
                                    </p:set>
                                    <p:anim calcmode="lin" valueType="num">
                                      <p:cBhvr additive="base">
                                        <p:cTn id="13" dur="500" fill="hold"/>
                                        <p:tgtEl>
                                          <p:spTgt spid="23556"/>
                                        </p:tgtEl>
                                        <p:attrNameLst>
                                          <p:attrName>ppt_x</p:attrName>
                                        </p:attrNameLst>
                                      </p:cBhvr>
                                      <p:tavLst>
                                        <p:tav tm="0">
                                          <p:val>
                                            <p:strVal val="#ppt_x"/>
                                          </p:val>
                                        </p:tav>
                                        <p:tav tm="100000">
                                          <p:val>
                                            <p:strVal val="#ppt_x"/>
                                          </p:val>
                                        </p:tav>
                                      </p:tavLst>
                                    </p:anim>
                                    <p:anim calcmode="lin" valueType="num">
                                      <p:cBhvr additive="base">
                                        <p:cTn id="14" dur="500" fill="hold"/>
                                        <p:tgtEl>
                                          <p:spTgt spid="235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426" y="413547"/>
            <a:ext cx="4604824" cy="4154984"/>
          </a:xfrm>
          <a:prstGeom prst="rect">
            <a:avLst/>
          </a:prstGeom>
        </p:spPr>
        <p:txBody>
          <a:bodyPr wrap="square">
            <a:spAutoFit/>
          </a:bodyPr>
          <a:lstStyle/>
          <a:p>
            <a:pPr algn="just"/>
            <a:r>
              <a:rPr lang="en-US" sz="2400" dirty="0" smtClean="0"/>
              <a:t>The most suitable for general search service are dogs of the German Shepherd breed. Generally wanted dogs must be in good health and have an adequate level of physical fitness. When selecting dogs for this type of service, pay special attention to checking the resistance of the nervous system to stress.</a:t>
            </a:r>
            <a:endParaRPr lang="ru-RU" sz="2400" b="1" dirty="0">
              <a:latin typeface="Times New Roman" pitchFamily="18" charset="0"/>
              <a:ea typeface="Times New Roman" panose="02020603050405020304" pitchFamily="18" charset="0"/>
              <a:cs typeface="Times New Roman" pitchFamily="18" charset="0"/>
            </a:endParaRPr>
          </a:p>
        </p:txBody>
      </p:sp>
      <p:pic>
        <p:nvPicPr>
          <p:cNvPr id="29698" name="Picture 2" descr="В МВД решили отказаться от лабрадоров и мелких собак"/>
          <p:cNvPicPr>
            <a:picLocks noChangeAspect="1" noChangeArrowheads="1"/>
          </p:cNvPicPr>
          <p:nvPr/>
        </p:nvPicPr>
        <p:blipFill>
          <a:blip r:embed="rId2"/>
          <a:srcRect/>
          <a:stretch>
            <a:fillRect/>
          </a:stretch>
        </p:blipFill>
        <p:spPr bwMode="auto">
          <a:xfrm>
            <a:off x="5552292" y="1947202"/>
            <a:ext cx="6321671" cy="421444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additive="base">
                                        <p:cTn id="7" dur="500" fill="hold"/>
                                        <p:tgtEl>
                                          <p:spTgt spid="29698"/>
                                        </p:tgtEl>
                                        <p:attrNameLst>
                                          <p:attrName>ppt_x</p:attrName>
                                        </p:attrNameLst>
                                      </p:cBhvr>
                                      <p:tavLst>
                                        <p:tav tm="0">
                                          <p:val>
                                            <p:strVal val="#ppt_x"/>
                                          </p:val>
                                        </p:tav>
                                        <p:tav tm="100000">
                                          <p:val>
                                            <p:strVal val="#ppt_x"/>
                                          </p:val>
                                        </p:tav>
                                      </p:tavLst>
                                    </p:anim>
                                    <p:anim calcmode="lin" valueType="num">
                                      <p:cBhvr additive="base">
                                        <p:cTn id="8" dur="500" fill="hold"/>
                                        <p:tgtEl>
                                          <p:spTgt spid="296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45496" y="610704"/>
            <a:ext cx="4743956" cy="5262979"/>
          </a:xfrm>
          <a:prstGeom prst="rect">
            <a:avLst/>
          </a:prstGeom>
        </p:spPr>
        <p:txBody>
          <a:bodyPr wrap="square">
            <a:spAutoFit/>
          </a:bodyPr>
          <a:lstStyle/>
          <a:p>
            <a:pPr algn="just"/>
            <a:r>
              <a:rPr lang="ru-RU" sz="2400" b="1" dirty="0" smtClean="0">
                <a:latin typeface="Times New Roman" pitchFamily="18" charset="0"/>
                <a:cs typeface="Times New Roman" pitchFamily="18" charset="0"/>
              </a:rPr>
              <a:t>Отбор собак по </a:t>
            </a:r>
            <a:r>
              <a:rPr lang="ru-RU" sz="2400" b="1" dirty="0" err="1" smtClean="0">
                <a:latin typeface="Times New Roman" pitchFamily="18" charset="0"/>
                <a:cs typeface="Times New Roman" pitchFamily="18" charset="0"/>
              </a:rPr>
              <a:t>общерозыскной</a:t>
            </a:r>
            <a:r>
              <a:rPr lang="ru-RU" sz="2400" b="1" dirty="0" smtClean="0">
                <a:latin typeface="Times New Roman" pitchFamily="18" charset="0"/>
                <a:cs typeface="Times New Roman" pitchFamily="18" charset="0"/>
              </a:rPr>
              <a:t> работе.</a:t>
            </a:r>
          </a:p>
          <a:p>
            <a:pPr algn="just"/>
            <a:r>
              <a:rPr lang="ru-RU" sz="2400" dirty="0" smtClean="0">
                <a:latin typeface="Times New Roman" pitchFamily="18" charset="0"/>
                <a:cs typeface="Times New Roman" pitchFamily="18" charset="0"/>
              </a:rPr>
              <a:t>Наиболее пригодными для </a:t>
            </a:r>
            <a:r>
              <a:rPr lang="ru-RU" sz="2400" dirty="0" err="1" smtClean="0">
                <a:latin typeface="Times New Roman" pitchFamily="18" charset="0"/>
                <a:cs typeface="Times New Roman" pitchFamily="18" charset="0"/>
              </a:rPr>
              <a:t>общерозыскной</a:t>
            </a:r>
            <a:r>
              <a:rPr lang="ru-RU" sz="2400" dirty="0" smtClean="0">
                <a:latin typeface="Times New Roman" pitchFamily="18" charset="0"/>
                <a:cs typeface="Times New Roman" pitchFamily="18" charset="0"/>
              </a:rPr>
              <a:t> службы являются собаки породы немецкая овчарка. </a:t>
            </a:r>
            <a:r>
              <a:rPr lang="ru-RU" sz="2400" dirty="0" err="1" smtClean="0">
                <a:latin typeface="Times New Roman" pitchFamily="18" charset="0"/>
                <a:cs typeface="Times New Roman" pitchFamily="18" charset="0"/>
              </a:rPr>
              <a:t>Общерозыскные</a:t>
            </a:r>
            <a:r>
              <a:rPr lang="ru-RU" sz="2400" dirty="0" smtClean="0">
                <a:latin typeface="Times New Roman" pitchFamily="18" charset="0"/>
                <a:cs typeface="Times New Roman" pitchFamily="18" charset="0"/>
              </a:rPr>
              <a:t> собаки должны обладать хорошим здоровьем и достаточным уровнем физической подготовленности.</a:t>
            </a:r>
          </a:p>
          <a:p>
            <a:pPr algn="just"/>
            <a:r>
              <a:rPr lang="ru-RU" sz="2400" dirty="0" smtClean="0">
                <a:latin typeface="Times New Roman" pitchFamily="18" charset="0"/>
                <a:cs typeface="Times New Roman" pitchFamily="18" charset="0"/>
              </a:rPr>
              <a:t>При отборе собак для данного вида службы повышенное внимание следует уделять проверке устойчивости нервной системы к стрессовым влияниям. </a:t>
            </a:r>
          </a:p>
        </p:txBody>
      </p:sp>
      <p:pic>
        <p:nvPicPr>
          <p:cNvPr id="22530" name="Picture 2" descr="Собачья работа"/>
          <p:cNvPicPr>
            <a:picLocks noChangeAspect="1" noChangeArrowheads="1"/>
          </p:cNvPicPr>
          <p:nvPr/>
        </p:nvPicPr>
        <p:blipFill>
          <a:blip r:embed="rId2"/>
          <a:srcRect/>
          <a:stretch>
            <a:fillRect/>
          </a:stretch>
        </p:blipFill>
        <p:spPr bwMode="auto">
          <a:xfrm>
            <a:off x="5989943" y="1691138"/>
            <a:ext cx="5932517" cy="3950006"/>
          </a:xfrm>
          <a:prstGeom prst="rect">
            <a:avLst/>
          </a:prstGeom>
          <a:noFill/>
        </p:spPr>
      </p:pic>
    </p:spTree>
    <p:extLst>
      <p:ext uri="{BB962C8B-B14F-4D97-AF65-F5344CB8AC3E}">
        <p14:creationId xmlns="" xmlns:p14="http://schemas.microsoft.com/office/powerpoint/2010/main" val="1117896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500" fill="hold"/>
                                        <p:tgtEl>
                                          <p:spTgt spid="22530"/>
                                        </p:tgtEl>
                                        <p:attrNameLst>
                                          <p:attrName>ppt_x</p:attrName>
                                        </p:attrNameLst>
                                      </p:cBhvr>
                                      <p:tavLst>
                                        <p:tav tm="0">
                                          <p:val>
                                            <p:strVal val="#ppt_x"/>
                                          </p:val>
                                        </p:tav>
                                        <p:tav tm="100000">
                                          <p:val>
                                            <p:strVal val="#ppt_x"/>
                                          </p:val>
                                        </p:tav>
                                      </p:tavLst>
                                    </p:anim>
                                    <p:anim calcmode="lin" valueType="num">
                                      <p:cBhvr additive="base">
                                        <p:cTn id="8" dur="500" fill="hold"/>
                                        <p:tgtEl>
                                          <p:spTgt spid="225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758" y="171191"/>
            <a:ext cx="6431058" cy="6401753"/>
          </a:xfrm>
          <a:prstGeom prst="rect">
            <a:avLst/>
          </a:prstGeom>
        </p:spPr>
        <p:txBody>
          <a:bodyPr wrap="square">
            <a:spAutoFit/>
          </a:bodyPr>
          <a:lstStyle/>
          <a:p>
            <a:pPr indent="450215" algn="just">
              <a:lnSpc>
                <a:spcPct val="150000"/>
              </a:lnSpc>
            </a:pPr>
            <a:r>
              <a:rPr lang="ru-RU" sz="2000" b="1" dirty="0" smtClean="0">
                <a:latin typeface="Times New Roman" pitchFamily="18" charset="0"/>
                <a:cs typeface="Times New Roman" pitchFamily="18" charset="0"/>
              </a:rPr>
              <a:t>Пригодность собак для органов внутренних дел</a:t>
            </a:r>
          </a:p>
          <a:p>
            <a:pPr algn="just"/>
            <a:r>
              <a:rPr lang="ru-RU" sz="2000" dirty="0" smtClean="0">
                <a:latin typeface="Times New Roman" pitchFamily="18" charset="0"/>
                <a:cs typeface="Times New Roman" pitchFamily="18" charset="0"/>
              </a:rPr>
              <a:t>Собаки, приобретаемые для органов внутренних дел, должны быть физически крепкими, не иметь пороков, препятствующих их служебному использованию. Пригодность служебной собаки определяется на основании изучения морфологических и физиологических признаков, а также устных и документальных </a:t>
            </a:r>
            <a:r>
              <a:rPr lang="ru-RU" sz="2000" dirty="0" err="1" smtClean="0">
                <a:latin typeface="Times New Roman" pitchFamily="18" charset="0"/>
                <a:cs typeface="Times New Roman" pitchFamily="18" charset="0"/>
              </a:rPr>
              <a:t>сведени</a:t>
            </a:r>
            <a:r>
              <a:rPr lang="ru-RU" sz="2000" dirty="0" smtClean="0">
                <a:latin typeface="Times New Roman" pitchFamily="18" charset="0"/>
                <a:cs typeface="Times New Roman" pitchFamily="18" charset="0"/>
              </a:rPr>
              <a:t> о ее происхождении, поведении, условий содержания, перенесенных болезней.</a:t>
            </a:r>
          </a:p>
          <a:p>
            <a:pPr algn="just"/>
            <a:r>
              <a:rPr lang="ru-RU" sz="2000" dirty="0" smtClean="0">
                <a:latin typeface="Times New Roman" pitchFamily="18" charset="0"/>
                <a:cs typeface="Times New Roman" pitchFamily="18" charset="0"/>
              </a:rPr>
              <a:t>Морфологические признаки (экстерьер) –  это строение тела животного и отдельных его частей (головы, шеи, туловища, конечностей).</a:t>
            </a:r>
          </a:p>
          <a:p>
            <a:pPr algn="just"/>
            <a:r>
              <a:rPr lang="ru-RU" sz="2000" dirty="0" smtClean="0">
                <a:latin typeface="Times New Roman" pitchFamily="18" charset="0"/>
                <a:cs typeface="Times New Roman" pitchFamily="18" charset="0"/>
              </a:rPr>
              <a:t>Физиологические признаки – это состояние здоровья, физическая тренированность, а также рабочие качества: чутье, злоба, активность, устойчивость к сильным раздражителям.</a:t>
            </a:r>
          </a:p>
          <a:p>
            <a:pPr algn="just"/>
            <a:r>
              <a:rPr lang="ru-RU" sz="2000" dirty="0" smtClean="0">
                <a:latin typeface="Times New Roman" pitchFamily="18" charset="0"/>
                <a:cs typeface="Times New Roman" pitchFamily="18" charset="0"/>
              </a:rPr>
              <a:t>Известно, что как экстерьерные, так и служебные качества могут и передаваться по наследству. Поэтому важное значение имеет ее происхождение. </a:t>
            </a:r>
          </a:p>
        </p:txBody>
      </p:sp>
      <p:pic>
        <p:nvPicPr>
          <p:cNvPr id="10242" name="Picture 2" descr="В Приморье служебная собака вывела полицейских на след подозреваемого в  разбойном нападении » Новости Владивостока и Приморского края - Вести:  Приморье"/>
          <p:cNvPicPr>
            <a:picLocks noChangeAspect="1" noChangeArrowheads="1"/>
          </p:cNvPicPr>
          <p:nvPr/>
        </p:nvPicPr>
        <p:blipFill>
          <a:blip r:embed="rId2"/>
          <a:srcRect/>
          <a:stretch>
            <a:fillRect/>
          </a:stretch>
        </p:blipFill>
        <p:spPr bwMode="auto">
          <a:xfrm>
            <a:off x="6775249" y="3291840"/>
            <a:ext cx="5173740" cy="286981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ppt_x"/>
                                          </p:val>
                                        </p:tav>
                                        <p:tav tm="100000">
                                          <p:val>
                                            <p:strVal val="#ppt_x"/>
                                          </p:val>
                                        </p:tav>
                                      </p:tavLst>
                                    </p:anim>
                                    <p:anim calcmode="lin" valueType="num">
                                      <p:cBhvr additive="base">
                                        <p:cTn id="8"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348</TotalTime>
  <Words>1843</Words>
  <Application>Microsoft Office PowerPoint</Application>
  <PresentationFormat>Произвольный</PresentationFormat>
  <Paragraphs>64</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Трек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  thank you for attention.</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александра криницкая</dc:creator>
  <cp:lastModifiedBy>Пользователь Windows</cp:lastModifiedBy>
  <cp:revision>29</cp:revision>
  <dcterms:created xsi:type="dcterms:W3CDTF">2020-02-10T19:08:53Z</dcterms:created>
  <dcterms:modified xsi:type="dcterms:W3CDTF">2021-05-18T18:15:31Z</dcterms:modified>
</cp:coreProperties>
</file>