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2"/>
  </p:notesMasterIdLst>
  <p:sldIdLst>
    <p:sldId id="256" r:id="rId2"/>
    <p:sldId id="277" r:id="rId3"/>
    <p:sldId id="278" r:id="rId4"/>
    <p:sldId id="279" r:id="rId5"/>
    <p:sldId id="280" r:id="rId6"/>
    <p:sldId id="281" r:id="rId7"/>
    <p:sldId id="284" r:id="rId8"/>
    <p:sldId id="285" r:id="rId9"/>
    <p:sldId id="287" r:id="rId10"/>
    <p:sldId id="257" r:id="rId11"/>
    <p:sldId id="290" r:id="rId12"/>
    <p:sldId id="259" r:id="rId13"/>
    <p:sldId id="275" r:id="rId14"/>
    <p:sldId id="276" r:id="rId15"/>
    <p:sldId id="260" r:id="rId16"/>
    <p:sldId id="288" r:id="rId17"/>
    <p:sldId id="268" r:id="rId18"/>
    <p:sldId id="271" r:id="rId19"/>
    <p:sldId id="291" r:id="rId20"/>
    <p:sldId id="274" r:id="rId2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33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34"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B5C0F7-0317-4387-B395-F3AEAE1154B2}" type="datetimeFigureOut">
              <a:rPr lang="ru-RU" smtClean="0"/>
              <a:pPr/>
              <a:t>13.11.2022</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81D1E75-3C98-4982-9198-13112DF3E078}" type="slidenum">
              <a:rPr lang="ru-RU" smtClean="0"/>
              <a:pPr/>
              <a:t>‹#›</a:t>
            </a:fld>
            <a:endParaRPr lang="ru-RU"/>
          </a:p>
        </p:txBody>
      </p:sp>
    </p:spTree>
    <p:extLst>
      <p:ext uri="{BB962C8B-B14F-4D97-AF65-F5344CB8AC3E}">
        <p14:creationId xmlns:p14="http://schemas.microsoft.com/office/powerpoint/2010/main" xmlns="" val="15354564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Rectangle 6"/>
          <p:cNvSpPr/>
          <p:nvPr/>
        </p:nvSpPr>
        <p:spPr>
          <a:xfrm>
            <a:off x="182879" y="182879"/>
            <a:ext cx="8778240" cy="6492240"/>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32485" y="882376"/>
            <a:ext cx="7475220" cy="2926080"/>
          </a:xfrm>
        </p:spPr>
        <p:txBody>
          <a:bodyPr anchor="b">
            <a:normAutofit/>
          </a:bodyPr>
          <a:lstStyle>
            <a:lvl1pPr algn="ctr">
              <a:lnSpc>
                <a:spcPct val="85000"/>
              </a:lnSpc>
              <a:defRPr sz="6000" b="1" cap="all" baseline="0">
                <a:solidFill>
                  <a:srgbClr val="FFFFFF"/>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282148" y="3869635"/>
            <a:ext cx="6575895" cy="1388165"/>
          </a:xfrm>
        </p:spPr>
        <p:txBody>
          <a:bodyPr>
            <a:normAutofit/>
          </a:bodyPr>
          <a:lstStyle>
            <a:lvl1pPr marL="0" indent="0" algn="ctr">
              <a:spcBef>
                <a:spcPts val="1000"/>
              </a:spcBef>
              <a:buNone/>
              <a:defRPr sz="1800">
                <a:solidFill>
                  <a:srgbClr val="FFFFFF"/>
                </a:solidFill>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52C3905E-91B1-4630-A118-61F6F58BBE60}" type="datetimeFigureOut">
              <a:rPr lang="ru-RU" smtClean="0"/>
              <a:pPr/>
              <a:t>13.11.2022</a:t>
            </a:fld>
            <a:endParaRPr lang="ru-RU"/>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ru-RU"/>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4632DBA3-6B2C-4466-9BEE-6AE6CB7A770B}" type="slidenum">
              <a:rPr lang="ru-RU" smtClean="0"/>
              <a:pPr/>
              <a:t>‹#›</a:t>
            </a:fld>
            <a:endParaRPr lang="ru-RU"/>
          </a:p>
        </p:txBody>
      </p:sp>
      <p:cxnSp>
        <p:nvCxnSpPr>
          <p:cNvPr id="8" name="Straight Connector 7"/>
          <p:cNvCxnSpPr/>
          <p:nvPr/>
        </p:nvCxnSpPr>
        <p:spPr>
          <a:xfrm>
            <a:off x="1483995" y="3733800"/>
            <a:ext cx="61722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5089226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52C3905E-91B1-4630-A118-61F6F58BBE60}" type="datetimeFigureOut">
              <a:rPr lang="ru-RU" smtClean="0"/>
              <a:pPr/>
              <a:t>13.11.2022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632DBA3-6B2C-4466-9BEE-6AE6CB7A770B}" type="slidenum">
              <a:rPr lang="ru-RU" smtClean="0"/>
              <a:pPr/>
              <a:t>‹#›</a:t>
            </a:fld>
            <a:endParaRPr lang="ru-RU"/>
          </a:p>
        </p:txBody>
      </p:sp>
    </p:spTree>
    <p:extLst>
      <p:ext uri="{BB962C8B-B14F-4D97-AF65-F5344CB8AC3E}">
        <p14:creationId xmlns:p14="http://schemas.microsoft.com/office/powerpoint/2010/main" xmlns="" val="41150975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762000"/>
            <a:ext cx="1743075" cy="5410200"/>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857250" y="762000"/>
            <a:ext cx="5572125" cy="54102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52C3905E-91B1-4630-A118-61F6F58BBE60}" type="datetimeFigureOut">
              <a:rPr lang="ru-RU" smtClean="0"/>
              <a:pPr/>
              <a:t>13.11.2022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632DBA3-6B2C-4466-9BEE-6AE6CB7A770B}" type="slidenum">
              <a:rPr lang="ru-RU" smtClean="0"/>
              <a:pPr/>
              <a:t>‹#›</a:t>
            </a:fld>
            <a:endParaRPr lang="ru-RU"/>
          </a:p>
        </p:txBody>
      </p:sp>
    </p:spTree>
    <p:extLst>
      <p:ext uri="{BB962C8B-B14F-4D97-AF65-F5344CB8AC3E}">
        <p14:creationId xmlns:p14="http://schemas.microsoft.com/office/powerpoint/2010/main" xmlns="" val="36413881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lvl1pPr>
              <a:spcBef>
                <a:spcPts val="1000"/>
              </a:spcBef>
              <a:defRPr/>
            </a:lvl1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52C3905E-91B1-4630-A118-61F6F58BBE60}" type="datetimeFigureOut">
              <a:rPr lang="ru-RU" smtClean="0"/>
              <a:pPr/>
              <a:t>13.11.2022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632DBA3-6B2C-4466-9BEE-6AE6CB7A770B}" type="slidenum">
              <a:rPr lang="ru-RU" smtClean="0"/>
              <a:pPr/>
              <a:t>‹#›</a:t>
            </a:fld>
            <a:endParaRPr lang="ru-RU"/>
          </a:p>
        </p:txBody>
      </p:sp>
    </p:spTree>
    <p:extLst>
      <p:ext uri="{BB962C8B-B14F-4D97-AF65-F5344CB8AC3E}">
        <p14:creationId xmlns:p14="http://schemas.microsoft.com/office/powerpoint/2010/main" xmlns="" val="12028223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29818" y="1173575"/>
            <a:ext cx="7475220" cy="2926080"/>
          </a:xfrm>
        </p:spPr>
        <p:txBody>
          <a:bodyPr anchor="b">
            <a:noAutofit/>
          </a:bodyPr>
          <a:lstStyle>
            <a:lvl1pPr algn="ctr">
              <a:lnSpc>
                <a:spcPct val="85000"/>
              </a:lnSpc>
              <a:defRPr sz="6000" b="0" cap="all"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1282446" y="4154520"/>
            <a:ext cx="6576822" cy="1363806"/>
          </a:xfrm>
        </p:spPr>
        <p:txBody>
          <a:bodyPr anchor="t">
            <a:normAutofit/>
          </a:bodyPr>
          <a:lstStyle>
            <a:lvl1pPr marL="0" indent="0" algn="ctr">
              <a:buNone/>
              <a:defRPr sz="1800">
                <a:solidFill>
                  <a:schemeClr val="accent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52C3905E-91B1-4630-A118-61F6F58BBE60}" type="datetimeFigureOut">
              <a:rPr lang="ru-RU" smtClean="0"/>
              <a:pPr/>
              <a:t>13.11.2022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632DBA3-6B2C-4466-9BEE-6AE6CB7A770B}" type="slidenum">
              <a:rPr lang="ru-RU" smtClean="0"/>
              <a:pPr/>
              <a:t>‹#›</a:t>
            </a:fld>
            <a:endParaRPr lang="ru-RU"/>
          </a:p>
        </p:txBody>
      </p:sp>
      <p:cxnSp>
        <p:nvCxnSpPr>
          <p:cNvPr id="7" name="Straight Connector 6"/>
          <p:cNvCxnSpPr/>
          <p:nvPr/>
        </p:nvCxnSpPr>
        <p:spPr>
          <a:xfrm>
            <a:off x="1485900" y="4020408"/>
            <a:ext cx="61722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9094290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857250" y="2057399"/>
            <a:ext cx="3566160" cy="402336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700709" y="2057400"/>
            <a:ext cx="3566160" cy="402336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52C3905E-91B1-4630-A118-61F6F58BBE60}" type="datetimeFigureOut">
              <a:rPr lang="ru-RU" smtClean="0"/>
              <a:pPr/>
              <a:t>13.11.2022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4632DBA3-6B2C-4466-9BEE-6AE6CB7A770B}" type="slidenum">
              <a:rPr lang="ru-RU" smtClean="0"/>
              <a:pPr/>
              <a:t>‹#›</a:t>
            </a:fld>
            <a:endParaRPr lang="ru-RU"/>
          </a:p>
        </p:txBody>
      </p:sp>
    </p:spTree>
    <p:extLst>
      <p:ext uri="{BB962C8B-B14F-4D97-AF65-F5344CB8AC3E}">
        <p14:creationId xmlns:p14="http://schemas.microsoft.com/office/powerpoint/2010/main" xmlns="" val="38637455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857250" y="2001511"/>
            <a:ext cx="3566160"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smtClean="0"/>
              <a:t>Образец текста</a:t>
            </a:r>
          </a:p>
        </p:txBody>
      </p:sp>
      <p:sp>
        <p:nvSpPr>
          <p:cNvPr id="4" name="Content Placeholder 3"/>
          <p:cNvSpPr>
            <a:spLocks noGrp="1"/>
          </p:cNvSpPr>
          <p:nvPr>
            <p:ph sz="half" idx="2"/>
          </p:nvPr>
        </p:nvSpPr>
        <p:spPr>
          <a:xfrm>
            <a:off x="857250" y="2721483"/>
            <a:ext cx="3566160" cy="338328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701880" y="1999032"/>
            <a:ext cx="3566160"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smtClean="0"/>
              <a:t>Образец текста</a:t>
            </a:r>
          </a:p>
        </p:txBody>
      </p:sp>
      <p:sp>
        <p:nvSpPr>
          <p:cNvPr id="6" name="Content Placeholder 5"/>
          <p:cNvSpPr>
            <a:spLocks noGrp="1"/>
          </p:cNvSpPr>
          <p:nvPr>
            <p:ph sz="quarter" idx="4"/>
          </p:nvPr>
        </p:nvSpPr>
        <p:spPr>
          <a:xfrm>
            <a:off x="4701880" y="2719322"/>
            <a:ext cx="3566160" cy="338328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52C3905E-91B1-4630-A118-61F6F58BBE60}" type="datetimeFigureOut">
              <a:rPr lang="ru-RU" smtClean="0"/>
              <a:pPr/>
              <a:t>13.11.2022</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4632DBA3-6B2C-4466-9BEE-6AE6CB7A770B}" type="slidenum">
              <a:rPr lang="ru-RU" smtClean="0"/>
              <a:pPr/>
              <a:t>‹#›</a:t>
            </a:fld>
            <a:endParaRPr lang="ru-RU"/>
          </a:p>
        </p:txBody>
      </p:sp>
    </p:spTree>
    <p:extLst>
      <p:ext uri="{BB962C8B-B14F-4D97-AF65-F5344CB8AC3E}">
        <p14:creationId xmlns:p14="http://schemas.microsoft.com/office/powerpoint/2010/main" xmlns="" val="27214581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52C3905E-91B1-4630-A118-61F6F58BBE60}" type="datetimeFigureOut">
              <a:rPr lang="ru-RU" smtClean="0"/>
              <a:pPr/>
              <a:t>13.11.2022</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4632DBA3-6B2C-4466-9BEE-6AE6CB7A770B}" type="slidenum">
              <a:rPr lang="ru-RU" smtClean="0"/>
              <a:pPr/>
              <a:t>‹#›</a:t>
            </a:fld>
            <a:endParaRPr lang="ru-RU"/>
          </a:p>
        </p:txBody>
      </p:sp>
    </p:spTree>
    <p:extLst>
      <p:ext uri="{BB962C8B-B14F-4D97-AF65-F5344CB8AC3E}">
        <p14:creationId xmlns:p14="http://schemas.microsoft.com/office/powerpoint/2010/main" xmlns="" val="15628401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C3905E-91B1-4630-A118-61F6F58BBE60}" type="datetimeFigureOut">
              <a:rPr lang="ru-RU" smtClean="0"/>
              <a:pPr/>
              <a:t>13.11.2022</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4632DBA3-6B2C-4466-9BEE-6AE6CB7A770B}" type="slidenum">
              <a:rPr lang="ru-RU" smtClean="0"/>
              <a:pPr/>
              <a:t>‹#›</a:t>
            </a:fld>
            <a:endParaRPr lang="ru-RU"/>
          </a:p>
        </p:txBody>
      </p:sp>
    </p:spTree>
    <p:extLst>
      <p:ext uri="{BB962C8B-B14F-4D97-AF65-F5344CB8AC3E}">
        <p14:creationId xmlns:p14="http://schemas.microsoft.com/office/powerpoint/2010/main" xmlns="" val="42120660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57250" y="1097280"/>
            <a:ext cx="2834640" cy="1737360"/>
          </a:xfrm>
        </p:spPr>
        <p:txBody>
          <a:bodyPr anchor="b">
            <a:noAutofit/>
          </a:bodyPr>
          <a:lstStyle>
            <a:lvl1pPr>
              <a:lnSpc>
                <a:spcPct val="90000"/>
              </a:lnSpc>
              <a:defRPr sz="3000" b="0"/>
            </a:lvl1pPr>
          </a:lstStyle>
          <a:p>
            <a:r>
              <a:rPr lang="ru-RU" smtClean="0"/>
              <a:t>Образец заголовка</a:t>
            </a:r>
            <a:endParaRPr lang="en-US" dirty="0"/>
          </a:p>
        </p:txBody>
      </p:sp>
      <p:sp>
        <p:nvSpPr>
          <p:cNvPr id="3" name="Content Placeholder 2"/>
          <p:cNvSpPr>
            <a:spLocks noGrp="1"/>
          </p:cNvSpPr>
          <p:nvPr>
            <p:ph idx="1"/>
          </p:nvPr>
        </p:nvSpPr>
        <p:spPr>
          <a:xfrm>
            <a:off x="4129314" y="1097280"/>
            <a:ext cx="4149638" cy="466344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857250" y="2834640"/>
            <a:ext cx="2834640" cy="2926080"/>
          </a:xfrm>
        </p:spPr>
        <p:txBody>
          <a:bodyPr>
            <a:normAutofit/>
          </a:bodyPr>
          <a:lstStyle>
            <a:lvl1pPr marL="0" indent="0">
              <a:lnSpc>
                <a:spcPct val="100000"/>
              </a:lnSpc>
              <a:spcBef>
                <a:spcPts val="80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ru-RU" smtClean="0"/>
              <a:t>Образец текста</a:t>
            </a:r>
          </a:p>
        </p:txBody>
      </p:sp>
      <p:sp>
        <p:nvSpPr>
          <p:cNvPr id="5" name="Date Placeholder 4"/>
          <p:cNvSpPr>
            <a:spLocks noGrp="1"/>
          </p:cNvSpPr>
          <p:nvPr>
            <p:ph type="dt" sz="half" idx="10"/>
          </p:nvPr>
        </p:nvSpPr>
        <p:spPr/>
        <p:txBody>
          <a:bodyPr/>
          <a:lstStyle/>
          <a:p>
            <a:fld id="{52C3905E-91B1-4630-A118-61F6F58BBE60}" type="datetimeFigureOut">
              <a:rPr lang="ru-RU" smtClean="0"/>
              <a:pPr/>
              <a:t>13.11.2022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4632DBA3-6B2C-4466-9BEE-6AE6CB7A770B}" type="slidenum">
              <a:rPr lang="ru-RU" smtClean="0"/>
              <a:pPr/>
              <a:t>‹#›</a:t>
            </a:fld>
            <a:endParaRPr lang="ru-RU"/>
          </a:p>
        </p:txBody>
      </p:sp>
    </p:spTree>
    <p:extLst>
      <p:ext uri="{BB962C8B-B14F-4D97-AF65-F5344CB8AC3E}">
        <p14:creationId xmlns:p14="http://schemas.microsoft.com/office/powerpoint/2010/main" xmlns="" val="8194556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57250" y="1097280"/>
            <a:ext cx="2834640" cy="1737360"/>
          </a:xfrm>
        </p:spPr>
        <p:txBody>
          <a:bodyPr anchor="b">
            <a:noAutofit/>
          </a:bodyPr>
          <a:lstStyle>
            <a:lvl1pPr>
              <a:lnSpc>
                <a:spcPct val="90000"/>
              </a:lnSpc>
              <a:defRPr sz="30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4019107" y="1069847"/>
            <a:ext cx="4257703" cy="4645153"/>
          </a:xfrm>
        </p:spPr>
        <p:txBody>
          <a:bodyPr lIns="274320" tIns="182880" anchor="t">
            <a:normAutofit/>
          </a:bodyPr>
          <a:lstStyle>
            <a:lvl1pPr marL="0" indent="0">
              <a:buNone/>
              <a:defRPr sz="21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ru-RU" smtClean="0"/>
              <a:t>Вставка рисунка</a:t>
            </a:r>
            <a:endParaRPr lang="en-US" dirty="0"/>
          </a:p>
        </p:txBody>
      </p:sp>
      <p:sp>
        <p:nvSpPr>
          <p:cNvPr id="4" name="Text Placeholder 3"/>
          <p:cNvSpPr>
            <a:spLocks noGrp="1"/>
          </p:cNvSpPr>
          <p:nvPr>
            <p:ph type="body" sz="half" idx="2"/>
          </p:nvPr>
        </p:nvSpPr>
        <p:spPr>
          <a:xfrm>
            <a:off x="857250" y="2834640"/>
            <a:ext cx="2834640" cy="2880360"/>
          </a:xfrm>
        </p:spPr>
        <p:txBody>
          <a:bodyPr>
            <a:normAutofit/>
          </a:bodyPr>
          <a:lstStyle>
            <a:lvl1pPr marL="0" indent="0">
              <a:lnSpc>
                <a:spcPct val="100000"/>
              </a:lnSpc>
              <a:spcBef>
                <a:spcPts val="80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ru-RU" smtClean="0"/>
              <a:t>Образец текста</a:t>
            </a:r>
          </a:p>
        </p:txBody>
      </p:sp>
      <p:sp>
        <p:nvSpPr>
          <p:cNvPr id="5" name="Date Placeholder 4"/>
          <p:cNvSpPr>
            <a:spLocks noGrp="1"/>
          </p:cNvSpPr>
          <p:nvPr>
            <p:ph type="dt" sz="half" idx="10"/>
          </p:nvPr>
        </p:nvSpPr>
        <p:spPr/>
        <p:txBody>
          <a:bodyPr/>
          <a:lstStyle/>
          <a:p>
            <a:fld id="{52C3905E-91B1-4630-A118-61F6F58BBE60}" type="datetimeFigureOut">
              <a:rPr lang="ru-RU" smtClean="0"/>
              <a:pPr/>
              <a:t>13.11.2022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4632DBA3-6B2C-4466-9BEE-6AE6CB7A770B}" type="slidenum">
              <a:rPr lang="ru-RU" smtClean="0"/>
              <a:pPr/>
              <a:t>‹#›</a:t>
            </a:fld>
            <a:endParaRPr lang="ru-RU"/>
          </a:p>
        </p:txBody>
      </p:sp>
    </p:spTree>
    <p:extLst>
      <p:ext uri="{BB962C8B-B14F-4D97-AF65-F5344CB8AC3E}">
        <p14:creationId xmlns:p14="http://schemas.microsoft.com/office/powerpoint/2010/main" xmlns="" val="41160646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p:nvPr/>
        </p:nvSpPr>
        <p:spPr>
          <a:xfrm>
            <a:off x="182880" y="182880"/>
            <a:ext cx="8778240" cy="649224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57250" y="609600"/>
            <a:ext cx="7406640" cy="1356360"/>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857251" y="2057400"/>
            <a:ext cx="7404653" cy="40386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857247" y="6223829"/>
            <a:ext cx="1746806" cy="365125"/>
          </a:xfrm>
          <a:prstGeom prst="rect">
            <a:avLst/>
          </a:prstGeom>
        </p:spPr>
        <p:txBody>
          <a:bodyPr vert="horz" lIns="91440" tIns="45720" rIns="91440" bIns="45720" rtlCol="0" anchor="ctr"/>
          <a:lstStyle>
            <a:lvl1pPr algn="l">
              <a:defRPr sz="1000">
                <a:solidFill>
                  <a:schemeClr val="accent1"/>
                </a:solidFill>
              </a:defRPr>
            </a:lvl1pPr>
          </a:lstStyle>
          <a:p>
            <a:fld id="{52C3905E-91B1-4630-A118-61F6F58BBE60}" type="datetimeFigureOut">
              <a:rPr lang="ru-RU" smtClean="0"/>
              <a:pPr/>
              <a:t>13.11.2022</a:t>
            </a:fld>
            <a:endParaRPr lang="ru-RU"/>
          </a:p>
        </p:txBody>
      </p:sp>
      <p:sp>
        <p:nvSpPr>
          <p:cNvPr id="5" name="Footer Placeholder 4"/>
          <p:cNvSpPr>
            <a:spLocks noGrp="1"/>
          </p:cNvSpPr>
          <p:nvPr>
            <p:ph type="ftr" sz="quarter" idx="3"/>
          </p:nvPr>
        </p:nvSpPr>
        <p:spPr>
          <a:xfrm>
            <a:off x="2961861" y="6223829"/>
            <a:ext cx="3538331" cy="365125"/>
          </a:xfrm>
          <a:prstGeom prst="rect">
            <a:avLst/>
          </a:prstGeom>
        </p:spPr>
        <p:txBody>
          <a:bodyPr vert="horz" lIns="91440" tIns="45720" rIns="91440" bIns="45720" rtlCol="0" anchor="ctr"/>
          <a:lstStyle>
            <a:lvl1pPr algn="ctr">
              <a:defRPr sz="1000">
                <a:solidFill>
                  <a:schemeClr val="accent1"/>
                </a:solidFill>
              </a:defRPr>
            </a:lvl1pPr>
          </a:lstStyle>
          <a:p>
            <a:endParaRPr lang="ru-RU"/>
          </a:p>
        </p:txBody>
      </p:sp>
      <p:sp>
        <p:nvSpPr>
          <p:cNvPr id="6" name="Slide Number Placeholder 5"/>
          <p:cNvSpPr>
            <a:spLocks noGrp="1"/>
          </p:cNvSpPr>
          <p:nvPr>
            <p:ph type="sldNum" sz="quarter" idx="4"/>
          </p:nvPr>
        </p:nvSpPr>
        <p:spPr>
          <a:xfrm>
            <a:off x="6997148" y="6223829"/>
            <a:ext cx="1279663" cy="365125"/>
          </a:xfrm>
          <a:prstGeom prst="rect">
            <a:avLst/>
          </a:prstGeom>
        </p:spPr>
        <p:txBody>
          <a:bodyPr vert="horz" lIns="91440" tIns="45720" rIns="91440" bIns="45720" rtlCol="0" anchor="ctr"/>
          <a:lstStyle>
            <a:lvl1pPr algn="r">
              <a:defRPr sz="1000">
                <a:solidFill>
                  <a:schemeClr val="accent1"/>
                </a:solidFill>
              </a:defRPr>
            </a:lvl1pPr>
          </a:lstStyle>
          <a:p>
            <a:fld id="{4632DBA3-6B2C-4466-9BEE-6AE6CB7A770B}" type="slidenum">
              <a:rPr lang="ru-RU" smtClean="0"/>
              <a:pPr/>
              <a:t>‹#›</a:t>
            </a:fld>
            <a:endParaRPr lang="ru-RU"/>
          </a:p>
        </p:txBody>
      </p:sp>
    </p:spTree>
    <p:extLst>
      <p:ext uri="{BB962C8B-B14F-4D97-AF65-F5344CB8AC3E}">
        <p14:creationId xmlns:p14="http://schemas.microsoft.com/office/powerpoint/2010/main" xmlns="" val="98718488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4000" kern="1200">
          <a:solidFill>
            <a:schemeClr val="accent1"/>
          </a:solidFill>
          <a:latin typeface="+mj-lt"/>
          <a:ea typeface="+mj-ea"/>
          <a:cs typeface="+mj-cs"/>
        </a:defRPr>
      </a:lvl1pPr>
    </p:titleStyle>
    <p:bodyStyle>
      <a:lvl1pPr marL="171450" indent="-137160" algn="l" defTabSz="685800" rtl="0" eaLnBrk="1" latinLnBrk="0" hangingPunct="1">
        <a:lnSpc>
          <a:spcPct val="90000"/>
        </a:lnSpc>
        <a:spcBef>
          <a:spcPts val="1000"/>
        </a:spcBef>
        <a:buClr>
          <a:schemeClr val="accent1"/>
        </a:buClr>
        <a:buSzPct val="80000"/>
        <a:buFont typeface="Corbel" pitchFamily="34" charset="0"/>
        <a:buChar char="•"/>
        <a:defRPr sz="2000" kern="1200">
          <a:solidFill>
            <a:schemeClr val="accent1"/>
          </a:solidFill>
          <a:latin typeface="+mn-lt"/>
          <a:ea typeface="+mn-ea"/>
          <a:cs typeface="+mn-cs"/>
        </a:defRPr>
      </a:lvl1pPr>
      <a:lvl2pPr marL="34290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800" kern="1200">
          <a:solidFill>
            <a:schemeClr val="accent1"/>
          </a:solidFill>
          <a:latin typeface="+mn-lt"/>
          <a:ea typeface="+mn-ea"/>
          <a:cs typeface="+mn-cs"/>
        </a:defRPr>
      </a:lvl2pPr>
      <a:lvl3pPr marL="54864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600" kern="1200">
          <a:solidFill>
            <a:schemeClr val="accent1"/>
          </a:solidFill>
          <a:latin typeface="+mn-lt"/>
          <a:ea typeface="+mn-ea"/>
          <a:cs typeface="+mn-cs"/>
        </a:defRPr>
      </a:lvl3pPr>
      <a:lvl4pPr marL="75438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4pPr>
      <a:lvl5pPr marL="92012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5pPr>
      <a:lvl6pPr marL="11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6pPr>
      <a:lvl7pPr marL="13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7pPr>
      <a:lvl8pPr marL="15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8pPr>
      <a:lvl9pPr marL="17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6.xml"/><Relationship Id="rId4" Type="http://schemas.openxmlformats.org/officeDocument/2006/relationships/image" Target="../media/image19.jpeg"/></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1.xml"/><Relationship Id="rId4" Type="http://schemas.openxmlformats.org/officeDocument/2006/relationships/image" Target="../media/image22.jpeg"/></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4.xml"/><Relationship Id="rId5" Type="http://schemas.openxmlformats.org/officeDocument/2006/relationships/image" Target="../media/image5.jpeg"/><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39552" y="1556792"/>
            <a:ext cx="8208912" cy="1200329"/>
          </a:xfrm>
          <a:prstGeom prst="rect">
            <a:avLst/>
          </a:prstGeom>
          <a:noFill/>
        </p:spPr>
        <p:txBody>
          <a:bodyPr wrap="square" rtlCol="0">
            <a:spAutoFit/>
          </a:bodyPr>
          <a:lstStyle/>
          <a:p>
            <a:pPr algn="ctr"/>
            <a:r>
              <a:rPr lang="ru-RU" sz="3600" b="1" dirty="0" smtClean="0">
                <a:solidFill>
                  <a:schemeClr val="accent2">
                    <a:lumMod val="50000"/>
                  </a:schemeClr>
                </a:solidFill>
              </a:rPr>
              <a:t>Организация самоподготовки </a:t>
            </a:r>
          </a:p>
          <a:p>
            <a:pPr algn="ctr"/>
            <a:r>
              <a:rPr lang="ru-RU" sz="3600" b="1" dirty="0" smtClean="0">
                <a:solidFill>
                  <a:schemeClr val="accent2">
                    <a:lumMod val="50000"/>
                  </a:schemeClr>
                </a:solidFill>
              </a:rPr>
              <a:t>с детьми с ОВЗ.</a:t>
            </a:r>
            <a:endParaRPr lang="ru-RU" sz="3600" b="1" dirty="0">
              <a:solidFill>
                <a:schemeClr val="accent2">
                  <a:lumMod val="50000"/>
                </a:schemeClr>
              </a:solidFill>
            </a:endParaRPr>
          </a:p>
        </p:txBody>
      </p:sp>
      <p:sp>
        <p:nvSpPr>
          <p:cNvPr id="7" name="TextBox 6"/>
          <p:cNvSpPr txBox="1"/>
          <p:nvPr/>
        </p:nvSpPr>
        <p:spPr>
          <a:xfrm>
            <a:off x="1619672" y="4221088"/>
            <a:ext cx="7128792" cy="461665"/>
          </a:xfrm>
          <a:prstGeom prst="rect">
            <a:avLst/>
          </a:prstGeom>
          <a:noFill/>
        </p:spPr>
        <p:txBody>
          <a:bodyPr wrap="square" rtlCol="0">
            <a:spAutoFit/>
          </a:bodyPr>
          <a:lstStyle/>
          <a:p>
            <a:pPr algn="r"/>
            <a:r>
              <a:rPr lang="ru-RU" sz="2400" dirty="0" smtClean="0">
                <a:solidFill>
                  <a:schemeClr val="accent2">
                    <a:lumMod val="50000"/>
                  </a:schemeClr>
                </a:solidFill>
              </a:rPr>
              <a:t>Воспитатель: </a:t>
            </a:r>
            <a:r>
              <a:rPr lang="ru-RU" sz="2400" dirty="0" err="1" smtClean="0">
                <a:solidFill>
                  <a:schemeClr val="accent2">
                    <a:lumMod val="50000"/>
                  </a:schemeClr>
                </a:solidFill>
              </a:rPr>
              <a:t>Мяльдзина</a:t>
            </a:r>
            <a:r>
              <a:rPr lang="ru-RU" sz="2400" dirty="0" smtClean="0">
                <a:solidFill>
                  <a:schemeClr val="accent2">
                    <a:lumMod val="50000"/>
                  </a:schemeClr>
                </a:solidFill>
              </a:rPr>
              <a:t> М.Н.</a:t>
            </a:r>
            <a:endParaRPr lang="ru-RU" sz="2400" dirty="0">
              <a:solidFill>
                <a:schemeClr val="accent2">
                  <a:lumMod val="50000"/>
                </a:schemeClr>
              </a:solidFill>
            </a:endParaRPr>
          </a:p>
        </p:txBody>
      </p:sp>
      <p:sp>
        <p:nvSpPr>
          <p:cNvPr id="2" name="TextBox 1"/>
          <p:cNvSpPr txBox="1"/>
          <p:nvPr/>
        </p:nvSpPr>
        <p:spPr>
          <a:xfrm>
            <a:off x="2843808" y="404664"/>
            <a:ext cx="4680520" cy="369332"/>
          </a:xfrm>
          <a:prstGeom prst="rect">
            <a:avLst/>
          </a:prstGeom>
          <a:noFill/>
        </p:spPr>
        <p:txBody>
          <a:bodyPr wrap="square" rtlCol="0">
            <a:spAutoFit/>
          </a:bodyPr>
          <a:lstStyle/>
          <a:p>
            <a:pPr algn="ctr"/>
            <a:r>
              <a:rPr lang="ru-RU" smtClean="0">
                <a:solidFill>
                  <a:schemeClr val="accent2">
                    <a:lumMod val="50000"/>
                  </a:schemeClr>
                </a:solidFill>
              </a:rPr>
              <a:t>ГКО СО </a:t>
            </a:r>
            <a:r>
              <a:rPr lang="ru-RU" dirty="0" smtClean="0">
                <a:solidFill>
                  <a:schemeClr val="accent2">
                    <a:lumMod val="50000"/>
                  </a:schemeClr>
                </a:solidFill>
              </a:rPr>
              <a:t>МО «ВДОХНОВЕИЕ</a:t>
            </a:r>
            <a:endParaRPr lang="ru-RU" dirty="0">
              <a:solidFill>
                <a:schemeClr val="accent2">
                  <a:lumMod val="50000"/>
                </a:schemeClr>
              </a:solidFill>
            </a:endParaRPr>
          </a:p>
        </p:txBody>
      </p:sp>
      <p:sp>
        <p:nvSpPr>
          <p:cNvPr id="3" name="TextBox 2"/>
          <p:cNvSpPr txBox="1"/>
          <p:nvPr/>
        </p:nvSpPr>
        <p:spPr>
          <a:xfrm>
            <a:off x="4499992" y="5877272"/>
            <a:ext cx="1152128" cy="369332"/>
          </a:xfrm>
          <a:prstGeom prst="rect">
            <a:avLst/>
          </a:prstGeom>
          <a:noFill/>
        </p:spPr>
        <p:txBody>
          <a:bodyPr wrap="square" rtlCol="0">
            <a:spAutoFit/>
          </a:bodyPr>
          <a:lstStyle/>
          <a:p>
            <a:r>
              <a:rPr lang="ru-RU" dirty="0" smtClean="0">
                <a:solidFill>
                  <a:schemeClr val="accent2">
                    <a:lumMod val="50000"/>
                  </a:schemeClr>
                </a:solidFill>
              </a:rPr>
              <a:t>2022г</a:t>
            </a:r>
            <a:r>
              <a:rPr lang="ru-RU" dirty="0" smtClean="0">
                <a:solidFill>
                  <a:schemeClr val="accent2">
                    <a:lumMod val="50000"/>
                  </a:schemeClr>
                </a:solidFill>
              </a:rPr>
              <a:t>.</a:t>
            </a:r>
            <a:endParaRPr lang="ru-RU" dirty="0">
              <a:solidFill>
                <a:schemeClr val="accent2">
                  <a:lumMod val="50000"/>
                </a:schemeClr>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txBox="1">
            <a:spLocks noGrp="1"/>
          </p:cNvSpPr>
          <p:nvPr>
            <p:ph type="title"/>
          </p:nvPr>
        </p:nvSpPr>
        <p:spPr>
          <a:xfrm>
            <a:off x="323528" y="661729"/>
            <a:ext cx="8568952" cy="1809726"/>
          </a:xfrm>
          <a:prstGeom prst="rect">
            <a:avLst/>
          </a:prstGeom>
          <a:noFill/>
        </p:spPr>
        <p:txBody>
          <a:bodyPr wrap="square" rtlCol="0">
            <a:spAutoFit/>
          </a:bodyPr>
          <a:lstStyle/>
          <a:p>
            <a:r>
              <a:rPr lang="ru-RU" sz="2800" dirty="0" smtClean="0">
                <a:solidFill>
                  <a:schemeClr val="accent1">
                    <a:lumMod val="50000"/>
                  </a:schemeClr>
                </a:solidFill>
                <a:effectLst/>
              </a:rPr>
              <a:t>Как нет на дереве двух одинаковых листьев, так нет двух     детей, обладающих одинаковыми способностями.</a:t>
            </a:r>
            <a:r>
              <a:rPr lang="ru-RU" dirty="0" smtClean="0">
                <a:solidFill>
                  <a:schemeClr val="accent1">
                    <a:lumMod val="50000"/>
                  </a:schemeClr>
                </a:solidFill>
              </a:rPr>
              <a:t/>
            </a:r>
            <a:br>
              <a:rPr lang="ru-RU" dirty="0" smtClean="0">
                <a:solidFill>
                  <a:schemeClr val="accent1">
                    <a:lumMod val="50000"/>
                  </a:schemeClr>
                </a:solidFill>
              </a:rPr>
            </a:br>
            <a:endParaRPr lang="ru-RU" dirty="0">
              <a:solidFill>
                <a:schemeClr val="accent1">
                  <a:lumMod val="50000"/>
                </a:schemeClr>
              </a:solidFill>
            </a:endParaRPr>
          </a:p>
        </p:txBody>
      </p:sp>
      <p:pic>
        <p:nvPicPr>
          <p:cNvPr id="2" name="Рисунок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41861" y="2348880"/>
            <a:ext cx="7132285" cy="4011910"/>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179512" y="188640"/>
            <a:ext cx="8856984" cy="6768752"/>
          </a:xfrm>
        </p:spPr>
        <p:txBody>
          <a:bodyPr>
            <a:normAutofit/>
          </a:bodyPr>
          <a:lstStyle/>
          <a:p>
            <a:pPr algn="l"/>
            <a:r>
              <a:rPr lang="ru-RU" sz="1600" b="1" dirty="0">
                <a:solidFill>
                  <a:srgbClr val="4F271C">
                    <a:satMod val="130000"/>
                  </a:srgbClr>
                </a:solidFill>
                <a:ea typeface="+mj-ea"/>
                <a:cs typeface="+mj-cs"/>
              </a:rPr>
              <a:t>Подготовка домашнего задания - это один из наиболее ответственных режимных моментов. По своей значимости он является вторым режимным моментом после учебной работы на уроке. Домашние задания выполняются воспитанниками самостоятельно под контролем педагога. Успешное проведение самоподготовки способствует </a:t>
            </a:r>
            <a:r>
              <a:rPr lang="ru-RU" sz="1600" b="1" dirty="0" smtClean="0">
                <a:solidFill>
                  <a:srgbClr val="4F271C">
                    <a:satMod val="130000"/>
                  </a:srgbClr>
                </a:solidFill>
                <a:ea typeface="+mj-ea"/>
                <a:cs typeface="+mj-cs"/>
              </a:rPr>
              <a:t>формированию </a:t>
            </a:r>
            <a:r>
              <a:rPr lang="ru-RU" sz="1600" b="1" dirty="0">
                <a:solidFill>
                  <a:srgbClr val="4F271C">
                    <a:satMod val="130000"/>
                  </a:srgbClr>
                </a:solidFill>
                <a:ea typeface="+mj-ea"/>
                <a:cs typeface="+mj-cs"/>
              </a:rPr>
              <a:t>у воспитанников умения самостоятельно трудиться. </a:t>
            </a:r>
            <a:endParaRPr lang="ru-RU" sz="1600" b="1" dirty="0" smtClean="0">
              <a:solidFill>
                <a:srgbClr val="4F271C">
                  <a:satMod val="130000"/>
                </a:srgbClr>
              </a:solidFill>
              <a:ea typeface="+mj-ea"/>
              <a:cs typeface="+mj-cs"/>
            </a:endParaRPr>
          </a:p>
          <a:p>
            <a:endParaRPr lang="ru-RU" sz="1600" i="1" dirty="0">
              <a:solidFill>
                <a:srgbClr val="4F271C">
                  <a:satMod val="130000"/>
                </a:srgbClr>
              </a:solidFill>
              <a:ea typeface="+mj-ea"/>
              <a:cs typeface="+mj-cs"/>
            </a:endParaRPr>
          </a:p>
          <a:p>
            <a:endParaRPr lang="ru-RU" sz="1600" i="1" dirty="0" smtClean="0">
              <a:solidFill>
                <a:srgbClr val="4F271C">
                  <a:satMod val="130000"/>
                </a:srgbClr>
              </a:solidFill>
              <a:ea typeface="+mj-ea"/>
              <a:cs typeface="+mj-cs"/>
            </a:endParaRPr>
          </a:p>
          <a:p>
            <a:endParaRPr lang="ru-RU" sz="1600" i="1" dirty="0">
              <a:solidFill>
                <a:srgbClr val="4F271C">
                  <a:satMod val="130000"/>
                </a:srgbClr>
              </a:solidFill>
              <a:ea typeface="+mj-ea"/>
              <a:cs typeface="+mj-cs"/>
            </a:endParaRPr>
          </a:p>
          <a:p>
            <a:endParaRPr lang="ru-RU" sz="1600" i="1" dirty="0" smtClean="0">
              <a:solidFill>
                <a:srgbClr val="4F271C">
                  <a:satMod val="130000"/>
                </a:srgbClr>
              </a:solidFill>
              <a:ea typeface="+mj-ea"/>
              <a:cs typeface="+mj-cs"/>
            </a:endParaRPr>
          </a:p>
          <a:p>
            <a:endParaRPr lang="ru-RU" sz="1600" dirty="0" smtClean="0">
              <a:solidFill>
                <a:srgbClr val="4F271C">
                  <a:satMod val="130000"/>
                </a:srgbClr>
              </a:solidFill>
              <a:ea typeface="+mj-ea"/>
              <a:cs typeface="+mj-cs"/>
            </a:endParaRPr>
          </a:p>
          <a:p>
            <a:endParaRPr lang="ru-RU" sz="1600" dirty="0" smtClean="0">
              <a:solidFill>
                <a:srgbClr val="4F271C">
                  <a:satMod val="130000"/>
                </a:srgbClr>
              </a:solidFill>
              <a:ea typeface="+mj-ea"/>
              <a:cs typeface="+mj-cs"/>
            </a:endParaRPr>
          </a:p>
          <a:p>
            <a:endParaRPr lang="ru-RU" sz="1600" dirty="0" smtClean="0">
              <a:solidFill>
                <a:srgbClr val="4F271C">
                  <a:satMod val="130000"/>
                </a:srgbClr>
              </a:solidFill>
              <a:ea typeface="+mj-ea"/>
              <a:cs typeface="+mj-cs"/>
            </a:endParaRPr>
          </a:p>
          <a:p>
            <a:r>
              <a:rPr lang="ru-RU" sz="1600" dirty="0">
                <a:solidFill>
                  <a:srgbClr val="4F271C">
                    <a:satMod val="130000"/>
                  </a:srgbClr>
                </a:solidFill>
                <a:ea typeface="+mj-ea"/>
                <a:cs typeface="+mj-cs"/>
              </a:rPr>
              <a:t/>
            </a:r>
            <a:br>
              <a:rPr lang="ru-RU" sz="1600" dirty="0">
                <a:solidFill>
                  <a:srgbClr val="4F271C">
                    <a:satMod val="130000"/>
                  </a:srgbClr>
                </a:solidFill>
                <a:ea typeface="+mj-ea"/>
                <a:cs typeface="+mj-cs"/>
              </a:rPr>
            </a:br>
            <a:r>
              <a:rPr lang="ru-RU" sz="1600" b="1" u="sng" dirty="0">
                <a:solidFill>
                  <a:srgbClr val="4F271C">
                    <a:satMod val="130000"/>
                  </a:srgbClr>
                </a:solidFill>
                <a:ea typeface="+mj-ea"/>
                <a:cs typeface="+mj-cs"/>
              </a:rPr>
              <a:t>В процессе самоподготовки решаются </a:t>
            </a:r>
            <a:r>
              <a:rPr lang="ru-RU" sz="1600" b="1" u="sng" dirty="0" err="1" smtClean="0">
                <a:solidFill>
                  <a:srgbClr val="4F271C">
                    <a:satMod val="130000"/>
                  </a:srgbClr>
                </a:solidFill>
                <a:ea typeface="+mj-ea"/>
                <a:cs typeface="+mj-cs"/>
              </a:rPr>
              <a:t>воспитательно</a:t>
            </a:r>
            <a:r>
              <a:rPr lang="ru-RU" sz="1600" b="1" u="sng" dirty="0" smtClean="0">
                <a:solidFill>
                  <a:srgbClr val="4F271C">
                    <a:satMod val="130000"/>
                  </a:srgbClr>
                </a:solidFill>
                <a:ea typeface="+mj-ea"/>
                <a:cs typeface="+mj-cs"/>
              </a:rPr>
              <a:t> -развивающие </a:t>
            </a:r>
            <a:r>
              <a:rPr lang="ru-RU" sz="1600" b="1" u="sng" dirty="0">
                <a:solidFill>
                  <a:srgbClr val="4F271C">
                    <a:satMod val="130000"/>
                  </a:srgbClr>
                </a:solidFill>
                <a:ea typeface="+mj-ea"/>
                <a:cs typeface="+mj-cs"/>
              </a:rPr>
              <a:t>задачи:</a:t>
            </a:r>
          </a:p>
          <a:p>
            <a:pPr algn="l"/>
            <a:r>
              <a:rPr lang="ru-RU" sz="1600" b="1" dirty="0" smtClean="0">
                <a:solidFill>
                  <a:srgbClr val="4F271C">
                    <a:satMod val="130000"/>
                  </a:srgbClr>
                </a:solidFill>
                <a:ea typeface="+mj-ea"/>
                <a:cs typeface="+mj-cs"/>
              </a:rPr>
              <a:t>-развитие </a:t>
            </a:r>
            <a:r>
              <a:rPr lang="ru-RU" sz="1600" b="1" dirty="0">
                <a:solidFill>
                  <a:srgbClr val="4F271C">
                    <a:satMod val="130000"/>
                  </a:srgbClr>
                </a:solidFill>
                <a:ea typeface="+mj-ea"/>
                <a:cs typeface="+mj-cs"/>
              </a:rPr>
              <a:t>воли, умения преодолевать трудности;</a:t>
            </a:r>
          </a:p>
          <a:p>
            <a:pPr algn="l"/>
            <a:r>
              <a:rPr lang="ru-RU" sz="1600" b="1" dirty="0" smtClean="0">
                <a:solidFill>
                  <a:srgbClr val="4F271C">
                    <a:satMod val="130000"/>
                  </a:srgbClr>
                </a:solidFill>
                <a:ea typeface="+mj-ea"/>
                <a:cs typeface="+mj-cs"/>
              </a:rPr>
              <a:t>-формирование </a:t>
            </a:r>
            <a:r>
              <a:rPr lang="ru-RU" sz="1600" b="1" dirty="0">
                <a:solidFill>
                  <a:srgbClr val="4F271C">
                    <a:satMod val="130000"/>
                  </a:srgbClr>
                </a:solidFill>
                <a:ea typeface="+mj-ea"/>
                <a:cs typeface="+mj-cs"/>
              </a:rPr>
              <a:t>характера;</a:t>
            </a:r>
          </a:p>
          <a:p>
            <a:pPr algn="l"/>
            <a:r>
              <a:rPr lang="ru-RU" sz="1600" b="1" dirty="0" smtClean="0">
                <a:solidFill>
                  <a:srgbClr val="4F271C">
                    <a:satMod val="130000"/>
                  </a:srgbClr>
                </a:solidFill>
                <a:ea typeface="+mj-ea"/>
                <a:cs typeface="+mj-cs"/>
              </a:rPr>
              <a:t>-выработка </a:t>
            </a:r>
            <a:r>
              <a:rPr lang="ru-RU" sz="1600" b="1" dirty="0">
                <a:solidFill>
                  <a:srgbClr val="4F271C">
                    <a:satMod val="130000"/>
                  </a:srgbClr>
                </a:solidFill>
                <a:ea typeface="+mj-ea"/>
                <a:cs typeface="+mj-cs"/>
              </a:rPr>
              <a:t>таких положительных качеств, как настойчивость, трудолюбие, организованность, усидчивость и т.д.;</a:t>
            </a:r>
          </a:p>
          <a:p>
            <a:pPr algn="l"/>
            <a:r>
              <a:rPr lang="ru-RU" sz="1600" b="1" dirty="0" smtClean="0">
                <a:solidFill>
                  <a:srgbClr val="4F271C">
                    <a:satMod val="130000"/>
                  </a:srgbClr>
                </a:solidFill>
                <a:ea typeface="+mj-ea"/>
                <a:cs typeface="+mj-cs"/>
              </a:rPr>
              <a:t>-совершенствование </a:t>
            </a:r>
            <a:r>
              <a:rPr lang="ru-RU" sz="1600" b="1" dirty="0">
                <a:solidFill>
                  <a:srgbClr val="4F271C">
                    <a:satMod val="130000"/>
                  </a:srgbClr>
                </a:solidFill>
                <a:ea typeface="+mj-ea"/>
                <a:cs typeface="+mj-cs"/>
              </a:rPr>
              <a:t>развития памяти, мышления, речи и других познавательных способностей.</a:t>
            </a:r>
          </a:p>
          <a:p>
            <a:pPr algn="l"/>
            <a:r>
              <a:rPr lang="ru-RU" sz="1600" b="1" dirty="0" smtClean="0">
                <a:solidFill>
                  <a:srgbClr val="4F271C">
                    <a:satMod val="130000"/>
                  </a:srgbClr>
                </a:solidFill>
                <a:ea typeface="+mj-ea"/>
                <a:cs typeface="+mj-cs"/>
              </a:rPr>
              <a:t>Основная </a:t>
            </a:r>
            <a:r>
              <a:rPr lang="ru-RU" sz="1600" b="1" dirty="0">
                <a:solidFill>
                  <a:srgbClr val="4F271C">
                    <a:satMod val="130000"/>
                  </a:srgbClr>
                </a:solidFill>
                <a:ea typeface="+mj-ea"/>
                <a:cs typeface="+mj-cs"/>
              </a:rPr>
              <a:t>задача воспитателя на самоподготовке – прививать и развивать навыки систематической самостоятельной работы, получении знаний, умений и навыков.</a:t>
            </a:r>
          </a:p>
          <a:p>
            <a:endParaRPr lang="ru-RU" b="1" dirty="0"/>
          </a:p>
        </p:txBody>
      </p:sp>
      <p:pic>
        <p:nvPicPr>
          <p:cNvPr id="4" name="Рисунок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rot="5400000">
            <a:off x="215515" y="1702017"/>
            <a:ext cx="2592287" cy="1944216"/>
          </a:xfrm>
          <a:prstGeom prst="rect">
            <a:avLst/>
          </a:prstGeom>
        </p:spPr>
      </p:pic>
      <p:pic>
        <p:nvPicPr>
          <p:cNvPr id="5" name="Рисунок 4"/>
          <p:cNvPicPr>
            <a:picLocks noChangeAspect="1"/>
          </p:cNvPicPr>
          <p:nvPr/>
        </p:nvPicPr>
        <p:blipFill>
          <a:blip r:embed="rId3" cstate="print"/>
          <a:stretch>
            <a:fillRect/>
          </a:stretch>
        </p:blipFill>
        <p:spPr>
          <a:xfrm>
            <a:off x="3595143" y="1372146"/>
            <a:ext cx="1944216" cy="2592289"/>
          </a:xfrm>
          <a:prstGeom prst="rect">
            <a:avLst/>
          </a:prstGeom>
        </p:spPr>
      </p:pic>
      <p:pic>
        <p:nvPicPr>
          <p:cNvPr id="6" name="Рисунок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rot="5400000">
            <a:off x="6264190" y="1696181"/>
            <a:ext cx="2592285" cy="1944215"/>
          </a:xfrm>
          <a:prstGeom prst="rect">
            <a:avLst/>
          </a:prstGeom>
        </p:spPr>
      </p:pic>
    </p:spTree>
    <p:extLst>
      <p:ext uri="{BB962C8B-B14F-4D97-AF65-F5344CB8AC3E}">
        <p14:creationId xmlns:p14="http://schemas.microsoft.com/office/powerpoint/2010/main" xmlns="" val="402311771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260648"/>
            <a:ext cx="8650208" cy="1656184"/>
          </a:xfrm>
        </p:spPr>
        <p:txBody>
          <a:bodyPr>
            <a:noAutofit/>
          </a:bodyPr>
          <a:lstStyle/>
          <a:p>
            <a:r>
              <a:rPr lang="ru-RU" sz="2400" b="1" dirty="0" smtClean="0">
                <a:solidFill>
                  <a:schemeClr val="accent1">
                    <a:lumMod val="50000"/>
                  </a:schemeClr>
                </a:solidFill>
                <a:effectLst/>
              </a:rPr>
              <a:t>Структура самоподготовки:</a:t>
            </a:r>
            <a:r>
              <a:rPr lang="ru-RU" sz="2400" dirty="0" smtClean="0">
                <a:solidFill>
                  <a:schemeClr val="accent1">
                    <a:lumMod val="50000"/>
                  </a:schemeClr>
                </a:solidFill>
                <a:effectLst/>
              </a:rPr>
              <a:t/>
            </a:r>
            <a:br>
              <a:rPr lang="ru-RU" sz="2400" dirty="0" smtClean="0">
                <a:solidFill>
                  <a:schemeClr val="accent1">
                    <a:lumMod val="50000"/>
                  </a:schemeClr>
                </a:solidFill>
                <a:effectLst/>
              </a:rPr>
            </a:br>
            <a:r>
              <a:rPr lang="ru-RU" sz="2400" b="1" dirty="0" smtClean="0">
                <a:solidFill>
                  <a:schemeClr val="accent1">
                    <a:lumMod val="50000"/>
                  </a:schemeClr>
                </a:solidFill>
                <a:effectLst/>
              </a:rPr>
              <a:t>организационный момент</a:t>
            </a:r>
            <a:r>
              <a:rPr lang="ru-RU" sz="2400" dirty="0" smtClean="0">
                <a:solidFill>
                  <a:schemeClr val="accent1">
                    <a:lumMod val="50000"/>
                  </a:schemeClr>
                </a:solidFill>
                <a:effectLst/>
              </a:rPr>
              <a:t> (подготовка рабочего места, инструктаж к домашнему заданию.)</a:t>
            </a:r>
            <a:r>
              <a:rPr lang="ru-RU" sz="1800" dirty="0" smtClean="0">
                <a:effectLst/>
              </a:rPr>
              <a:t/>
            </a:r>
            <a:br>
              <a:rPr lang="ru-RU" sz="1800" dirty="0" smtClean="0">
                <a:effectLst/>
              </a:rPr>
            </a:br>
            <a:r>
              <a:rPr lang="ru-RU" sz="1800" dirty="0" smtClean="0">
                <a:effectLst/>
              </a:rPr>
              <a:t/>
            </a:r>
            <a:br>
              <a:rPr lang="ru-RU" sz="1800" dirty="0" smtClean="0">
                <a:effectLst/>
              </a:rPr>
            </a:br>
            <a:endParaRPr lang="ru-RU" sz="1800" dirty="0">
              <a:effectLst/>
            </a:endParaRP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rot="5400000">
            <a:off x="458965" y="2285451"/>
            <a:ext cx="4101075" cy="3075806"/>
          </a:xfrm>
          <a:prstGeom prst="rect">
            <a:avLst/>
          </a:prstGeom>
        </p:spPr>
      </p:pic>
      <p:pic>
        <p:nvPicPr>
          <p:cNvPr id="5" name="Рисунок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932040" y="2636912"/>
            <a:ext cx="3413590" cy="3753222"/>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0004-004-Sobljudenie-SanPiNa.jpg"/>
          <p:cNvPicPr>
            <a:picLocks noChangeAspect="1"/>
          </p:cNvPicPr>
          <p:nvPr/>
        </p:nvPicPr>
        <p:blipFill>
          <a:blip r:embed="rId2" cstate="print"/>
          <a:stretch>
            <a:fillRect/>
          </a:stretch>
        </p:blipFill>
        <p:spPr>
          <a:xfrm>
            <a:off x="323529" y="404664"/>
            <a:ext cx="8568952" cy="5922658"/>
          </a:xfrm>
          <a:prstGeom prst="rect">
            <a:avLst/>
          </a:prstGeom>
        </p:spPr>
      </p:pic>
      <p:sp>
        <p:nvSpPr>
          <p:cNvPr id="4" name="TextBox 3"/>
          <p:cNvSpPr txBox="1"/>
          <p:nvPr/>
        </p:nvSpPr>
        <p:spPr>
          <a:xfrm>
            <a:off x="467544" y="908720"/>
            <a:ext cx="8424936" cy="369332"/>
          </a:xfrm>
          <a:prstGeom prst="rect">
            <a:avLst/>
          </a:prstGeom>
          <a:solidFill>
            <a:schemeClr val="accent1">
              <a:lumMod val="20000"/>
              <a:lumOff val="80000"/>
            </a:schemeClr>
          </a:solidFill>
        </p:spPr>
        <p:txBody>
          <a:bodyPr wrap="square" rtlCol="0">
            <a:spAutoFit/>
          </a:bodyPr>
          <a:lstStyle/>
          <a:p>
            <a:endParaRPr lang="ru-RU" dirty="0"/>
          </a:p>
        </p:txBody>
      </p:sp>
      <p:pic>
        <p:nvPicPr>
          <p:cNvPr id="2" name="Рисунок 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203848" y="3818020"/>
            <a:ext cx="2752464" cy="2474775"/>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10.jpg"/>
          <p:cNvPicPr>
            <a:picLocks noChangeAspect="1"/>
          </p:cNvPicPr>
          <p:nvPr/>
        </p:nvPicPr>
        <p:blipFill>
          <a:blip r:embed="rId2" cstate="print"/>
          <a:stretch>
            <a:fillRect/>
          </a:stretch>
        </p:blipFill>
        <p:spPr>
          <a:xfrm>
            <a:off x="1475656" y="332656"/>
            <a:ext cx="6336704" cy="6336704"/>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747464"/>
            <a:ext cx="8578200" cy="7605464"/>
          </a:xfrm>
        </p:spPr>
        <p:txBody>
          <a:bodyPr>
            <a:noAutofit/>
          </a:bodyPr>
          <a:lstStyle/>
          <a:p>
            <a:r>
              <a:rPr lang="ru-RU" sz="2400" b="1" dirty="0" smtClean="0">
                <a:solidFill>
                  <a:schemeClr val="accent1">
                    <a:lumMod val="50000"/>
                  </a:schemeClr>
                </a:solidFill>
                <a:effectLst/>
              </a:rPr>
              <a:t>вступительная часть</a:t>
            </a:r>
            <a:r>
              <a:rPr lang="ru-RU" sz="2400" dirty="0" smtClean="0">
                <a:solidFill>
                  <a:schemeClr val="accent1">
                    <a:lumMod val="50000"/>
                  </a:schemeClr>
                </a:solidFill>
                <a:effectLst/>
              </a:rPr>
              <a:t> - обеспечение эмоционально-психологического комфорта и настроя на самостоятельную работу учащихся.</a:t>
            </a:r>
            <a:br>
              <a:rPr lang="ru-RU" sz="2400" dirty="0" smtClean="0">
                <a:solidFill>
                  <a:schemeClr val="accent1">
                    <a:lumMod val="50000"/>
                  </a:schemeClr>
                </a:solidFill>
                <a:effectLst/>
              </a:rPr>
            </a:br>
            <a:r>
              <a:rPr lang="ru-RU" sz="2400" b="1" dirty="0" smtClean="0">
                <a:solidFill>
                  <a:schemeClr val="accent1">
                    <a:lumMod val="50000"/>
                  </a:schemeClr>
                </a:solidFill>
                <a:effectLst/>
              </a:rPr>
              <a:t>самостоятельная работа учащихся</a:t>
            </a:r>
            <a:r>
              <a:rPr lang="ru-RU" sz="2400" dirty="0" smtClean="0">
                <a:solidFill>
                  <a:schemeClr val="accent1">
                    <a:lumMod val="50000"/>
                  </a:schemeClr>
                </a:solidFill>
                <a:effectLst/>
              </a:rPr>
              <a:t> - включает в себя </a:t>
            </a:r>
            <a:br>
              <a:rPr lang="ru-RU" sz="2400" dirty="0" smtClean="0">
                <a:solidFill>
                  <a:schemeClr val="accent1">
                    <a:lumMod val="50000"/>
                  </a:schemeClr>
                </a:solidFill>
                <a:effectLst/>
              </a:rPr>
            </a:br>
            <a:r>
              <a:rPr lang="ru-RU" sz="2400" dirty="0" smtClean="0">
                <a:solidFill>
                  <a:schemeClr val="accent1">
                    <a:lumMod val="50000"/>
                  </a:schemeClr>
                </a:solidFill>
                <a:effectLst/>
              </a:rPr>
              <a:t>3 этапа:</a:t>
            </a:r>
            <a:br>
              <a:rPr lang="ru-RU" sz="2400" dirty="0" smtClean="0">
                <a:solidFill>
                  <a:schemeClr val="accent1">
                    <a:lumMod val="50000"/>
                  </a:schemeClr>
                </a:solidFill>
                <a:effectLst/>
              </a:rPr>
            </a:br>
            <a:r>
              <a:rPr lang="ru-RU" sz="2400" dirty="0" smtClean="0">
                <a:solidFill>
                  <a:schemeClr val="accent1">
                    <a:lumMod val="50000"/>
                  </a:schemeClr>
                </a:solidFill>
                <a:effectLst/>
              </a:rPr>
              <a:t>-выполнение письменных предметов;</a:t>
            </a:r>
            <a:br>
              <a:rPr lang="ru-RU" sz="2400" dirty="0" smtClean="0">
                <a:solidFill>
                  <a:schemeClr val="accent1">
                    <a:lumMod val="50000"/>
                  </a:schemeClr>
                </a:solidFill>
                <a:effectLst/>
              </a:rPr>
            </a:br>
            <a:r>
              <a:rPr lang="ru-RU" sz="2400" dirty="0" smtClean="0">
                <a:solidFill>
                  <a:schemeClr val="accent1">
                    <a:lumMod val="50000"/>
                  </a:schemeClr>
                </a:solidFill>
                <a:effectLst/>
              </a:rPr>
              <a:t>-физ.минутка; </a:t>
            </a:r>
            <a:br>
              <a:rPr lang="ru-RU" sz="2400" dirty="0" smtClean="0">
                <a:solidFill>
                  <a:schemeClr val="accent1">
                    <a:lumMod val="50000"/>
                  </a:schemeClr>
                </a:solidFill>
                <a:effectLst/>
              </a:rPr>
            </a:br>
            <a:r>
              <a:rPr lang="ru-RU" sz="2400" dirty="0" smtClean="0">
                <a:solidFill>
                  <a:schemeClr val="accent1">
                    <a:lumMod val="50000"/>
                  </a:schemeClr>
                </a:solidFill>
                <a:effectLst/>
              </a:rPr>
              <a:t>-выполнение устных предметов.</a:t>
            </a:r>
            <a:br>
              <a:rPr lang="ru-RU" sz="2400" dirty="0" smtClean="0">
                <a:solidFill>
                  <a:schemeClr val="accent1">
                    <a:lumMod val="50000"/>
                  </a:schemeClr>
                </a:solidFill>
                <a:effectLst/>
              </a:rPr>
            </a:br>
            <a:r>
              <a:rPr lang="ru-RU" sz="2400" b="1" dirty="0" smtClean="0">
                <a:solidFill>
                  <a:schemeClr val="accent1">
                    <a:lumMod val="50000"/>
                  </a:schemeClr>
                </a:solidFill>
                <a:effectLst/>
              </a:rPr>
              <a:t>индивидуальная работа с каждым воспитанником.</a:t>
            </a:r>
            <a:br>
              <a:rPr lang="ru-RU" sz="2400" b="1" dirty="0" smtClean="0">
                <a:solidFill>
                  <a:schemeClr val="accent1">
                    <a:lumMod val="50000"/>
                  </a:schemeClr>
                </a:solidFill>
                <a:effectLst/>
              </a:rPr>
            </a:br>
            <a:r>
              <a:rPr lang="ru-RU" sz="2400" b="1" dirty="0">
                <a:solidFill>
                  <a:schemeClr val="accent1">
                    <a:lumMod val="50000"/>
                  </a:schemeClr>
                </a:solidFill>
              </a:rPr>
              <a:t>создание ситуации успеха.</a:t>
            </a:r>
            <a:r>
              <a:rPr lang="ru-RU" sz="2400" b="1" dirty="0" smtClean="0">
                <a:effectLst/>
              </a:rPr>
              <a:t/>
            </a:r>
            <a:br>
              <a:rPr lang="ru-RU" sz="2400" b="1" dirty="0" smtClean="0">
                <a:effectLst/>
              </a:rPr>
            </a:br>
            <a:r>
              <a:rPr lang="ru-RU" sz="2400" dirty="0">
                <a:effectLst/>
              </a:rPr>
              <a:t/>
            </a:r>
            <a:br>
              <a:rPr lang="ru-RU" sz="2400" dirty="0">
                <a:effectLst/>
              </a:rPr>
            </a:br>
            <a:r>
              <a:rPr lang="ru-RU" sz="2400" dirty="0" smtClean="0">
                <a:effectLst/>
              </a:rPr>
              <a:t/>
            </a:r>
            <a:br>
              <a:rPr lang="ru-RU" sz="2400" dirty="0" smtClean="0">
                <a:effectLst/>
              </a:rPr>
            </a:br>
            <a:r>
              <a:rPr lang="ru-RU" sz="2400" dirty="0" smtClean="0">
                <a:effectLst/>
              </a:rPr>
              <a:t/>
            </a:r>
            <a:br>
              <a:rPr lang="ru-RU" sz="2400" dirty="0" smtClean="0">
                <a:effectLst/>
              </a:rPr>
            </a:br>
            <a:r>
              <a:rPr lang="ru-RU" sz="2400" dirty="0" smtClean="0">
                <a:effectLst/>
              </a:rPr>
              <a:t/>
            </a:r>
            <a:br>
              <a:rPr lang="ru-RU" sz="2400" dirty="0" smtClean="0">
                <a:effectLst/>
              </a:rPr>
            </a:br>
            <a:r>
              <a:rPr lang="ru-RU" sz="2400" dirty="0" smtClean="0">
                <a:effectLst/>
              </a:rPr>
              <a:t/>
            </a:r>
            <a:br>
              <a:rPr lang="ru-RU" sz="2400" dirty="0" smtClean="0">
                <a:effectLst/>
              </a:rPr>
            </a:br>
            <a:endParaRPr lang="ru-RU" sz="2400" dirty="0"/>
          </a:p>
        </p:txBody>
      </p:sp>
      <p:pic>
        <p:nvPicPr>
          <p:cNvPr id="4" name="Рисунок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rot="5400000">
            <a:off x="575556" y="4257092"/>
            <a:ext cx="2592288" cy="1944216"/>
          </a:xfrm>
          <a:prstGeom prst="rect">
            <a:avLst/>
          </a:prstGeom>
        </p:spPr>
      </p:pic>
      <p:pic>
        <p:nvPicPr>
          <p:cNvPr id="5" name="Рисунок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rot="5400000">
            <a:off x="3169918" y="4257092"/>
            <a:ext cx="2592288" cy="1944216"/>
          </a:xfrm>
          <a:prstGeom prst="rect">
            <a:avLst/>
          </a:prstGeom>
        </p:spPr>
      </p:pic>
      <p:pic>
        <p:nvPicPr>
          <p:cNvPr id="6" name="Рисунок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rot="5400000">
            <a:off x="5986441" y="4257092"/>
            <a:ext cx="2592288" cy="1944216"/>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07505" y="188641"/>
            <a:ext cx="8887522" cy="3291446"/>
          </a:xfrm>
        </p:spPr>
        <p:txBody>
          <a:bodyPr>
            <a:normAutofit fontScale="90000"/>
          </a:bodyPr>
          <a:lstStyle/>
          <a:p>
            <a:pPr algn="l"/>
            <a:r>
              <a:rPr lang="ru-RU" sz="2400" dirty="0" smtClean="0">
                <a:solidFill>
                  <a:srgbClr val="4F271C">
                    <a:satMod val="130000"/>
                  </a:srgbClr>
                </a:solidFill>
                <a:effectLst/>
              </a:rPr>
              <a:t/>
            </a:r>
            <a:br>
              <a:rPr lang="ru-RU" sz="2400" dirty="0" smtClean="0">
                <a:solidFill>
                  <a:srgbClr val="4F271C">
                    <a:satMod val="130000"/>
                  </a:srgbClr>
                </a:solidFill>
                <a:effectLst/>
              </a:rPr>
            </a:br>
            <a:r>
              <a:rPr lang="ru-RU" sz="2400" dirty="0">
                <a:solidFill>
                  <a:srgbClr val="4F271C">
                    <a:satMod val="130000"/>
                  </a:srgbClr>
                </a:solidFill>
                <a:effectLst/>
              </a:rPr>
              <a:t/>
            </a:r>
            <a:br>
              <a:rPr lang="ru-RU" sz="2400" dirty="0">
                <a:solidFill>
                  <a:srgbClr val="4F271C">
                    <a:satMod val="130000"/>
                  </a:srgbClr>
                </a:solidFill>
                <a:effectLst/>
              </a:rPr>
            </a:br>
            <a:r>
              <a:rPr lang="ru-RU" sz="2400" dirty="0" smtClean="0">
                <a:solidFill>
                  <a:srgbClr val="4F271C">
                    <a:satMod val="130000"/>
                  </a:srgbClr>
                </a:solidFill>
                <a:effectLst/>
              </a:rPr>
              <a:t>При </a:t>
            </a:r>
            <a:r>
              <a:rPr lang="ru-RU" sz="2400" dirty="0">
                <a:solidFill>
                  <a:srgbClr val="4F271C">
                    <a:satMod val="130000"/>
                  </a:srgbClr>
                </a:solidFill>
                <a:effectLst/>
              </a:rPr>
              <a:t>выполнении самостоятельной работы воспитанники  могут использовать различные памятки-помощники, схемы, алгоритмы, что способствует формированию активной жизненной позиции в концепции «Я- сам</a:t>
            </a:r>
            <a:r>
              <a:rPr lang="ru-RU" sz="2400" dirty="0" smtClean="0">
                <a:solidFill>
                  <a:srgbClr val="4F271C">
                    <a:satMod val="130000"/>
                  </a:srgbClr>
                </a:solidFill>
                <a:effectLst/>
              </a:rPr>
              <a:t>».</a:t>
            </a:r>
            <a:br>
              <a:rPr lang="ru-RU" sz="2400" dirty="0" smtClean="0">
                <a:solidFill>
                  <a:srgbClr val="4F271C">
                    <a:satMod val="130000"/>
                  </a:srgbClr>
                </a:solidFill>
                <a:effectLst/>
              </a:rPr>
            </a:br>
            <a:r>
              <a:rPr lang="ru-RU" sz="2400" dirty="0">
                <a:solidFill>
                  <a:srgbClr val="4F271C">
                    <a:satMod val="130000"/>
                  </a:srgbClr>
                </a:solidFill>
                <a:effectLst/>
              </a:rPr>
              <a:t/>
            </a:r>
            <a:br>
              <a:rPr lang="ru-RU" sz="2400" dirty="0">
                <a:solidFill>
                  <a:srgbClr val="4F271C">
                    <a:satMod val="130000"/>
                  </a:srgbClr>
                </a:solidFill>
                <a:effectLst/>
              </a:rPr>
            </a:br>
            <a:r>
              <a:rPr lang="ru-RU" sz="2400" dirty="0" smtClean="0">
                <a:solidFill>
                  <a:srgbClr val="4F271C">
                    <a:satMod val="130000"/>
                  </a:srgbClr>
                </a:solidFill>
                <a:effectLst/>
              </a:rPr>
              <a:t>Хорошо успевающие ученики- консультанты, </a:t>
            </a:r>
            <a:r>
              <a:rPr lang="ru-RU" sz="2400" dirty="0">
                <a:solidFill>
                  <a:srgbClr val="4F271C">
                    <a:satMod val="130000"/>
                  </a:srgbClr>
                </a:solidFill>
                <a:effectLst/>
              </a:rPr>
              <a:t>помогают слабоуспевающим воспитанникам выполнять </a:t>
            </a:r>
            <a:r>
              <a:rPr lang="ru-RU" sz="2400" dirty="0" smtClean="0">
                <a:solidFill>
                  <a:srgbClr val="4F271C">
                    <a:satMod val="130000"/>
                  </a:srgbClr>
                </a:solidFill>
                <a:effectLst/>
              </a:rPr>
              <a:t>задания.</a:t>
            </a:r>
            <a:r>
              <a:rPr lang="ru-RU" sz="2400" dirty="0">
                <a:solidFill>
                  <a:srgbClr val="4F271C">
                    <a:satMod val="130000"/>
                  </a:srgbClr>
                </a:solidFill>
                <a:effectLst/>
              </a:rPr>
              <a:t/>
            </a:r>
            <a:br>
              <a:rPr lang="ru-RU" sz="2400" dirty="0">
                <a:solidFill>
                  <a:srgbClr val="4F271C">
                    <a:satMod val="130000"/>
                  </a:srgbClr>
                </a:solidFill>
                <a:effectLst/>
              </a:rPr>
            </a:br>
            <a:endParaRPr lang="ru-RU" dirty="0"/>
          </a:p>
        </p:txBody>
      </p:sp>
      <p:pic>
        <p:nvPicPr>
          <p:cNvPr id="5" name="Рисунок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rot="5400000">
            <a:off x="-15266" y="3623245"/>
            <a:ext cx="3286418" cy="2464814"/>
          </a:xfrm>
          <a:prstGeom prst="rect">
            <a:avLst/>
          </a:prstGeom>
        </p:spPr>
      </p:pic>
      <p:pic>
        <p:nvPicPr>
          <p:cNvPr id="3" name="Рисунок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205584" y="3199171"/>
            <a:ext cx="2506463" cy="3299690"/>
          </a:xfrm>
          <a:prstGeom prst="rect">
            <a:avLst/>
          </a:prstGeom>
        </p:spPr>
      </p:pic>
      <p:pic>
        <p:nvPicPr>
          <p:cNvPr id="4" name="Рисунок 3"/>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050879" y="3212443"/>
            <a:ext cx="2758065" cy="3286418"/>
          </a:xfrm>
          <a:prstGeom prst="rect">
            <a:avLst/>
          </a:prstGeom>
        </p:spPr>
      </p:pic>
    </p:spTree>
    <p:extLst>
      <p:ext uri="{BB962C8B-B14F-4D97-AF65-F5344CB8AC3E}">
        <p14:creationId xmlns:p14="http://schemas.microsoft.com/office/powerpoint/2010/main" xmlns="" val="295227482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171400"/>
            <a:ext cx="8650208" cy="5458936"/>
          </a:xfrm>
        </p:spPr>
        <p:txBody>
          <a:bodyPr>
            <a:noAutofit/>
          </a:bodyPr>
          <a:lstStyle/>
          <a:p>
            <a:r>
              <a:rPr lang="ru-RU" sz="2400" b="1" dirty="0" smtClean="0">
                <a:solidFill>
                  <a:schemeClr val="accent1">
                    <a:lumMod val="50000"/>
                  </a:schemeClr>
                </a:solidFill>
                <a:effectLst/>
              </a:rPr>
              <a:t>проверка качества выполнения домашнего задания:</a:t>
            </a:r>
            <a:r>
              <a:rPr lang="ru-RU" sz="2400" dirty="0" smtClean="0">
                <a:solidFill>
                  <a:schemeClr val="accent1">
                    <a:lumMod val="50000"/>
                  </a:schemeClr>
                </a:solidFill>
                <a:effectLst/>
              </a:rPr>
              <a:t/>
            </a:r>
            <a:br>
              <a:rPr lang="ru-RU" sz="2400" dirty="0" smtClean="0">
                <a:solidFill>
                  <a:schemeClr val="accent1">
                    <a:lumMod val="50000"/>
                  </a:schemeClr>
                </a:solidFill>
                <a:effectLst/>
              </a:rPr>
            </a:br>
            <a:r>
              <a:rPr lang="ru-RU" sz="2400" i="1" dirty="0" smtClean="0">
                <a:solidFill>
                  <a:schemeClr val="accent1">
                    <a:lumMod val="50000"/>
                  </a:schemeClr>
                </a:solidFill>
                <a:effectLst/>
              </a:rPr>
              <a:t>Формы проверки:</a:t>
            </a:r>
            <a:r>
              <a:rPr lang="ru-RU" sz="2400" dirty="0" smtClean="0">
                <a:solidFill>
                  <a:schemeClr val="accent1">
                    <a:lumMod val="50000"/>
                  </a:schemeClr>
                </a:solidFill>
                <a:effectLst/>
              </a:rPr>
              <a:t> самопроверка, взаимопроверка, сверка с образцом, правильным ответом, исправление недочётов, ошибок в работе.</a:t>
            </a:r>
            <a:br>
              <a:rPr lang="ru-RU" sz="2400" dirty="0" smtClean="0">
                <a:solidFill>
                  <a:schemeClr val="accent1">
                    <a:lumMod val="50000"/>
                  </a:schemeClr>
                </a:solidFill>
                <a:effectLst/>
              </a:rPr>
            </a:br>
            <a:r>
              <a:rPr lang="ru-RU" sz="2400" dirty="0" smtClean="0">
                <a:solidFill>
                  <a:schemeClr val="accent1">
                    <a:lumMod val="50000"/>
                  </a:schemeClr>
                </a:solidFill>
                <a:effectLst/>
              </a:rPr>
              <a:t>Проверка работы воспитателем. </a:t>
            </a:r>
            <a:br>
              <a:rPr lang="ru-RU" sz="2400" dirty="0" smtClean="0">
                <a:solidFill>
                  <a:schemeClr val="accent1">
                    <a:lumMod val="50000"/>
                  </a:schemeClr>
                </a:solidFill>
                <a:effectLst/>
              </a:rPr>
            </a:br>
            <a:r>
              <a:rPr lang="ru-RU" sz="2400" dirty="0" smtClean="0">
                <a:solidFill>
                  <a:schemeClr val="accent1">
                    <a:lumMod val="50000"/>
                  </a:schemeClr>
                </a:solidFill>
                <a:effectLst/>
              </a:rPr>
              <a:t>Дифференцированный подход к проверке .</a:t>
            </a:r>
            <a:br>
              <a:rPr lang="ru-RU" sz="2400" dirty="0" smtClean="0">
                <a:solidFill>
                  <a:schemeClr val="accent1">
                    <a:lumMod val="50000"/>
                  </a:schemeClr>
                </a:solidFill>
                <a:effectLst/>
              </a:rPr>
            </a:br>
            <a:r>
              <a:rPr lang="ru-RU" sz="2400" b="1" dirty="0" smtClean="0">
                <a:solidFill>
                  <a:schemeClr val="accent1">
                    <a:lumMod val="50000"/>
                  </a:schemeClr>
                </a:solidFill>
                <a:effectLst/>
              </a:rPr>
              <a:t>подведение итогов самоподготовки:</a:t>
            </a:r>
            <a:r>
              <a:rPr lang="ru-RU" sz="2400" dirty="0" smtClean="0">
                <a:solidFill>
                  <a:schemeClr val="accent1">
                    <a:lumMod val="50000"/>
                  </a:schemeClr>
                </a:solidFill>
                <a:effectLst/>
              </a:rPr>
              <a:t/>
            </a:r>
            <a:br>
              <a:rPr lang="ru-RU" sz="2400" dirty="0" smtClean="0">
                <a:solidFill>
                  <a:schemeClr val="accent1">
                    <a:lumMod val="50000"/>
                  </a:schemeClr>
                </a:solidFill>
                <a:effectLst/>
              </a:rPr>
            </a:br>
            <a:r>
              <a:rPr lang="ru-RU" sz="2400" i="1" dirty="0" smtClean="0">
                <a:solidFill>
                  <a:schemeClr val="accent1">
                    <a:lumMod val="50000"/>
                  </a:schemeClr>
                </a:solidFill>
                <a:effectLst/>
              </a:rPr>
              <a:t>формы подведения итогов</a:t>
            </a:r>
            <a:br>
              <a:rPr lang="ru-RU" sz="2400" i="1" dirty="0" smtClean="0">
                <a:solidFill>
                  <a:schemeClr val="accent1">
                    <a:lumMod val="50000"/>
                  </a:schemeClr>
                </a:solidFill>
                <a:effectLst/>
              </a:rPr>
            </a:br>
            <a:r>
              <a:rPr lang="ru-RU" sz="2400" dirty="0" smtClean="0">
                <a:solidFill>
                  <a:schemeClr val="accent1">
                    <a:lumMod val="50000"/>
                  </a:schemeClr>
                </a:solidFill>
                <a:effectLst/>
              </a:rPr>
              <a:t>-Общая оценка работы группы.</a:t>
            </a:r>
            <a:br>
              <a:rPr lang="ru-RU" sz="2400" dirty="0" smtClean="0">
                <a:solidFill>
                  <a:schemeClr val="accent1">
                    <a:lumMod val="50000"/>
                  </a:schemeClr>
                </a:solidFill>
                <a:effectLst/>
              </a:rPr>
            </a:br>
            <a:r>
              <a:rPr lang="ru-RU" sz="2400" dirty="0" smtClean="0">
                <a:solidFill>
                  <a:schemeClr val="accent1">
                    <a:lumMod val="50000"/>
                  </a:schemeClr>
                </a:solidFill>
                <a:effectLst/>
              </a:rPr>
              <a:t>-Проведение рефлексии.</a:t>
            </a:r>
            <a:br>
              <a:rPr lang="ru-RU" sz="2400" dirty="0" smtClean="0">
                <a:solidFill>
                  <a:schemeClr val="accent1">
                    <a:lumMod val="50000"/>
                  </a:schemeClr>
                </a:solidFill>
                <a:effectLst/>
              </a:rPr>
            </a:br>
            <a:r>
              <a:rPr lang="ru-RU" sz="2400" dirty="0" smtClean="0">
                <a:solidFill>
                  <a:schemeClr val="accent1">
                    <a:lumMod val="50000"/>
                  </a:schemeClr>
                </a:solidFill>
                <a:effectLst/>
              </a:rPr>
              <a:t>-Похвала, поддержка слабого ученика. </a:t>
            </a:r>
            <a:r>
              <a:rPr lang="ru-RU" sz="2400" dirty="0" smtClean="0">
                <a:effectLst/>
              </a:rPr>
              <a:t/>
            </a:r>
            <a:br>
              <a:rPr lang="ru-RU" sz="2400" dirty="0" smtClean="0">
                <a:effectLst/>
              </a:rPr>
            </a:br>
            <a:endParaRPr lang="ru-RU" sz="2400" b="1" dirty="0">
              <a:effectLst/>
            </a:endParaRPr>
          </a:p>
        </p:txBody>
      </p:sp>
      <p:pic>
        <p:nvPicPr>
          <p:cNvPr id="3" name="Рисунок 2" descr="DSC01457.JPG"/>
          <p:cNvPicPr>
            <a:picLocks noChangeAspect="1"/>
          </p:cNvPicPr>
          <p:nvPr/>
        </p:nvPicPr>
        <p:blipFill>
          <a:blip r:embed="rId2" cstate="print"/>
          <a:stretch>
            <a:fillRect/>
          </a:stretch>
        </p:blipFill>
        <p:spPr>
          <a:xfrm>
            <a:off x="1574205" y="4293096"/>
            <a:ext cx="3002419" cy="2251814"/>
          </a:xfrm>
          <a:prstGeom prst="rect">
            <a:avLst/>
          </a:prstGeom>
        </p:spPr>
      </p:pic>
      <p:pic>
        <p:nvPicPr>
          <p:cNvPr id="4" name="Рисунок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rot="5400000">
            <a:off x="5292079" y="3079555"/>
            <a:ext cx="4032449" cy="3024336"/>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188641"/>
            <a:ext cx="8856984" cy="1800198"/>
          </a:xfrm>
        </p:spPr>
        <p:txBody>
          <a:bodyPr>
            <a:normAutofit/>
          </a:bodyPr>
          <a:lstStyle/>
          <a:p>
            <a:pPr algn="ctr"/>
            <a:r>
              <a:rPr lang="ru-RU" sz="2400" b="1" dirty="0">
                <a:solidFill>
                  <a:schemeClr val="accent1">
                    <a:lumMod val="50000"/>
                  </a:schemeClr>
                </a:solidFill>
                <a:effectLst/>
              </a:rPr>
              <a:t>Работа с детьми, раньше других выполнившими домашнее </a:t>
            </a:r>
            <a:r>
              <a:rPr lang="ru-RU" sz="2400" b="1" dirty="0" smtClean="0">
                <a:solidFill>
                  <a:schemeClr val="accent1">
                    <a:lumMod val="50000"/>
                  </a:schemeClr>
                </a:solidFill>
                <a:effectLst/>
              </a:rPr>
              <a:t>задание.</a:t>
            </a:r>
            <a:r>
              <a:rPr lang="ru-RU" sz="2400" b="1" dirty="0">
                <a:solidFill>
                  <a:schemeClr val="accent1">
                    <a:lumMod val="50000"/>
                  </a:schemeClr>
                </a:solidFill>
                <a:effectLst/>
              </a:rPr>
              <a:t/>
            </a:r>
            <a:br>
              <a:rPr lang="ru-RU" sz="2400" b="1" dirty="0">
                <a:solidFill>
                  <a:schemeClr val="accent1">
                    <a:lumMod val="50000"/>
                  </a:schemeClr>
                </a:solidFill>
                <a:effectLst/>
              </a:rPr>
            </a:br>
            <a:r>
              <a:rPr lang="ru-RU" sz="2400" dirty="0">
                <a:solidFill>
                  <a:schemeClr val="accent1">
                    <a:lumMod val="50000"/>
                  </a:schemeClr>
                </a:solidFill>
                <a:effectLst/>
              </a:rPr>
              <a:t>Для </a:t>
            </a:r>
            <a:r>
              <a:rPr lang="ru-RU" sz="2400" dirty="0" smtClean="0">
                <a:solidFill>
                  <a:schemeClr val="accent1">
                    <a:lumMod val="50000"/>
                  </a:schemeClr>
                </a:solidFill>
                <a:effectLst/>
              </a:rPr>
              <a:t>детей, справившихся с заданием ранее других продумываются различные дидактические игры, упражнения .</a:t>
            </a:r>
            <a:endParaRPr lang="ru-RU" sz="2400" dirty="0">
              <a:solidFill>
                <a:schemeClr val="accent1">
                  <a:lumMod val="50000"/>
                </a:schemeClr>
              </a:solidFill>
              <a:effectLst/>
            </a:endParaRP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rot="5400000">
            <a:off x="686991" y="2511651"/>
            <a:ext cx="4005064" cy="3003798"/>
          </a:xfrm>
          <a:prstGeom prst="rect">
            <a:avLst/>
          </a:prstGeom>
        </p:spPr>
      </p:pic>
      <p:pic>
        <p:nvPicPr>
          <p:cNvPr id="5" name="Рисунок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rot="5400000">
            <a:off x="4341397" y="2867515"/>
            <a:ext cx="4149080" cy="3111810"/>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79512" y="188640"/>
            <a:ext cx="8784976" cy="792088"/>
          </a:xfrm>
        </p:spPr>
        <p:txBody>
          <a:bodyPr>
            <a:noAutofit/>
          </a:bodyPr>
          <a:lstStyle/>
          <a:p>
            <a:pPr algn="ctr"/>
            <a:r>
              <a:rPr lang="ru-RU" sz="2400" b="1" dirty="0" smtClean="0"/>
              <a:t>Рекомендации воспитателю по организации самоподготовки с детьми с ОВЗ.</a:t>
            </a:r>
            <a:endParaRPr lang="ru-RU" sz="2400" b="1" dirty="0"/>
          </a:p>
        </p:txBody>
      </p:sp>
      <p:sp>
        <p:nvSpPr>
          <p:cNvPr id="3" name="Подзаголовок 2"/>
          <p:cNvSpPr>
            <a:spLocks noGrp="1"/>
          </p:cNvSpPr>
          <p:nvPr>
            <p:ph type="subTitle" idx="1"/>
          </p:nvPr>
        </p:nvSpPr>
        <p:spPr>
          <a:xfrm>
            <a:off x="323528" y="980728"/>
            <a:ext cx="8515672" cy="5877272"/>
          </a:xfrm>
        </p:spPr>
        <p:txBody>
          <a:bodyPr>
            <a:normAutofit fontScale="92500" lnSpcReduction="20000"/>
          </a:bodyPr>
          <a:lstStyle/>
          <a:p>
            <a:pPr algn="l"/>
            <a:r>
              <a:rPr lang="ru-RU" sz="2200" dirty="0" smtClean="0">
                <a:solidFill>
                  <a:schemeClr val="accent2">
                    <a:lumMod val="50000"/>
                  </a:schemeClr>
                </a:solidFill>
              </a:rPr>
              <a:t>Согласованность </a:t>
            </a:r>
            <a:r>
              <a:rPr lang="ru-RU" sz="2200" dirty="0">
                <a:solidFill>
                  <a:schemeClr val="accent2">
                    <a:lumMod val="50000"/>
                  </a:schemeClr>
                </a:solidFill>
              </a:rPr>
              <a:t>в действиях учителя и </a:t>
            </a:r>
            <a:r>
              <a:rPr lang="ru-RU" sz="2200" dirty="0" smtClean="0">
                <a:solidFill>
                  <a:schemeClr val="accent2">
                    <a:lumMod val="50000"/>
                  </a:schemeClr>
                </a:solidFill>
              </a:rPr>
              <a:t>воспитателя.</a:t>
            </a:r>
            <a:r>
              <a:rPr lang="ru-RU" sz="2200" dirty="0">
                <a:solidFill>
                  <a:schemeClr val="accent2">
                    <a:lumMod val="50000"/>
                  </a:schemeClr>
                </a:solidFill>
              </a:rPr>
              <a:t> </a:t>
            </a:r>
            <a:endParaRPr lang="ru-RU" sz="2200" dirty="0" smtClean="0">
              <a:solidFill>
                <a:schemeClr val="accent2">
                  <a:lumMod val="50000"/>
                </a:schemeClr>
              </a:solidFill>
            </a:endParaRPr>
          </a:p>
          <a:p>
            <a:pPr lvl="0" algn="l">
              <a:buClr>
                <a:srgbClr val="3891A7"/>
              </a:buClr>
            </a:pPr>
            <a:r>
              <a:rPr lang="ru-RU" sz="2200" dirty="0">
                <a:solidFill>
                  <a:schemeClr val="accent2">
                    <a:lumMod val="50000"/>
                  </a:schemeClr>
                </a:solidFill>
              </a:rPr>
              <a:t>Необходима тщательная подготовка перед каждым занятием.</a:t>
            </a:r>
          </a:p>
          <a:p>
            <a:pPr algn="l"/>
            <a:r>
              <a:rPr lang="ru-RU" sz="2200" dirty="0" smtClean="0">
                <a:solidFill>
                  <a:schemeClr val="accent2">
                    <a:lumMod val="50000"/>
                  </a:schemeClr>
                </a:solidFill>
              </a:rPr>
              <a:t>Постоянно поддерживать уверенность ребёнка в своих силах.</a:t>
            </a:r>
          </a:p>
          <a:p>
            <a:pPr algn="l"/>
            <a:r>
              <a:rPr lang="ru-RU" sz="2200" dirty="0" smtClean="0">
                <a:solidFill>
                  <a:schemeClr val="accent2">
                    <a:lumMod val="50000"/>
                  </a:schemeClr>
                </a:solidFill>
              </a:rPr>
              <a:t>Не требовать немедленного включения в работу.</a:t>
            </a:r>
          </a:p>
          <a:p>
            <a:pPr algn="l"/>
            <a:r>
              <a:rPr lang="ru-RU" sz="2200" dirty="0" smtClean="0">
                <a:solidFill>
                  <a:schemeClr val="accent2">
                    <a:lumMod val="50000"/>
                  </a:schemeClr>
                </a:solidFill>
              </a:rPr>
              <a:t>Не ставить ребёнка а ситуацию неожиданного вопроса и быстрого ответа, обязательно дать время для обдумывания.</a:t>
            </a:r>
          </a:p>
          <a:p>
            <a:pPr algn="l"/>
            <a:r>
              <a:rPr lang="ru-RU" sz="2200" dirty="0" smtClean="0">
                <a:solidFill>
                  <a:schemeClr val="accent2">
                    <a:lumMod val="50000"/>
                  </a:schemeClr>
                </a:solidFill>
              </a:rPr>
              <a:t>Не требовать изменения неудачного ответа, лучше попросить ответить его через некоторое время.</a:t>
            </a:r>
          </a:p>
          <a:p>
            <a:pPr algn="l"/>
            <a:r>
              <a:rPr lang="ru-RU" sz="2200" dirty="0" smtClean="0">
                <a:solidFill>
                  <a:schemeClr val="accent2">
                    <a:lumMod val="50000"/>
                  </a:schemeClr>
                </a:solidFill>
              </a:rPr>
              <a:t>В момент выполнения задания недопустимо отвлекать воспитанника.</a:t>
            </a:r>
          </a:p>
          <a:p>
            <a:pPr algn="l"/>
            <a:r>
              <a:rPr lang="ru-RU" sz="2200" dirty="0" smtClean="0">
                <a:solidFill>
                  <a:schemeClr val="accent2">
                    <a:lumMod val="50000"/>
                  </a:schemeClr>
                </a:solidFill>
              </a:rPr>
              <a:t>Не забывать об особенностях развития таких детей.</a:t>
            </a:r>
          </a:p>
          <a:p>
            <a:pPr algn="l"/>
            <a:r>
              <a:rPr lang="ru-RU" sz="2200" dirty="0">
                <a:solidFill>
                  <a:schemeClr val="accent2">
                    <a:lumMod val="50000"/>
                  </a:schemeClr>
                </a:solidFill>
              </a:rPr>
              <a:t>Необходимо развивать </a:t>
            </a:r>
            <a:r>
              <a:rPr lang="ru-RU" sz="2200" dirty="0" smtClean="0">
                <a:solidFill>
                  <a:schemeClr val="accent2">
                    <a:lumMod val="50000"/>
                  </a:schemeClr>
                </a:solidFill>
              </a:rPr>
              <a:t>самоконтроль.</a:t>
            </a:r>
          </a:p>
          <a:p>
            <a:pPr algn="l"/>
            <a:r>
              <a:rPr lang="ru-RU" sz="2200" dirty="0" smtClean="0">
                <a:solidFill>
                  <a:schemeClr val="accent2">
                    <a:lumMod val="50000"/>
                  </a:schemeClr>
                </a:solidFill>
              </a:rPr>
              <a:t>Создавать максимально спокойную обстановку на самоподготовке (темп работы спокойный, ровный).</a:t>
            </a:r>
          </a:p>
          <a:p>
            <a:pPr algn="l"/>
            <a:r>
              <a:rPr lang="ru-RU" sz="2200" dirty="0" smtClean="0">
                <a:solidFill>
                  <a:schemeClr val="accent2">
                    <a:lumMod val="50000"/>
                  </a:schemeClr>
                </a:solidFill>
              </a:rPr>
              <a:t>Все приёмы и методы должны соответствовать возможностям детей с ОВЗ и их особенностям.</a:t>
            </a:r>
          </a:p>
          <a:p>
            <a:pPr algn="l"/>
            <a:r>
              <a:rPr lang="ru-RU" sz="2200" dirty="0" smtClean="0">
                <a:solidFill>
                  <a:schemeClr val="accent2">
                    <a:lumMod val="50000"/>
                  </a:schemeClr>
                </a:solidFill>
              </a:rPr>
              <a:t>Необходимо осуществлять индивидуальный подход к каждому ребёнку.</a:t>
            </a:r>
          </a:p>
          <a:p>
            <a:pPr algn="l"/>
            <a:r>
              <a:rPr lang="ru-RU" sz="2200" dirty="0" smtClean="0">
                <a:solidFill>
                  <a:schemeClr val="accent2">
                    <a:lumMod val="50000"/>
                  </a:schemeClr>
                </a:solidFill>
              </a:rPr>
              <a:t>Ребёнку с ОВЗ показывать его уникальность.</a:t>
            </a:r>
          </a:p>
          <a:p>
            <a:pPr algn="l"/>
            <a:r>
              <a:rPr lang="ru-RU" sz="2200" dirty="0" smtClean="0">
                <a:solidFill>
                  <a:schemeClr val="accent2">
                    <a:lumMod val="50000"/>
                  </a:schemeClr>
                </a:solidFill>
              </a:rPr>
              <a:t>Создавать на занятиях ситуацию успеха.</a:t>
            </a:r>
          </a:p>
          <a:p>
            <a:endParaRPr lang="ru-RU" sz="1800" dirty="0"/>
          </a:p>
        </p:txBody>
      </p:sp>
    </p:spTree>
    <p:extLst>
      <p:ext uri="{BB962C8B-B14F-4D97-AF65-F5344CB8AC3E}">
        <p14:creationId xmlns:p14="http://schemas.microsoft.com/office/powerpoint/2010/main" xmlns="" val="26153869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07504" y="116632"/>
            <a:ext cx="8731696" cy="1152128"/>
          </a:xfrm>
        </p:spPr>
        <p:txBody>
          <a:bodyPr>
            <a:normAutofit/>
          </a:bodyPr>
          <a:lstStyle/>
          <a:p>
            <a:r>
              <a:rPr lang="ru-RU" sz="3200" b="1" dirty="0" smtClean="0"/>
              <a:t>Понятие «ребёнок с ОВЗ»</a:t>
            </a:r>
            <a:endParaRPr lang="ru-RU" sz="3200" b="1" dirty="0"/>
          </a:p>
        </p:txBody>
      </p:sp>
      <p:sp>
        <p:nvSpPr>
          <p:cNvPr id="3" name="Подзаголовок 2"/>
          <p:cNvSpPr>
            <a:spLocks noGrp="1"/>
          </p:cNvSpPr>
          <p:nvPr>
            <p:ph type="subTitle" idx="1"/>
          </p:nvPr>
        </p:nvSpPr>
        <p:spPr>
          <a:xfrm>
            <a:off x="107504" y="1484784"/>
            <a:ext cx="8856984" cy="4752528"/>
          </a:xfrm>
        </p:spPr>
        <p:txBody>
          <a:bodyPr>
            <a:normAutofit/>
          </a:bodyPr>
          <a:lstStyle/>
          <a:p>
            <a:r>
              <a:rPr lang="ru-RU" sz="3000" dirty="0" smtClean="0">
                <a:solidFill>
                  <a:schemeClr val="accent2">
                    <a:lumMod val="50000"/>
                  </a:schemeClr>
                </a:solidFill>
              </a:rPr>
              <a:t>ОВЗ- ограниченные возможности здоровья.</a:t>
            </a:r>
          </a:p>
          <a:p>
            <a:endParaRPr lang="ru-RU" dirty="0">
              <a:solidFill>
                <a:schemeClr val="accent2">
                  <a:lumMod val="50000"/>
                </a:schemeClr>
              </a:solidFill>
            </a:endParaRPr>
          </a:p>
          <a:p>
            <a:pPr algn="l"/>
            <a:r>
              <a:rPr lang="ru-RU" sz="2800" u="sng" dirty="0" smtClean="0">
                <a:solidFill>
                  <a:schemeClr val="accent2">
                    <a:lumMod val="50000"/>
                  </a:schemeClr>
                </a:solidFill>
              </a:rPr>
              <a:t>Ребёнок с ограниченными возможностями здоровья-</a:t>
            </a:r>
          </a:p>
          <a:p>
            <a:pPr algn="l"/>
            <a:r>
              <a:rPr lang="ru-RU" sz="2800" dirty="0" smtClean="0">
                <a:solidFill>
                  <a:schemeClr val="accent2">
                    <a:lumMod val="50000"/>
                  </a:schemeClr>
                </a:solidFill>
              </a:rPr>
              <a:t>Ребёнок до 18 лет, имеющий недостатки в физическом и (или) психическом развитии (временные/постоянные) подтвержденные психолого-медико</a:t>
            </a:r>
            <a:r>
              <a:rPr lang="ru-RU" sz="2800" dirty="0">
                <a:solidFill>
                  <a:schemeClr val="accent2">
                    <a:lumMod val="50000"/>
                  </a:schemeClr>
                </a:solidFill>
              </a:rPr>
              <a:t>-</a:t>
            </a:r>
            <a:r>
              <a:rPr lang="ru-RU" sz="2800" dirty="0" smtClean="0">
                <a:solidFill>
                  <a:schemeClr val="accent2">
                    <a:lumMod val="50000"/>
                  </a:schemeClr>
                </a:solidFill>
              </a:rPr>
              <a:t>педагогическим консилиумом и препятствующие получению образования и развития без создания специальных условий обучения и воспитания.</a:t>
            </a:r>
            <a:endParaRPr lang="ru-RU" sz="2800" dirty="0">
              <a:solidFill>
                <a:schemeClr val="accent2">
                  <a:lumMod val="50000"/>
                </a:schemeClr>
              </a:solidFill>
            </a:endParaRPr>
          </a:p>
        </p:txBody>
      </p:sp>
    </p:spTree>
    <p:extLst>
      <p:ext uri="{BB962C8B-B14F-4D97-AF65-F5344CB8AC3E}">
        <p14:creationId xmlns:p14="http://schemas.microsoft.com/office/powerpoint/2010/main" xmlns="" val="299260314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4509120"/>
            <a:ext cx="8964488" cy="1728192"/>
          </a:xfrm>
        </p:spPr>
        <p:txBody>
          <a:bodyPr>
            <a:prstTxWarp prst="textArchDown">
              <a:avLst/>
            </a:prstTxWarp>
            <a:normAutofit/>
          </a:bodyPr>
          <a:lstStyle/>
          <a:p>
            <a:pPr algn="ctr"/>
            <a:r>
              <a:rPr lang="ru-RU" sz="5400" dirty="0" smtClean="0">
                <a:solidFill>
                  <a:schemeClr val="accent2">
                    <a:lumMod val="50000"/>
                  </a:schemeClr>
                </a:solidFill>
                <a:effectLst/>
              </a:rPr>
              <a:t>Спасибо за внимание.</a:t>
            </a:r>
            <a:endParaRPr lang="ru-RU" sz="5400" dirty="0">
              <a:solidFill>
                <a:schemeClr val="accent2">
                  <a:lumMod val="50000"/>
                </a:schemeClr>
              </a:solidFill>
              <a:effectLst/>
            </a:endParaRPr>
          </a:p>
        </p:txBody>
      </p:sp>
      <p:pic>
        <p:nvPicPr>
          <p:cNvPr id="3" name="Рисунок 2" descr="Ivan.png"/>
          <p:cNvPicPr>
            <a:picLocks noChangeAspect="1"/>
          </p:cNvPicPr>
          <p:nvPr/>
        </p:nvPicPr>
        <p:blipFill>
          <a:blip r:embed="rId2" cstate="print"/>
          <a:stretch>
            <a:fillRect/>
          </a:stretch>
        </p:blipFill>
        <p:spPr>
          <a:xfrm>
            <a:off x="1907704" y="332656"/>
            <a:ext cx="5771687" cy="5063055"/>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p:cNvSpPr>
            <a:spLocks noGrp="1"/>
          </p:cNvSpPr>
          <p:nvPr>
            <p:ph type="title"/>
          </p:nvPr>
        </p:nvSpPr>
        <p:spPr/>
        <p:txBody>
          <a:bodyPr/>
          <a:lstStyle/>
          <a:p>
            <a:pPr algn="ctr"/>
            <a:r>
              <a:rPr lang="ru-RU" sz="3600" cap="all" dirty="0">
                <a:solidFill>
                  <a:srgbClr val="C00000"/>
                </a:solidFill>
                <a:effectLst>
                  <a:reflection blurRad="12700" stA="48000" endA="300" endPos="55000" dir="5400000" sy="-90000" algn="bl" rotWithShape="0"/>
                </a:effectLst>
                <a:latin typeface="Times New Roman" pitchFamily="18" charset="0"/>
                <a:cs typeface="Times New Roman" pitchFamily="18" charset="0"/>
              </a:rPr>
              <a:t>Фактор риска</a:t>
            </a:r>
            <a:endParaRPr lang="ru-RU" dirty="0"/>
          </a:p>
        </p:txBody>
      </p:sp>
      <p:sp>
        <p:nvSpPr>
          <p:cNvPr id="3" name="Объект 2"/>
          <p:cNvSpPr>
            <a:spLocks noGrp="1"/>
          </p:cNvSpPr>
          <p:nvPr>
            <p:ph idx="1"/>
          </p:nvPr>
        </p:nvSpPr>
        <p:spPr/>
        <p:txBody>
          <a:bodyPr/>
          <a:lstStyle/>
          <a:p>
            <a:pPr algn="ctr"/>
            <a:r>
              <a:rPr lang="ru-RU" altLang="ru-RU" sz="3200" b="1" dirty="0" smtClean="0">
                <a:solidFill>
                  <a:schemeClr val="accent1">
                    <a:lumMod val="50000"/>
                  </a:schemeClr>
                </a:solidFill>
                <a:latin typeface="Corbel" panose="020B0503020204020204" pitchFamily="34" charset="0"/>
                <a:cs typeface="Times New Roman" panose="02020603050405020304" pitchFamily="18" charset="0"/>
              </a:rPr>
              <a:t>Медико-биологический:</a:t>
            </a:r>
          </a:p>
          <a:p>
            <a:pPr algn="ctr"/>
            <a:endParaRPr lang="ru-RU" altLang="ru-RU" sz="2800" b="1" dirty="0">
              <a:solidFill>
                <a:schemeClr val="accent1">
                  <a:lumMod val="50000"/>
                </a:schemeClr>
              </a:solidFill>
              <a:latin typeface="Corbel" panose="020B0503020204020204" pitchFamily="34" charset="0"/>
              <a:cs typeface="Times New Roman" panose="02020603050405020304" pitchFamily="18" charset="0"/>
            </a:endParaRPr>
          </a:p>
          <a:p>
            <a:pPr marL="0" lvl="0" indent="0" fontAlgn="base">
              <a:spcBef>
                <a:spcPct val="0"/>
              </a:spcBef>
              <a:spcAft>
                <a:spcPct val="0"/>
              </a:spcAft>
              <a:buClrTx/>
              <a:buSzTx/>
              <a:buNone/>
            </a:pPr>
            <a:r>
              <a:rPr lang="ru-RU" altLang="ru-RU" sz="2800" dirty="0">
                <a:solidFill>
                  <a:schemeClr val="accent1">
                    <a:lumMod val="50000"/>
                  </a:schemeClr>
                </a:solidFill>
                <a:latin typeface="Corbel" panose="020B0503020204020204" pitchFamily="34" charset="0"/>
                <a:cs typeface="Times New Roman" panose="02020603050405020304" pitchFamily="18" charset="0"/>
              </a:rPr>
              <a:t>состояние здоровья, наследственные врожденные свойства, нарушения в психическом и физическом развитии, травмы внутриутробного развития и </a:t>
            </a:r>
            <a:r>
              <a:rPr lang="ru-RU" altLang="ru-RU" sz="2800" dirty="0" err="1">
                <a:solidFill>
                  <a:schemeClr val="accent1">
                    <a:lumMod val="50000"/>
                  </a:schemeClr>
                </a:solidFill>
                <a:latin typeface="Corbel" panose="020B0503020204020204" pitchFamily="34" charset="0"/>
                <a:cs typeface="Times New Roman" panose="02020603050405020304" pitchFamily="18" charset="0"/>
              </a:rPr>
              <a:t>т.д</a:t>
            </a:r>
            <a:r>
              <a:rPr lang="ru-RU" altLang="ru-RU" sz="2800" dirty="0">
                <a:solidFill>
                  <a:schemeClr val="accent1">
                    <a:lumMod val="50000"/>
                  </a:schemeClr>
                </a:solidFill>
                <a:latin typeface="Corbel" panose="020B0503020204020204" pitchFamily="34" charset="0"/>
                <a:cs typeface="Times New Roman" panose="02020603050405020304" pitchFamily="18" charset="0"/>
              </a:rPr>
              <a:t>;</a:t>
            </a:r>
          </a:p>
          <a:p>
            <a:endParaRPr lang="ru-RU" dirty="0"/>
          </a:p>
        </p:txBody>
      </p:sp>
    </p:spTree>
    <p:extLst>
      <p:ext uri="{BB962C8B-B14F-4D97-AF65-F5344CB8AC3E}">
        <p14:creationId xmlns:p14="http://schemas.microsoft.com/office/powerpoint/2010/main" xmlns="" val="1429294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sz="3600" cap="all" dirty="0">
                <a:solidFill>
                  <a:srgbClr val="C00000"/>
                </a:solidFill>
                <a:effectLst>
                  <a:reflection blurRad="12700" stA="48000" endA="300" endPos="55000" dir="5400000" sy="-90000" algn="bl" rotWithShape="0"/>
                </a:effectLst>
                <a:latin typeface="Times New Roman" pitchFamily="18" charset="0"/>
                <a:cs typeface="Times New Roman" pitchFamily="18" charset="0"/>
              </a:rPr>
              <a:t>Фактор риска</a:t>
            </a:r>
            <a:endParaRPr lang="ru-RU" dirty="0"/>
          </a:p>
        </p:txBody>
      </p:sp>
      <p:sp>
        <p:nvSpPr>
          <p:cNvPr id="3" name="Объект 2"/>
          <p:cNvSpPr>
            <a:spLocks noGrp="1"/>
          </p:cNvSpPr>
          <p:nvPr>
            <p:ph idx="1"/>
          </p:nvPr>
        </p:nvSpPr>
        <p:spPr>
          <a:xfrm>
            <a:off x="467544" y="1965960"/>
            <a:ext cx="8064895" cy="4130040"/>
          </a:xfrm>
        </p:spPr>
        <p:txBody>
          <a:bodyPr/>
          <a:lstStyle/>
          <a:p>
            <a:pPr marL="0" lvl="0" indent="0" algn="ctr" fontAlgn="base">
              <a:spcBef>
                <a:spcPct val="0"/>
              </a:spcBef>
              <a:spcAft>
                <a:spcPct val="0"/>
              </a:spcAft>
              <a:buClrTx/>
              <a:buSzTx/>
              <a:buNone/>
            </a:pPr>
            <a:r>
              <a:rPr lang="ru-RU" altLang="ru-RU" sz="2800" b="1" dirty="0">
                <a:solidFill>
                  <a:schemeClr val="accent1">
                    <a:lumMod val="50000"/>
                  </a:schemeClr>
                </a:solidFill>
                <a:latin typeface="Corbel" panose="020B0503020204020204" pitchFamily="34" charset="0"/>
                <a:cs typeface="Times New Roman" panose="02020603050405020304" pitchFamily="18" charset="0"/>
              </a:rPr>
              <a:t>Социально </a:t>
            </a:r>
            <a:r>
              <a:rPr lang="ru-RU" altLang="ru-RU" sz="2800" b="1" dirty="0" smtClean="0">
                <a:solidFill>
                  <a:schemeClr val="accent1">
                    <a:lumMod val="50000"/>
                  </a:schemeClr>
                </a:solidFill>
                <a:latin typeface="Corbel" panose="020B0503020204020204" pitchFamily="34" charset="0"/>
                <a:cs typeface="Times New Roman" panose="02020603050405020304" pitchFamily="18" charset="0"/>
              </a:rPr>
              <a:t>– экономический:</a:t>
            </a:r>
          </a:p>
          <a:p>
            <a:pPr marL="0" lvl="0" indent="0" algn="ctr" fontAlgn="base">
              <a:spcBef>
                <a:spcPct val="0"/>
              </a:spcBef>
              <a:spcAft>
                <a:spcPct val="0"/>
              </a:spcAft>
              <a:buClrTx/>
              <a:buSzTx/>
              <a:buNone/>
            </a:pPr>
            <a:endParaRPr lang="ru-RU" altLang="ru-RU" sz="2800" b="1" dirty="0">
              <a:solidFill>
                <a:schemeClr val="accent1">
                  <a:lumMod val="50000"/>
                </a:schemeClr>
              </a:solidFill>
              <a:latin typeface="Corbel" panose="020B0503020204020204" pitchFamily="34" charset="0"/>
              <a:cs typeface="Times New Roman" panose="02020603050405020304" pitchFamily="18" charset="0"/>
            </a:endParaRPr>
          </a:p>
          <a:p>
            <a:pPr marL="0" lvl="0" indent="0" fontAlgn="base">
              <a:spcBef>
                <a:spcPct val="0"/>
              </a:spcBef>
              <a:spcAft>
                <a:spcPct val="0"/>
              </a:spcAft>
              <a:buClrTx/>
              <a:buSzTx/>
              <a:buNone/>
            </a:pPr>
            <a:r>
              <a:rPr lang="ru-RU" altLang="ru-RU" sz="2800" dirty="0">
                <a:solidFill>
                  <a:schemeClr val="accent1">
                    <a:lumMod val="50000"/>
                  </a:schemeClr>
                </a:solidFill>
                <a:latin typeface="Corbel" panose="020B0503020204020204" pitchFamily="34" charset="0"/>
                <a:cs typeface="Times New Roman" panose="02020603050405020304" pitchFamily="18" charset="0"/>
              </a:rPr>
              <a:t>материальные проблемы семьи, неблагоприятный психологический климат в семье, аморальный образ жизни родителей, неприспособленность к жизни в обществе и </a:t>
            </a:r>
            <a:r>
              <a:rPr lang="ru-RU" altLang="ru-RU" sz="2800" dirty="0" err="1">
                <a:solidFill>
                  <a:schemeClr val="accent1">
                    <a:lumMod val="50000"/>
                  </a:schemeClr>
                </a:solidFill>
                <a:latin typeface="Corbel" panose="020B0503020204020204" pitchFamily="34" charset="0"/>
                <a:cs typeface="Times New Roman" panose="02020603050405020304" pitchFamily="18" charset="0"/>
              </a:rPr>
              <a:t>т.д</a:t>
            </a:r>
            <a:r>
              <a:rPr lang="ru-RU" altLang="ru-RU" sz="2800" dirty="0">
                <a:solidFill>
                  <a:schemeClr val="accent1">
                    <a:lumMod val="50000"/>
                  </a:schemeClr>
                </a:solidFill>
                <a:latin typeface="Corbel" panose="020B0503020204020204" pitchFamily="34" charset="0"/>
                <a:cs typeface="Times New Roman" panose="02020603050405020304" pitchFamily="18" charset="0"/>
              </a:rPr>
              <a:t>;</a:t>
            </a:r>
          </a:p>
          <a:p>
            <a:endParaRPr lang="ru-RU" dirty="0"/>
          </a:p>
        </p:txBody>
      </p:sp>
    </p:spTree>
    <p:extLst>
      <p:ext uri="{BB962C8B-B14F-4D97-AF65-F5344CB8AC3E}">
        <p14:creationId xmlns:p14="http://schemas.microsoft.com/office/powerpoint/2010/main" xmlns="" val="41022637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sz="3600" cap="all" dirty="0">
                <a:solidFill>
                  <a:srgbClr val="C00000"/>
                </a:solidFill>
                <a:effectLst>
                  <a:reflection blurRad="12700" stA="48000" endA="300" endPos="55000" dir="5400000" sy="-90000" algn="bl" rotWithShape="0"/>
                </a:effectLst>
                <a:latin typeface="Times New Roman" pitchFamily="18" charset="0"/>
                <a:cs typeface="Times New Roman" pitchFamily="18" charset="0"/>
              </a:rPr>
              <a:t>Фактор риска</a:t>
            </a:r>
            <a:endParaRPr lang="ru-RU" dirty="0"/>
          </a:p>
        </p:txBody>
      </p:sp>
      <p:sp>
        <p:nvSpPr>
          <p:cNvPr id="3" name="Объект 2"/>
          <p:cNvSpPr>
            <a:spLocks noGrp="1"/>
          </p:cNvSpPr>
          <p:nvPr>
            <p:ph idx="1"/>
          </p:nvPr>
        </p:nvSpPr>
        <p:spPr>
          <a:xfrm>
            <a:off x="323528" y="1965960"/>
            <a:ext cx="8496943" cy="4199344"/>
          </a:xfrm>
        </p:spPr>
        <p:txBody>
          <a:bodyPr/>
          <a:lstStyle/>
          <a:p>
            <a:pPr marL="0" lvl="0" indent="0" algn="ctr" fontAlgn="base">
              <a:spcBef>
                <a:spcPct val="0"/>
              </a:spcBef>
              <a:spcAft>
                <a:spcPct val="0"/>
              </a:spcAft>
              <a:buClrTx/>
              <a:buSzTx/>
              <a:buNone/>
            </a:pPr>
            <a:r>
              <a:rPr lang="ru-RU" altLang="ru-RU" sz="2800" b="1" dirty="0" smtClean="0">
                <a:solidFill>
                  <a:schemeClr val="accent1">
                    <a:lumMod val="50000"/>
                  </a:schemeClr>
                </a:solidFill>
                <a:latin typeface="Corbel" panose="020B0503020204020204" pitchFamily="34" charset="0"/>
                <a:cs typeface="Times New Roman" panose="02020603050405020304" pitchFamily="18" charset="0"/>
              </a:rPr>
              <a:t>Педагогический:</a:t>
            </a:r>
          </a:p>
          <a:p>
            <a:pPr marL="0" lvl="0" indent="0" algn="ctr" fontAlgn="base">
              <a:spcBef>
                <a:spcPct val="0"/>
              </a:spcBef>
              <a:spcAft>
                <a:spcPct val="0"/>
              </a:spcAft>
              <a:buClrTx/>
              <a:buSzTx/>
              <a:buNone/>
            </a:pPr>
            <a:endParaRPr lang="ru-RU" altLang="ru-RU" sz="2800" b="1" dirty="0">
              <a:solidFill>
                <a:schemeClr val="accent1">
                  <a:lumMod val="50000"/>
                </a:schemeClr>
              </a:solidFill>
              <a:latin typeface="Corbel" panose="020B0503020204020204" pitchFamily="34" charset="0"/>
              <a:cs typeface="Times New Roman" panose="02020603050405020304" pitchFamily="18" charset="0"/>
            </a:endParaRPr>
          </a:p>
          <a:p>
            <a:pPr marL="0" lvl="0" indent="0" fontAlgn="base">
              <a:spcBef>
                <a:spcPct val="0"/>
              </a:spcBef>
              <a:spcAft>
                <a:spcPct val="0"/>
              </a:spcAft>
              <a:buClrTx/>
              <a:buSzTx/>
              <a:buNone/>
            </a:pPr>
            <a:r>
              <a:rPr lang="ru-RU" altLang="ru-RU" sz="2800" dirty="0">
                <a:solidFill>
                  <a:schemeClr val="accent1">
                    <a:lumMod val="50000"/>
                  </a:schemeClr>
                </a:solidFill>
                <a:latin typeface="Corbel" panose="020B0503020204020204" pitchFamily="34" charset="0"/>
                <a:cs typeface="Times New Roman" panose="02020603050405020304" pitchFamily="18" charset="0"/>
              </a:rPr>
              <a:t>несоответствие условий обучения детей их психофизическим особенностям, темпа психического развития и обучения детей; отсутствие интереса к обучению, закрытость для положительного опыта, несоответствие образу школьника и т.д.</a:t>
            </a:r>
          </a:p>
          <a:p>
            <a:endParaRPr lang="ru-RU" dirty="0"/>
          </a:p>
        </p:txBody>
      </p:sp>
    </p:spTree>
    <p:extLst>
      <p:ext uri="{BB962C8B-B14F-4D97-AF65-F5344CB8AC3E}">
        <p14:creationId xmlns:p14="http://schemas.microsoft.com/office/powerpoint/2010/main" xmlns="" val="4910411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2400" cap="all" dirty="0">
                <a:solidFill>
                  <a:schemeClr val="accent1">
                    <a:lumMod val="50000"/>
                  </a:schemeClr>
                </a:solidFill>
                <a:effectLst>
                  <a:reflection blurRad="12700" stA="48000" endA="300" endPos="55000" dir="5400000" sy="-90000" algn="bl" rotWithShape="0"/>
                </a:effectLst>
                <a:latin typeface="Times New Roman" pitchFamily="18" charset="0"/>
                <a:cs typeface="Times New Roman" pitchFamily="18" charset="0"/>
              </a:rPr>
              <a:t>Организация </a:t>
            </a:r>
            <a:r>
              <a:rPr lang="ru-RU" sz="2400" cap="all" dirty="0" smtClean="0">
                <a:solidFill>
                  <a:schemeClr val="accent1">
                    <a:lumMod val="50000"/>
                  </a:schemeClr>
                </a:solidFill>
                <a:effectLst>
                  <a:reflection blurRad="12700" stA="48000" endA="300" endPos="55000" dir="5400000" sy="-90000" algn="bl" rotWithShape="0"/>
                </a:effectLst>
                <a:latin typeface="Times New Roman" pitchFamily="18" charset="0"/>
                <a:cs typeface="Times New Roman" pitchFamily="18" charset="0"/>
              </a:rPr>
              <a:t>психолого-педагогической помощи.</a:t>
            </a:r>
            <a:endParaRPr lang="ru-RU" sz="2400" dirty="0">
              <a:solidFill>
                <a:schemeClr val="accent1">
                  <a:lumMod val="50000"/>
                </a:schemeClr>
              </a:solidFill>
            </a:endParaRPr>
          </a:p>
        </p:txBody>
      </p:sp>
      <p:sp>
        <p:nvSpPr>
          <p:cNvPr id="3" name="Объект 2"/>
          <p:cNvSpPr>
            <a:spLocks noGrp="1"/>
          </p:cNvSpPr>
          <p:nvPr>
            <p:ph idx="1"/>
          </p:nvPr>
        </p:nvSpPr>
        <p:spPr/>
        <p:txBody>
          <a:bodyPr>
            <a:normAutofit/>
          </a:bodyPr>
          <a:lstStyle/>
          <a:p>
            <a:r>
              <a:rPr lang="ru-RU" sz="1800" dirty="0" smtClean="0">
                <a:solidFill>
                  <a:schemeClr val="tx2"/>
                </a:solidFill>
              </a:rPr>
              <a:t>АНАЛИТИКО-ДИАГНОСТИЧЕСКОЕ НАПРАВЛЕНИЕ</a:t>
            </a:r>
            <a:endParaRPr lang="ru-RU" sz="1800" dirty="0">
              <a:solidFill>
                <a:schemeClr val="tx2"/>
              </a:solidFill>
            </a:endParaRPr>
          </a:p>
        </p:txBody>
      </p:sp>
      <p:sp>
        <p:nvSpPr>
          <p:cNvPr id="4" name="Стрелка вправо 3"/>
          <p:cNvSpPr/>
          <p:nvPr/>
        </p:nvSpPr>
        <p:spPr>
          <a:xfrm>
            <a:off x="0" y="2514600"/>
            <a:ext cx="3275856" cy="2209800"/>
          </a:xfrm>
          <a:prstGeom prst="rightArrow">
            <a:avLst/>
          </a:prstGeom>
          <a:solidFill>
            <a:srgbClr val="F0A22E"/>
          </a:solidFill>
          <a:ln w="25400" cap="flat" cmpd="sng" algn="ctr">
            <a:solidFill>
              <a:srgbClr val="F0A22E">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800" b="0" i="0" u="none" strike="noStrike" kern="0" cap="none" spc="0" normalizeH="0" baseline="0" noProof="0" dirty="0" smtClean="0">
                <a:ln>
                  <a:noFill/>
                </a:ln>
                <a:solidFill>
                  <a:prstClr val="white"/>
                </a:solidFill>
                <a:effectLst/>
                <a:uLnTx/>
                <a:uFillTx/>
                <a:latin typeface="Franklin Gothic Book"/>
                <a:ea typeface="+mn-ea"/>
                <a:cs typeface="+mn-cs"/>
              </a:rPr>
              <a:t>Сбор информации.</a:t>
            </a:r>
            <a:endParaRPr kumimoji="0" lang="ru-RU" sz="1800" b="0" i="0" u="none" strike="noStrike" kern="0" cap="none" spc="0" normalizeH="0" baseline="0" noProof="0" dirty="0">
              <a:ln>
                <a:noFill/>
              </a:ln>
              <a:solidFill>
                <a:prstClr val="white"/>
              </a:solidFill>
              <a:effectLst/>
              <a:uLnTx/>
              <a:uFillTx/>
              <a:latin typeface="Franklin Gothic Book"/>
              <a:ea typeface="+mn-ea"/>
              <a:cs typeface="+mn-cs"/>
            </a:endParaRPr>
          </a:p>
        </p:txBody>
      </p:sp>
      <p:sp>
        <p:nvSpPr>
          <p:cNvPr id="5" name="Стрелка вправо 4"/>
          <p:cNvSpPr/>
          <p:nvPr/>
        </p:nvSpPr>
        <p:spPr>
          <a:xfrm>
            <a:off x="5562600" y="2438400"/>
            <a:ext cx="3581400" cy="2362200"/>
          </a:xfrm>
          <a:prstGeom prst="rightArrow">
            <a:avLst/>
          </a:prstGeom>
          <a:solidFill>
            <a:srgbClr val="F0A22E"/>
          </a:solidFill>
          <a:ln w="25400" cap="flat" cmpd="sng" algn="ctr">
            <a:solidFill>
              <a:srgbClr val="F0A22E">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800" b="0" i="0" u="none" strike="noStrike" kern="0" cap="none" spc="0" normalizeH="0" baseline="0" noProof="0" dirty="0" smtClean="0">
                <a:ln>
                  <a:noFill/>
                </a:ln>
                <a:solidFill>
                  <a:prstClr val="white"/>
                </a:solidFill>
                <a:effectLst/>
                <a:uLnTx/>
                <a:uFillTx/>
                <a:latin typeface="Franklin Gothic Book"/>
                <a:ea typeface="+mn-ea"/>
                <a:cs typeface="+mn-cs"/>
              </a:rPr>
              <a:t>Анализ проблем, формировка гипотез.</a:t>
            </a:r>
            <a:endParaRPr kumimoji="0" lang="ru-RU" sz="1800" b="0" i="0" u="none" strike="noStrike" kern="0" cap="none" spc="0" normalizeH="0" baseline="0" noProof="0" dirty="0">
              <a:ln>
                <a:noFill/>
              </a:ln>
              <a:solidFill>
                <a:prstClr val="white"/>
              </a:solidFill>
              <a:effectLst/>
              <a:uLnTx/>
              <a:uFillTx/>
              <a:latin typeface="Franklin Gothic Book"/>
              <a:ea typeface="+mn-ea"/>
              <a:cs typeface="+mn-cs"/>
            </a:endParaRPr>
          </a:p>
        </p:txBody>
      </p:sp>
      <p:sp>
        <p:nvSpPr>
          <p:cNvPr id="6" name="Стрелка вправо 5"/>
          <p:cNvSpPr/>
          <p:nvPr/>
        </p:nvSpPr>
        <p:spPr>
          <a:xfrm rot="5400000">
            <a:off x="2647981" y="3960541"/>
            <a:ext cx="3581400" cy="2362200"/>
          </a:xfrm>
          <a:prstGeom prst="rightArrow">
            <a:avLst/>
          </a:prstGeom>
          <a:solidFill>
            <a:srgbClr val="F0A22E"/>
          </a:solidFill>
          <a:ln w="25400" cap="flat" cmpd="sng" algn="ctr">
            <a:solidFill>
              <a:srgbClr val="F0A22E">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800" b="0" i="0" u="none" strike="noStrike" kern="0" cap="none" spc="0" normalizeH="0" baseline="0" noProof="0" dirty="0" smtClean="0">
                <a:ln>
                  <a:noFill/>
                </a:ln>
                <a:solidFill>
                  <a:prstClr val="white"/>
                </a:solidFill>
                <a:effectLst/>
                <a:uLnTx/>
                <a:uFillTx/>
                <a:latin typeface="Franklin Gothic Book"/>
                <a:ea typeface="+mn-ea"/>
                <a:cs typeface="+mn-cs"/>
              </a:rPr>
              <a:t>План сопровождения.</a:t>
            </a:r>
            <a:endParaRPr kumimoji="0" lang="ru-RU" sz="1800" b="0" i="0" u="none" strike="noStrike" kern="0" cap="none" spc="0" normalizeH="0" baseline="0" noProof="0" dirty="0">
              <a:ln>
                <a:noFill/>
              </a:ln>
              <a:solidFill>
                <a:prstClr val="white"/>
              </a:solidFill>
              <a:effectLst/>
              <a:uLnTx/>
              <a:uFillTx/>
              <a:latin typeface="Franklin Gothic Book"/>
              <a:ea typeface="+mn-ea"/>
              <a:cs typeface="+mn-cs"/>
            </a:endParaRPr>
          </a:p>
        </p:txBody>
      </p:sp>
    </p:spTree>
    <p:extLst>
      <p:ext uri="{BB962C8B-B14F-4D97-AF65-F5344CB8AC3E}">
        <p14:creationId xmlns:p14="http://schemas.microsoft.com/office/powerpoint/2010/main" xmlns="" val="40101956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116632"/>
            <a:ext cx="8568952" cy="1224136"/>
          </a:xfrm>
        </p:spPr>
        <p:txBody>
          <a:bodyPr>
            <a:normAutofit/>
          </a:bodyPr>
          <a:lstStyle/>
          <a:p>
            <a:pPr algn="ctr"/>
            <a:r>
              <a:rPr lang="ru-RU" sz="2400" cap="all" dirty="0">
                <a:solidFill>
                  <a:schemeClr val="accent1">
                    <a:lumMod val="50000"/>
                  </a:schemeClr>
                </a:solidFill>
                <a:effectLst>
                  <a:reflection blurRad="12700" stA="48000" endA="300" endPos="55000" dir="5400000" sy="-90000" algn="bl" rotWithShape="0"/>
                </a:effectLst>
                <a:latin typeface="Times New Roman" pitchFamily="18" charset="0"/>
                <a:cs typeface="Times New Roman" pitchFamily="18" charset="0"/>
              </a:rPr>
              <a:t>Организация психологической </a:t>
            </a:r>
            <a:r>
              <a:rPr lang="ru-RU" sz="2400" cap="all" dirty="0" smtClean="0">
                <a:solidFill>
                  <a:schemeClr val="accent1">
                    <a:lumMod val="50000"/>
                  </a:schemeClr>
                </a:solidFill>
                <a:effectLst>
                  <a:reflection blurRad="12700" stA="48000" endA="300" endPos="55000" dir="5400000" sy="-90000" algn="bl" rotWithShape="0"/>
                </a:effectLst>
                <a:latin typeface="Times New Roman" pitchFamily="18" charset="0"/>
                <a:cs typeface="Times New Roman" pitchFamily="18" charset="0"/>
              </a:rPr>
              <a:t>помощи.</a:t>
            </a:r>
            <a:endParaRPr lang="ru-RU" sz="2400" dirty="0">
              <a:solidFill>
                <a:schemeClr val="accent1">
                  <a:lumMod val="50000"/>
                </a:schemeClr>
              </a:solidFill>
            </a:endParaRPr>
          </a:p>
        </p:txBody>
      </p:sp>
      <p:sp>
        <p:nvSpPr>
          <p:cNvPr id="3" name="Объект 2"/>
          <p:cNvSpPr>
            <a:spLocks noGrp="1"/>
          </p:cNvSpPr>
          <p:nvPr>
            <p:ph idx="1"/>
          </p:nvPr>
        </p:nvSpPr>
        <p:spPr>
          <a:xfrm>
            <a:off x="251520" y="1124744"/>
            <a:ext cx="8682168" cy="5123656"/>
          </a:xfrm>
        </p:spPr>
        <p:txBody>
          <a:bodyPr/>
          <a:lstStyle/>
          <a:p>
            <a:pPr marL="0" lvl="0" indent="0" algn="ctr" fontAlgn="base">
              <a:spcBef>
                <a:spcPct val="0"/>
              </a:spcBef>
              <a:spcAft>
                <a:spcPct val="0"/>
              </a:spcAft>
              <a:buClrTx/>
              <a:buSzTx/>
              <a:buNone/>
            </a:pPr>
            <a:r>
              <a:rPr lang="ru-RU" altLang="ru-RU" sz="2400" b="1" dirty="0">
                <a:solidFill>
                  <a:srgbClr val="0070C0"/>
                </a:solidFill>
                <a:latin typeface="Corbel" panose="020B0503020204020204" pitchFamily="34" charset="0"/>
                <a:cs typeface="Times New Roman" panose="02020603050405020304" pitchFamily="18" charset="0"/>
              </a:rPr>
              <a:t>Консультативно – методическое </a:t>
            </a:r>
            <a:r>
              <a:rPr lang="ru-RU" altLang="ru-RU" sz="2400" b="1" dirty="0" smtClean="0">
                <a:solidFill>
                  <a:srgbClr val="0070C0"/>
                </a:solidFill>
                <a:latin typeface="Corbel" panose="020B0503020204020204" pitchFamily="34" charset="0"/>
                <a:cs typeface="Times New Roman" panose="02020603050405020304" pitchFamily="18" charset="0"/>
              </a:rPr>
              <a:t>направление</a:t>
            </a:r>
          </a:p>
          <a:p>
            <a:pPr marL="0" lvl="0" indent="0" algn="ctr" fontAlgn="base">
              <a:spcBef>
                <a:spcPct val="0"/>
              </a:spcBef>
              <a:spcAft>
                <a:spcPct val="0"/>
              </a:spcAft>
              <a:buClrTx/>
              <a:buSzTx/>
              <a:buNone/>
            </a:pPr>
            <a:endParaRPr lang="ru-RU" altLang="ru-RU" sz="2400" b="1" dirty="0" smtClean="0">
              <a:solidFill>
                <a:srgbClr val="0070C0"/>
              </a:solidFill>
              <a:latin typeface="Corbel" panose="020B0503020204020204" pitchFamily="34" charset="0"/>
              <a:cs typeface="Times New Roman" panose="02020603050405020304" pitchFamily="18" charset="0"/>
            </a:endParaRPr>
          </a:p>
          <a:p>
            <a:pPr marL="0" lvl="0" indent="0" algn="just" fontAlgn="base">
              <a:spcBef>
                <a:spcPct val="0"/>
              </a:spcBef>
              <a:spcAft>
                <a:spcPct val="0"/>
              </a:spcAft>
              <a:buClrTx/>
              <a:buSzTx/>
              <a:buNone/>
            </a:pPr>
            <a:r>
              <a:rPr lang="ru-RU" altLang="ru-RU" sz="1800" b="1" dirty="0" smtClean="0">
                <a:solidFill>
                  <a:schemeClr val="accent1">
                    <a:lumMod val="50000"/>
                  </a:schemeClr>
                </a:solidFill>
                <a:latin typeface="Corbel" panose="020B0503020204020204" pitchFamily="34" charset="0"/>
                <a:cs typeface="Times New Roman" panose="02020603050405020304" pitchFamily="18" charset="0"/>
              </a:rPr>
              <a:t>Цель</a:t>
            </a:r>
            <a:r>
              <a:rPr lang="ru-RU" altLang="ru-RU" sz="1800" b="1" dirty="0">
                <a:solidFill>
                  <a:schemeClr val="accent1">
                    <a:lumMod val="50000"/>
                  </a:schemeClr>
                </a:solidFill>
                <a:latin typeface="Corbel" panose="020B0503020204020204" pitchFamily="34" charset="0"/>
                <a:cs typeface="Times New Roman" panose="02020603050405020304" pitchFamily="18" charset="0"/>
              </a:rPr>
              <a:t>: </a:t>
            </a:r>
            <a:r>
              <a:rPr lang="ru-RU" altLang="ru-RU" sz="1800" dirty="0">
                <a:solidFill>
                  <a:schemeClr val="accent1">
                    <a:lumMod val="50000"/>
                  </a:schemeClr>
                </a:solidFill>
                <a:latin typeface="Corbel" panose="020B0503020204020204" pitchFamily="34" charset="0"/>
                <a:cs typeface="Times New Roman" panose="02020603050405020304" pitchFamily="18" charset="0"/>
              </a:rPr>
              <a:t>- повышение </a:t>
            </a:r>
            <a:r>
              <a:rPr lang="ru-RU" altLang="ru-RU" sz="1800" dirty="0" err="1">
                <a:solidFill>
                  <a:schemeClr val="accent1">
                    <a:lumMod val="50000"/>
                  </a:schemeClr>
                </a:solidFill>
                <a:latin typeface="Corbel" panose="020B0503020204020204" pitchFamily="34" charset="0"/>
                <a:cs typeface="Times New Roman" panose="02020603050405020304" pitchFamily="18" charset="0"/>
              </a:rPr>
              <a:t>психолого</a:t>
            </a:r>
            <a:r>
              <a:rPr lang="ru-RU" altLang="ru-RU" sz="1800" dirty="0">
                <a:solidFill>
                  <a:schemeClr val="accent1">
                    <a:lumMod val="50000"/>
                  </a:schemeClr>
                </a:solidFill>
                <a:latin typeface="Corbel" panose="020B0503020204020204" pitchFamily="34" charset="0"/>
                <a:cs typeface="Times New Roman" panose="02020603050405020304" pitchFamily="18" charset="0"/>
              </a:rPr>
              <a:t> – педагогической культуры педагогов в </a:t>
            </a:r>
            <a:r>
              <a:rPr lang="ru-RU" altLang="ru-RU" sz="1800" dirty="0" smtClean="0">
                <a:solidFill>
                  <a:schemeClr val="accent1">
                    <a:lumMod val="50000"/>
                  </a:schemeClr>
                </a:solidFill>
                <a:latin typeface="Corbel" panose="020B0503020204020204" pitchFamily="34" charset="0"/>
                <a:cs typeface="Times New Roman" panose="02020603050405020304" pitchFamily="18" charset="0"/>
              </a:rPr>
              <a:t>вопросах </a:t>
            </a:r>
            <a:r>
              <a:rPr lang="ru-RU" altLang="ru-RU" sz="1800" dirty="0">
                <a:solidFill>
                  <a:schemeClr val="accent1">
                    <a:lumMod val="50000"/>
                  </a:schemeClr>
                </a:solidFill>
                <a:latin typeface="Corbel" panose="020B0503020204020204" pitchFamily="34" charset="0"/>
                <a:cs typeface="Times New Roman" panose="02020603050405020304" pitchFamily="18" charset="0"/>
              </a:rPr>
              <a:t>воспитания, развития и оздоровления </a:t>
            </a:r>
            <a:r>
              <a:rPr lang="ru-RU" altLang="ru-RU" sz="1800" dirty="0" smtClean="0">
                <a:solidFill>
                  <a:schemeClr val="accent1">
                    <a:lumMod val="50000"/>
                  </a:schemeClr>
                </a:solidFill>
                <a:latin typeface="Corbel" panose="020B0503020204020204" pitchFamily="34" charset="0"/>
                <a:cs typeface="Times New Roman" panose="02020603050405020304" pitchFamily="18" charset="0"/>
              </a:rPr>
              <a:t>детей.</a:t>
            </a:r>
          </a:p>
          <a:p>
            <a:pPr marL="0" lvl="0" indent="0" algn="just" fontAlgn="base">
              <a:spcBef>
                <a:spcPct val="0"/>
              </a:spcBef>
              <a:spcAft>
                <a:spcPct val="0"/>
              </a:spcAft>
              <a:buClrTx/>
              <a:buSzTx/>
              <a:buNone/>
            </a:pPr>
            <a:r>
              <a:rPr lang="ru-RU" altLang="ru-RU" sz="1800" b="1" dirty="0" smtClean="0">
                <a:solidFill>
                  <a:schemeClr val="accent1">
                    <a:lumMod val="50000"/>
                  </a:schemeClr>
                </a:solidFill>
                <a:latin typeface="Corbel" panose="020B0503020204020204" pitchFamily="34" charset="0"/>
                <a:cs typeface="Times New Roman" panose="02020603050405020304" pitchFamily="18" charset="0"/>
              </a:rPr>
              <a:t>Задачи</a:t>
            </a:r>
            <a:r>
              <a:rPr lang="ru-RU" altLang="ru-RU" sz="1800" b="1" dirty="0">
                <a:solidFill>
                  <a:schemeClr val="accent1">
                    <a:lumMod val="50000"/>
                  </a:schemeClr>
                </a:solidFill>
                <a:latin typeface="Corbel" panose="020B0503020204020204" pitchFamily="34" charset="0"/>
                <a:cs typeface="Times New Roman" panose="02020603050405020304" pitchFamily="18" charset="0"/>
              </a:rPr>
              <a:t>:  </a:t>
            </a:r>
            <a:r>
              <a:rPr lang="ru-RU" altLang="ru-RU" sz="1800" dirty="0">
                <a:solidFill>
                  <a:schemeClr val="accent1">
                    <a:lumMod val="50000"/>
                  </a:schemeClr>
                </a:solidFill>
                <a:latin typeface="Corbel" panose="020B0503020204020204" pitchFamily="34" charset="0"/>
                <a:cs typeface="Times New Roman" panose="02020603050405020304" pitchFamily="18" charset="0"/>
              </a:rPr>
              <a:t>- информирование о реальных состояниях и возможностях детей </a:t>
            </a:r>
            <a:r>
              <a:rPr lang="ru-RU" altLang="ru-RU" sz="1800" dirty="0" smtClean="0">
                <a:solidFill>
                  <a:schemeClr val="accent1">
                    <a:lumMod val="50000"/>
                  </a:schemeClr>
                </a:solidFill>
                <a:latin typeface="Corbel" panose="020B0503020204020204" pitchFamily="34" charset="0"/>
                <a:cs typeface="Times New Roman" panose="02020603050405020304" pitchFamily="18" charset="0"/>
              </a:rPr>
              <a:t>данной </a:t>
            </a:r>
            <a:r>
              <a:rPr lang="ru-RU" altLang="ru-RU" sz="1800" dirty="0">
                <a:solidFill>
                  <a:schemeClr val="accent1">
                    <a:lumMod val="50000"/>
                  </a:schemeClr>
                </a:solidFill>
                <a:latin typeface="Corbel" panose="020B0503020204020204" pitchFamily="34" charset="0"/>
                <a:cs typeface="Times New Roman" panose="02020603050405020304" pitchFamily="18" charset="0"/>
              </a:rPr>
              <a:t>категории;</a:t>
            </a:r>
          </a:p>
          <a:p>
            <a:pPr>
              <a:spcBef>
                <a:spcPct val="0"/>
              </a:spcBef>
              <a:buClrTx/>
              <a:buSzTx/>
              <a:buNone/>
            </a:pPr>
            <a:r>
              <a:rPr lang="ru-RU" altLang="ru-RU" sz="1800" dirty="0">
                <a:solidFill>
                  <a:schemeClr val="accent1">
                    <a:lumMod val="50000"/>
                  </a:schemeClr>
                </a:solidFill>
                <a:latin typeface="Corbel" panose="020B0503020204020204" pitchFamily="34" charset="0"/>
                <a:cs typeface="Times New Roman" panose="02020603050405020304" pitchFamily="18" charset="0"/>
              </a:rPr>
              <a:t>              - выработка стиля эффективного взаимодействия с детьми;</a:t>
            </a:r>
          </a:p>
          <a:p>
            <a:pPr>
              <a:spcBef>
                <a:spcPct val="0"/>
              </a:spcBef>
              <a:buClrTx/>
              <a:buSzTx/>
              <a:buNone/>
            </a:pPr>
            <a:r>
              <a:rPr lang="ru-RU" altLang="ru-RU" sz="1800" dirty="0">
                <a:solidFill>
                  <a:schemeClr val="accent1">
                    <a:lumMod val="50000"/>
                  </a:schemeClr>
                </a:solidFill>
                <a:latin typeface="Corbel" panose="020B0503020204020204" pitchFamily="34" charset="0"/>
                <a:cs typeface="Times New Roman" panose="02020603050405020304" pitchFamily="18" charset="0"/>
              </a:rPr>
              <a:t>              - снижение тревожности, приобретение уверенности в себе;</a:t>
            </a:r>
          </a:p>
          <a:p>
            <a:pPr>
              <a:spcBef>
                <a:spcPct val="0"/>
              </a:spcBef>
              <a:buClrTx/>
              <a:buSzTx/>
              <a:buNone/>
            </a:pPr>
            <a:r>
              <a:rPr lang="ru-RU" altLang="ru-RU" sz="1800" dirty="0">
                <a:solidFill>
                  <a:schemeClr val="accent1">
                    <a:lumMod val="50000"/>
                  </a:schemeClr>
                </a:solidFill>
                <a:latin typeface="Corbel" panose="020B0503020204020204" pitchFamily="34" charset="0"/>
                <a:cs typeface="Times New Roman" panose="02020603050405020304" pitchFamily="18" charset="0"/>
              </a:rPr>
              <a:t>              - создание позитивных ожиданий педагогов относительно </a:t>
            </a:r>
            <a:r>
              <a:rPr lang="ru-RU" altLang="ru-RU" sz="1800" dirty="0" smtClean="0">
                <a:solidFill>
                  <a:schemeClr val="accent1">
                    <a:lumMod val="50000"/>
                  </a:schemeClr>
                </a:solidFill>
                <a:latin typeface="Corbel" panose="020B0503020204020204" pitchFamily="34" charset="0"/>
                <a:cs typeface="Times New Roman" panose="02020603050405020304" pitchFamily="18" charset="0"/>
              </a:rPr>
              <a:t>положительных </a:t>
            </a:r>
            <a:r>
              <a:rPr lang="ru-RU" altLang="ru-RU" sz="1800" dirty="0">
                <a:solidFill>
                  <a:schemeClr val="accent1">
                    <a:lumMod val="50000"/>
                  </a:schemeClr>
                </a:solidFill>
                <a:latin typeface="Corbel" panose="020B0503020204020204" pitchFamily="34" charset="0"/>
                <a:cs typeface="Times New Roman" panose="02020603050405020304" pitchFamily="18" charset="0"/>
              </a:rPr>
              <a:t>изменений ребенка.</a:t>
            </a:r>
          </a:p>
          <a:p>
            <a:pPr marL="0" lvl="0" indent="0" fontAlgn="base">
              <a:spcBef>
                <a:spcPct val="0"/>
              </a:spcBef>
              <a:spcAft>
                <a:spcPct val="0"/>
              </a:spcAft>
              <a:buClrTx/>
              <a:buSzTx/>
              <a:buNone/>
            </a:pPr>
            <a:r>
              <a:rPr lang="ru-RU" altLang="ru-RU" sz="1800" b="1" dirty="0" smtClean="0">
                <a:solidFill>
                  <a:schemeClr val="accent1">
                    <a:lumMod val="50000"/>
                  </a:schemeClr>
                </a:solidFill>
                <a:latin typeface="Corbel" panose="020B0503020204020204" pitchFamily="34" charset="0"/>
                <a:cs typeface="Times New Roman" panose="02020603050405020304" pitchFamily="18" charset="0"/>
              </a:rPr>
              <a:t>Направления</a:t>
            </a:r>
            <a:r>
              <a:rPr lang="ru-RU" altLang="ru-RU" sz="1800" b="1" dirty="0">
                <a:solidFill>
                  <a:schemeClr val="accent1">
                    <a:lumMod val="50000"/>
                  </a:schemeClr>
                </a:solidFill>
                <a:latin typeface="Corbel" panose="020B0503020204020204" pitchFamily="34" charset="0"/>
                <a:cs typeface="Times New Roman" panose="02020603050405020304" pitchFamily="18" charset="0"/>
              </a:rPr>
              <a:t>:</a:t>
            </a:r>
          </a:p>
          <a:p>
            <a:pPr marL="0" lvl="0" indent="0" fontAlgn="base">
              <a:spcBef>
                <a:spcPct val="0"/>
              </a:spcBef>
              <a:spcAft>
                <a:spcPct val="0"/>
              </a:spcAft>
              <a:buClrTx/>
              <a:buSzTx/>
              <a:buNone/>
            </a:pPr>
            <a:r>
              <a:rPr lang="ru-RU" altLang="ru-RU" sz="1800" dirty="0">
                <a:solidFill>
                  <a:schemeClr val="accent1">
                    <a:lumMod val="50000"/>
                  </a:schemeClr>
                </a:solidFill>
                <a:latin typeface="Corbel" panose="020B0503020204020204" pitchFamily="34" charset="0"/>
                <a:cs typeface="Times New Roman" panose="02020603050405020304" pitchFamily="18" charset="0"/>
              </a:rPr>
              <a:t>             - формирование эффективного взаимодействия педагогов с детьми </a:t>
            </a:r>
            <a:r>
              <a:rPr lang="ru-RU" altLang="ru-RU" sz="1800" dirty="0" smtClean="0">
                <a:solidFill>
                  <a:schemeClr val="accent1">
                    <a:lumMod val="50000"/>
                  </a:schemeClr>
                </a:solidFill>
                <a:latin typeface="Corbel" panose="020B0503020204020204" pitchFamily="34" charset="0"/>
                <a:cs typeface="Times New Roman" panose="02020603050405020304" pitchFamily="18" charset="0"/>
              </a:rPr>
              <a:t>данной категории</a:t>
            </a:r>
            <a:r>
              <a:rPr lang="ru-RU" altLang="ru-RU" sz="1800" dirty="0">
                <a:solidFill>
                  <a:schemeClr val="accent1">
                    <a:lumMod val="50000"/>
                  </a:schemeClr>
                </a:solidFill>
                <a:latin typeface="Corbel" panose="020B0503020204020204" pitchFamily="34" charset="0"/>
                <a:cs typeface="Times New Roman" panose="02020603050405020304" pitchFamily="18" charset="0"/>
              </a:rPr>
              <a:t>.</a:t>
            </a:r>
          </a:p>
          <a:p>
            <a:endParaRPr lang="ru-RU" dirty="0"/>
          </a:p>
        </p:txBody>
      </p:sp>
      <p:pic>
        <p:nvPicPr>
          <p:cNvPr id="4" name="Рисунок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347864" y="4296656"/>
            <a:ext cx="2246360" cy="2357445"/>
          </a:xfrm>
          <a:prstGeom prst="rect">
            <a:avLst/>
          </a:prstGeom>
        </p:spPr>
      </p:pic>
    </p:spTree>
    <p:extLst>
      <p:ext uri="{BB962C8B-B14F-4D97-AF65-F5344CB8AC3E}">
        <p14:creationId xmlns:p14="http://schemas.microsoft.com/office/powerpoint/2010/main" xmlns="" val="23744198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116632"/>
            <a:ext cx="8084378" cy="1296144"/>
          </a:xfrm>
        </p:spPr>
        <p:txBody>
          <a:bodyPr>
            <a:normAutofit/>
          </a:bodyPr>
          <a:lstStyle/>
          <a:p>
            <a:pPr algn="ctr"/>
            <a:r>
              <a:rPr lang="ru-RU" sz="2400" cap="all" dirty="0">
                <a:solidFill>
                  <a:schemeClr val="accent1">
                    <a:lumMod val="50000"/>
                  </a:schemeClr>
                </a:solidFill>
                <a:effectLst>
                  <a:reflection blurRad="12700" stA="48000" endA="300" endPos="55000" dir="5400000" sy="-90000" algn="bl" rotWithShape="0"/>
                </a:effectLst>
                <a:latin typeface="Times New Roman" pitchFamily="18" charset="0"/>
                <a:cs typeface="Times New Roman" pitchFamily="18" charset="0"/>
              </a:rPr>
              <a:t>Организация </a:t>
            </a:r>
            <a:r>
              <a:rPr lang="ru-RU" sz="2400" cap="all" dirty="0" smtClean="0">
                <a:solidFill>
                  <a:schemeClr val="accent1">
                    <a:lumMod val="50000"/>
                  </a:schemeClr>
                </a:solidFill>
                <a:effectLst>
                  <a:reflection blurRad="12700" stA="48000" endA="300" endPos="55000" dir="5400000" sy="-90000" algn="bl" rotWithShape="0"/>
                </a:effectLst>
                <a:latin typeface="Times New Roman" pitchFamily="18" charset="0"/>
                <a:cs typeface="Times New Roman" pitchFamily="18" charset="0"/>
              </a:rPr>
              <a:t>психолого-педагогической помощи.</a:t>
            </a:r>
            <a:endParaRPr lang="ru-RU" sz="2400" dirty="0">
              <a:solidFill>
                <a:schemeClr val="accent1">
                  <a:lumMod val="50000"/>
                </a:schemeClr>
              </a:solidFill>
            </a:endParaRPr>
          </a:p>
        </p:txBody>
      </p:sp>
      <p:sp>
        <p:nvSpPr>
          <p:cNvPr id="3" name="Объект 2"/>
          <p:cNvSpPr>
            <a:spLocks noGrp="1"/>
          </p:cNvSpPr>
          <p:nvPr>
            <p:ph sz="half" idx="1"/>
          </p:nvPr>
        </p:nvSpPr>
        <p:spPr>
          <a:xfrm>
            <a:off x="179512" y="1412776"/>
            <a:ext cx="5082396" cy="5328592"/>
          </a:xfrm>
        </p:spPr>
        <p:txBody>
          <a:bodyPr>
            <a:normAutofit fontScale="85000" lnSpcReduction="20000"/>
          </a:bodyPr>
          <a:lstStyle/>
          <a:p>
            <a:pPr marL="342900" lvl="0" indent="-342900" fontAlgn="base">
              <a:spcBef>
                <a:spcPct val="20000"/>
              </a:spcBef>
              <a:spcAft>
                <a:spcPct val="0"/>
              </a:spcAft>
              <a:buClr>
                <a:srgbClr val="F0A22E"/>
              </a:buClr>
              <a:buSzPct val="70000"/>
              <a:buNone/>
            </a:pPr>
            <a:r>
              <a:rPr lang="ru-RU" altLang="ru-RU" dirty="0">
                <a:solidFill>
                  <a:schemeClr val="accent1">
                    <a:lumMod val="50000"/>
                  </a:schemeClr>
                </a:solidFill>
                <a:latin typeface="Corbel" panose="020B0503020204020204" pitchFamily="34" charset="0"/>
                <a:cs typeface="Times New Roman" panose="02020603050405020304" pitchFamily="18" charset="0"/>
              </a:rPr>
              <a:t> </a:t>
            </a:r>
            <a:r>
              <a:rPr lang="ru-RU" altLang="ru-RU" b="1" dirty="0" smtClean="0">
                <a:solidFill>
                  <a:schemeClr val="accent1">
                    <a:lumMod val="50000"/>
                  </a:schemeClr>
                </a:solidFill>
                <a:latin typeface="Corbel" panose="020B0503020204020204" pitchFamily="34" charset="0"/>
                <a:cs typeface="Times New Roman" panose="02020603050405020304" pitchFamily="18" charset="0"/>
              </a:rPr>
              <a:t>-</a:t>
            </a:r>
            <a:r>
              <a:rPr lang="ru-RU" altLang="ru-RU" sz="2400" b="1" dirty="0" smtClean="0">
                <a:solidFill>
                  <a:schemeClr val="accent1">
                    <a:lumMod val="50000"/>
                  </a:schemeClr>
                </a:solidFill>
                <a:latin typeface="Corbel" panose="020B0503020204020204" pitchFamily="34" charset="0"/>
                <a:cs typeface="Times New Roman" panose="02020603050405020304" pitchFamily="18" charset="0"/>
              </a:rPr>
              <a:t>Индивидуальные</a:t>
            </a:r>
            <a:r>
              <a:rPr lang="ru-RU" altLang="ru-RU" b="1" dirty="0" smtClean="0">
                <a:solidFill>
                  <a:schemeClr val="accent1">
                    <a:lumMod val="50000"/>
                  </a:schemeClr>
                </a:solidFill>
                <a:latin typeface="Corbel" panose="020B0503020204020204" pitchFamily="34" charset="0"/>
                <a:cs typeface="Times New Roman" panose="02020603050405020304" pitchFamily="18" charset="0"/>
              </a:rPr>
              <a:t> </a:t>
            </a:r>
            <a:r>
              <a:rPr lang="ru-RU" altLang="ru-RU" sz="2400" b="1" dirty="0" smtClean="0">
                <a:solidFill>
                  <a:schemeClr val="accent1">
                    <a:lumMod val="50000"/>
                  </a:schemeClr>
                </a:solidFill>
                <a:latin typeface="Corbel" panose="020B0503020204020204" pitchFamily="34" charset="0"/>
                <a:cs typeface="Times New Roman" panose="02020603050405020304" pitchFamily="18" charset="0"/>
              </a:rPr>
              <a:t>беседы и занятия;</a:t>
            </a:r>
          </a:p>
          <a:p>
            <a:pPr marL="342900" lvl="0" indent="-342900" fontAlgn="base">
              <a:spcBef>
                <a:spcPct val="20000"/>
              </a:spcBef>
              <a:spcAft>
                <a:spcPct val="0"/>
              </a:spcAft>
              <a:buClr>
                <a:srgbClr val="F0A22E"/>
              </a:buClr>
              <a:buSzPct val="70000"/>
              <a:buNone/>
            </a:pPr>
            <a:endParaRPr lang="ru-RU" altLang="ru-RU" sz="2400" dirty="0" smtClean="0">
              <a:solidFill>
                <a:schemeClr val="accent1">
                  <a:lumMod val="50000"/>
                </a:schemeClr>
              </a:solidFill>
              <a:latin typeface="Corbel" panose="020B0503020204020204" pitchFamily="34" charset="0"/>
              <a:cs typeface="Times New Roman" panose="02020603050405020304" pitchFamily="18" charset="0"/>
            </a:endParaRPr>
          </a:p>
          <a:p>
            <a:pPr marL="342900" lvl="0" indent="-342900" fontAlgn="base">
              <a:spcBef>
                <a:spcPct val="20000"/>
              </a:spcBef>
              <a:spcAft>
                <a:spcPct val="0"/>
              </a:spcAft>
              <a:buClr>
                <a:srgbClr val="F0A22E"/>
              </a:buClr>
              <a:buSzPct val="70000"/>
              <a:buNone/>
            </a:pPr>
            <a:r>
              <a:rPr lang="ru-RU" altLang="ru-RU" sz="2400" b="1" dirty="0" smtClean="0">
                <a:solidFill>
                  <a:schemeClr val="accent1">
                    <a:lumMod val="50000"/>
                  </a:schemeClr>
                </a:solidFill>
                <a:latin typeface="Corbel" panose="020B0503020204020204" pitchFamily="34" charset="0"/>
                <a:cs typeface="Times New Roman" panose="02020603050405020304" pitchFamily="18" charset="0"/>
              </a:rPr>
              <a:t>  -Групповые </a:t>
            </a:r>
            <a:r>
              <a:rPr lang="ru-RU" altLang="ru-RU" sz="2400" b="1" dirty="0">
                <a:solidFill>
                  <a:schemeClr val="accent1">
                    <a:lumMod val="50000"/>
                  </a:schemeClr>
                </a:solidFill>
                <a:latin typeface="Corbel" panose="020B0503020204020204" pitchFamily="34" charset="0"/>
                <a:cs typeface="Times New Roman" panose="02020603050405020304" pitchFamily="18" charset="0"/>
              </a:rPr>
              <a:t>занятия</a:t>
            </a:r>
          </a:p>
          <a:p>
            <a:pPr marL="342900" lvl="0" indent="-342900" fontAlgn="base">
              <a:spcBef>
                <a:spcPct val="20000"/>
              </a:spcBef>
              <a:spcAft>
                <a:spcPct val="0"/>
              </a:spcAft>
              <a:buClr>
                <a:srgbClr val="F0A22E"/>
              </a:buClr>
              <a:buSzPct val="70000"/>
              <a:buNone/>
            </a:pPr>
            <a:r>
              <a:rPr lang="ru-RU" altLang="ru-RU" sz="1800" dirty="0">
                <a:solidFill>
                  <a:schemeClr val="accent1">
                    <a:lumMod val="50000"/>
                  </a:schemeClr>
                </a:solidFill>
                <a:latin typeface="Corbel" panose="020B0503020204020204" pitchFamily="34" charset="0"/>
                <a:cs typeface="Times New Roman" panose="02020603050405020304" pitchFamily="18" charset="0"/>
              </a:rPr>
              <a:t> </a:t>
            </a:r>
            <a:r>
              <a:rPr lang="ru-RU" altLang="ru-RU" sz="2300" i="1" dirty="0">
                <a:solidFill>
                  <a:schemeClr val="accent1">
                    <a:lumMod val="50000"/>
                  </a:schemeClr>
                </a:solidFill>
                <a:latin typeface="Corbel" panose="020B0503020204020204" pitchFamily="34" charset="0"/>
                <a:cs typeface="Times New Roman" panose="02020603050405020304" pitchFamily="18" charset="0"/>
              </a:rPr>
              <a:t>Цель</a:t>
            </a:r>
            <a:r>
              <a:rPr lang="ru-RU" altLang="ru-RU" sz="2300" dirty="0">
                <a:solidFill>
                  <a:schemeClr val="accent1">
                    <a:lumMod val="50000"/>
                  </a:schemeClr>
                </a:solidFill>
                <a:latin typeface="Corbel" panose="020B0503020204020204" pitchFamily="34" charset="0"/>
                <a:cs typeface="Times New Roman" panose="02020603050405020304" pitchFamily="18" charset="0"/>
              </a:rPr>
              <a:t>: </a:t>
            </a:r>
            <a:endParaRPr lang="ru-RU" altLang="ru-RU" sz="2300" dirty="0" smtClean="0">
              <a:solidFill>
                <a:schemeClr val="accent1">
                  <a:lumMod val="50000"/>
                </a:schemeClr>
              </a:solidFill>
              <a:latin typeface="Corbel" panose="020B0503020204020204" pitchFamily="34" charset="0"/>
              <a:cs typeface="Times New Roman" panose="02020603050405020304" pitchFamily="18" charset="0"/>
            </a:endParaRPr>
          </a:p>
          <a:p>
            <a:pPr marL="342900" lvl="0" indent="-342900" fontAlgn="base">
              <a:spcBef>
                <a:spcPct val="20000"/>
              </a:spcBef>
              <a:spcAft>
                <a:spcPct val="0"/>
              </a:spcAft>
              <a:buClr>
                <a:srgbClr val="F0A22E"/>
              </a:buClr>
              <a:buSzPct val="70000"/>
              <a:buNone/>
            </a:pPr>
            <a:r>
              <a:rPr lang="ru-RU" altLang="ru-RU" sz="2300" dirty="0">
                <a:solidFill>
                  <a:schemeClr val="accent1">
                    <a:lumMod val="50000"/>
                  </a:schemeClr>
                </a:solidFill>
                <a:latin typeface="Corbel" panose="020B0503020204020204" pitchFamily="34" charset="0"/>
                <a:cs typeface="Times New Roman" panose="02020603050405020304" pitchFamily="18" charset="0"/>
              </a:rPr>
              <a:t> </a:t>
            </a:r>
            <a:r>
              <a:rPr lang="ru-RU" altLang="ru-RU" sz="2300" dirty="0" smtClean="0">
                <a:solidFill>
                  <a:schemeClr val="accent1">
                    <a:lumMod val="50000"/>
                  </a:schemeClr>
                </a:solidFill>
                <a:latin typeface="Corbel" panose="020B0503020204020204" pitchFamily="34" charset="0"/>
                <a:cs typeface="Times New Roman" panose="02020603050405020304" pitchFamily="18" charset="0"/>
              </a:rPr>
              <a:t>    -оптимизация </a:t>
            </a:r>
            <a:r>
              <a:rPr lang="ru-RU" altLang="ru-RU" sz="2300" dirty="0">
                <a:solidFill>
                  <a:schemeClr val="accent1">
                    <a:lumMod val="50000"/>
                  </a:schemeClr>
                </a:solidFill>
                <a:latin typeface="Corbel" panose="020B0503020204020204" pitchFamily="34" charset="0"/>
                <a:cs typeface="Times New Roman" panose="02020603050405020304" pitchFamily="18" charset="0"/>
              </a:rPr>
              <a:t>уровня тревожности детей и, как следствие этого формирование рациональных форм защитного поведения.</a:t>
            </a:r>
          </a:p>
          <a:p>
            <a:pPr marL="342900" lvl="0" indent="-342900" fontAlgn="base">
              <a:spcBef>
                <a:spcPct val="20000"/>
              </a:spcBef>
              <a:spcAft>
                <a:spcPct val="0"/>
              </a:spcAft>
              <a:buClr>
                <a:srgbClr val="F0A22E"/>
              </a:buClr>
              <a:buSzPct val="70000"/>
              <a:buNone/>
            </a:pPr>
            <a:r>
              <a:rPr lang="ru-RU" altLang="ru-RU" sz="2300" i="1" dirty="0" smtClean="0">
                <a:solidFill>
                  <a:schemeClr val="accent1">
                    <a:lumMod val="50000"/>
                  </a:schemeClr>
                </a:solidFill>
                <a:latin typeface="Corbel" panose="020B0503020204020204" pitchFamily="34" charset="0"/>
                <a:cs typeface="Times New Roman" panose="02020603050405020304" pitchFamily="18" charset="0"/>
              </a:rPr>
              <a:t>Задачи</a:t>
            </a:r>
            <a:r>
              <a:rPr lang="ru-RU" altLang="ru-RU" sz="2300" i="1" dirty="0">
                <a:solidFill>
                  <a:schemeClr val="accent1">
                    <a:lumMod val="50000"/>
                  </a:schemeClr>
                </a:solidFill>
                <a:latin typeface="Corbel" panose="020B0503020204020204" pitchFamily="34" charset="0"/>
                <a:cs typeface="Times New Roman" panose="02020603050405020304" pitchFamily="18" charset="0"/>
              </a:rPr>
              <a:t>: </a:t>
            </a:r>
          </a:p>
          <a:p>
            <a:pPr marL="342900" lvl="0" indent="-342900" fontAlgn="base">
              <a:spcBef>
                <a:spcPct val="20000"/>
              </a:spcBef>
              <a:spcAft>
                <a:spcPct val="0"/>
              </a:spcAft>
              <a:buClr>
                <a:srgbClr val="F0A22E"/>
              </a:buClr>
              <a:buSzPct val="70000"/>
              <a:buNone/>
            </a:pPr>
            <a:r>
              <a:rPr lang="ru-RU" altLang="ru-RU" sz="2300" dirty="0">
                <a:solidFill>
                  <a:schemeClr val="accent1">
                    <a:lumMod val="50000"/>
                  </a:schemeClr>
                </a:solidFill>
                <a:latin typeface="Corbel" panose="020B0503020204020204" pitchFamily="34" charset="0"/>
                <a:cs typeface="Times New Roman" panose="02020603050405020304" pitchFamily="18" charset="0"/>
              </a:rPr>
              <a:t> - выработать конструктивные и рациональные способы защитного поведения в трудных для ребенка ситуациях;</a:t>
            </a:r>
          </a:p>
          <a:p>
            <a:pPr marL="342900" lvl="0" indent="-342900" fontAlgn="base">
              <a:spcBef>
                <a:spcPct val="20000"/>
              </a:spcBef>
              <a:spcAft>
                <a:spcPct val="0"/>
              </a:spcAft>
              <a:buClr>
                <a:srgbClr val="F0A22E"/>
              </a:buClr>
              <a:buSzPct val="70000"/>
              <a:buNone/>
            </a:pPr>
            <a:r>
              <a:rPr lang="ru-RU" altLang="ru-RU" sz="2300" dirty="0">
                <a:solidFill>
                  <a:schemeClr val="accent1">
                    <a:lumMod val="50000"/>
                  </a:schemeClr>
                </a:solidFill>
                <a:latin typeface="Corbel" panose="020B0503020204020204" pitchFamily="34" charset="0"/>
                <a:cs typeface="Times New Roman" panose="02020603050405020304" pitchFamily="18" charset="0"/>
              </a:rPr>
              <a:t> - повысить уверенность в себе;</a:t>
            </a:r>
          </a:p>
          <a:p>
            <a:pPr marL="342900" lvl="0" indent="-342900" fontAlgn="base">
              <a:spcBef>
                <a:spcPct val="20000"/>
              </a:spcBef>
              <a:spcAft>
                <a:spcPct val="0"/>
              </a:spcAft>
              <a:buClr>
                <a:srgbClr val="F0A22E"/>
              </a:buClr>
              <a:buSzPct val="70000"/>
              <a:buNone/>
            </a:pPr>
            <a:r>
              <a:rPr lang="ru-RU" altLang="ru-RU" sz="2300" dirty="0">
                <a:solidFill>
                  <a:schemeClr val="accent1">
                    <a:lumMod val="50000"/>
                  </a:schemeClr>
                </a:solidFill>
                <a:latin typeface="Corbel" panose="020B0503020204020204" pitchFamily="34" charset="0"/>
                <a:cs typeface="Times New Roman" panose="02020603050405020304" pitchFamily="18" charset="0"/>
              </a:rPr>
              <a:t> - снизить психоэмоциональное </a:t>
            </a:r>
            <a:r>
              <a:rPr lang="ru-RU" altLang="ru-RU" sz="2300" dirty="0" smtClean="0">
                <a:solidFill>
                  <a:schemeClr val="accent1">
                    <a:lumMod val="50000"/>
                  </a:schemeClr>
                </a:solidFill>
                <a:latin typeface="Corbel" panose="020B0503020204020204" pitchFamily="34" charset="0"/>
                <a:cs typeface="Times New Roman" panose="02020603050405020304" pitchFamily="18" charset="0"/>
              </a:rPr>
              <a:t>напряжение;</a:t>
            </a:r>
          </a:p>
          <a:p>
            <a:pPr marL="342900" lvl="0" indent="-342900" fontAlgn="base">
              <a:spcBef>
                <a:spcPct val="20000"/>
              </a:spcBef>
              <a:spcAft>
                <a:spcPct val="0"/>
              </a:spcAft>
              <a:buClr>
                <a:srgbClr val="F0A22E"/>
              </a:buClr>
              <a:buSzPct val="70000"/>
              <a:buNone/>
            </a:pPr>
            <a:endParaRPr lang="ru-RU" altLang="ru-RU" sz="2300" dirty="0">
              <a:solidFill>
                <a:schemeClr val="accent1">
                  <a:lumMod val="50000"/>
                </a:schemeClr>
              </a:solidFill>
              <a:latin typeface="Corbel" panose="020B0503020204020204" pitchFamily="34" charset="0"/>
              <a:cs typeface="Times New Roman" panose="02020603050405020304" pitchFamily="18" charset="0"/>
            </a:endParaRPr>
          </a:p>
          <a:p>
            <a:pPr marL="342900" lvl="0" indent="-342900" fontAlgn="base">
              <a:spcBef>
                <a:spcPct val="20000"/>
              </a:spcBef>
              <a:spcAft>
                <a:spcPct val="0"/>
              </a:spcAft>
              <a:buClr>
                <a:srgbClr val="F0A22E"/>
              </a:buClr>
              <a:buSzPct val="70000"/>
              <a:buNone/>
            </a:pPr>
            <a:r>
              <a:rPr lang="ru-RU" altLang="ru-RU" sz="2400" b="1" dirty="0" smtClean="0">
                <a:solidFill>
                  <a:schemeClr val="accent1">
                    <a:lumMod val="50000"/>
                  </a:schemeClr>
                </a:solidFill>
                <a:latin typeface="Corbel" panose="020B0503020204020204" pitchFamily="34" charset="0"/>
                <a:cs typeface="Times New Roman" panose="02020603050405020304" pitchFamily="18" charset="0"/>
              </a:rPr>
              <a:t>- </a:t>
            </a:r>
            <a:r>
              <a:rPr lang="ru-RU" altLang="ru-RU" sz="2400" b="1" dirty="0">
                <a:solidFill>
                  <a:schemeClr val="accent1">
                    <a:lumMod val="50000"/>
                  </a:schemeClr>
                </a:solidFill>
                <a:latin typeface="Corbel" panose="020B0503020204020204" pitchFamily="34" charset="0"/>
                <a:cs typeface="Times New Roman" panose="02020603050405020304" pitchFamily="18" charset="0"/>
              </a:rPr>
              <a:t>Привлечение к общешкольным мероприятиям;</a:t>
            </a:r>
          </a:p>
          <a:p>
            <a:pPr marL="342900" lvl="0" indent="-342900" fontAlgn="base">
              <a:spcBef>
                <a:spcPct val="20000"/>
              </a:spcBef>
              <a:spcAft>
                <a:spcPct val="0"/>
              </a:spcAft>
              <a:buClr>
                <a:srgbClr val="F0A22E"/>
              </a:buClr>
              <a:buSzPct val="70000"/>
              <a:buNone/>
            </a:pPr>
            <a:r>
              <a:rPr lang="ru-RU" altLang="ru-RU" sz="2400" dirty="0">
                <a:solidFill>
                  <a:schemeClr val="accent1">
                    <a:lumMod val="50000"/>
                  </a:schemeClr>
                </a:solidFill>
                <a:latin typeface="Corbel" panose="020B0503020204020204" pitchFamily="34" charset="0"/>
                <a:cs typeface="Times New Roman" panose="02020603050405020304" pitchFamily="18" charset="0"/>
              </a:rPr>
              <a:t> </a:t>
            </a:r>
            <a:endParaRPr lang="ru-RU" dirty="0">
              <a:solidFill>
                <a:schemeClr val="accent1">
                  <a:lumMod val="50000"/>
                </a:schemeClr>
              </a:solidFill>
              <a:latin typeface="Corbel" panose="020B0503020204020204" pitchFamily="34" charset="0"/>
            </a:endParaRPr>
          </a:p>
        </p:txBody>
      </p:sp>
      <p:pic>
        <p:nvPicPr>
          <p:cNvPr id="9" name="Объект 8"/>
          <p:cNvPicPr>
            <a:picLocks noGrp="1" noChangeAspect="1"/>
          </p:cNvPicPr>
          <p:nvPr>
            <p:ph sz="half" idx="2"/>
          </p:nvPr>
        </p:nvPicPr>
        <p:blipFill>
          <a:blip r:embed="rId2" cstate="print">
            <a:extLst>
              <a:ext uri="{28A0092B-C50C-407E-A947-70E740481C1C}">
                <a14:useLocalDpi xmlns:a14="http://schemas.microsoft.com/office/drawing/2010/main" xmlns="" val="0"/>
              </a:ext>
            </a:extLst>
          </a:blip>
          <a:stretch>
            <a:fillRect/>
          </a:stretch>
        </p:blipFill>
        <p:spPr>
          <a:xfrm>
            <a:off x="6012160" y="4437112"/>
            <a:ext cx="2910492" cy="2182869"/>
          </a:xfrm>
        </p:spPr>
      </p:pic>
      <p:pic>
        <p:nvPicPr>
          <p:cNvPr id="10" name="Рисунок 9"/>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176624" y="1524000"/>
            <a:ext cx="1650262" cy="2339607"/>
          </a:xfrm>
          <a:prstGeom prst="rect">
            <a:avLst/>
          </a:prstGeom>
        </p:spPr>
      </p:pic>
      <p:pic>
        <p:nvPicPr>
          <p:cNvPr id="12" name="Рисунок 11"/>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rot="5400000">
            <a:off x="4970905" y="1819879"/>
            <a:ext cx="2328022" cy="1746016"/>
          </a:xfrm>
          <a:prstGeom prst="rect">
            <a:avLst/>
          </a:prstGeom>
        </p:spPr>
      </p:pic>
      <p:pic>
        <p:nvPicPr>
          <p:cNvPr id="4" name="Рисунок 3"/>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4070912" y="4437111"/>
            <a:ext cx="1794658" cy="2182869"/>
          </a:xfrm>
          <a:prstGeom prst="rect">
            <a:avLst/>
          </a:prstGeom>
        </p:spPr>
      </p:pic>
    </p:spTree>
    <p:extLst>
      <p:ext uri="{BB962C8B-B14F-4D97-AF65-F5344CB8AC3E}">
        <p14:creationId xmlns:p14="http://schemas.microsoft.com/office/powerpoint/2010/main" xmlns="" val="5470812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116632"/>
            <a:ext cx="8640960" cy="1849328"/>
          </a:xfrm>
        </p:spPr>
        <p:txBody>
          <a:bodyPr>
            <a:normAutofit/>
          </a:bodyPr>
          <a:lstStyle/>
          <a:p>
            <a:pPr algn="ctr"/>
            <a:r>
              <a:rPr lang="ru-RU" sz="2400" cap="all" dirty="0">
                <a:solidFill>
                  <a:schemeClr val="accent1">
                    <a:lumMod val="50000"/>
                  </a:schemeClr>
                </a:solidFill>
                <a:effectLst>
                  <a:reflection blurRad="12700" stA="48000" endA="300" endPos="55000" dir="5400000" sy="-90000" algn="bl" rotWithShape="0"/>
                </a:effectLst>
                <a:latin typeface="Times New Roman" pitchFamily="18" charset="0"/>
                <a:cs typeface="Times New Roman" pitchFamily="18" charset="0"/>
              </a:rPr>
              <a:t>Организация психолого-педагогической </a:t>
            </a:r>
            <a:r>
              <a:rPr lang="ru-RU" sz="2400" cap="all" dirty="0" smtClean="0">
                <a:solidFill>
                  <a:schemeClr val="accent1">
                    <a:lumMod val="50000"/>
                  </a:schemeClr>
                </a:solidFill>
                <a:effectLst>
                  <a:reflection blurRad="12700" stA="48000" endA="300" endPos="55000" dir="5400000" sy="-90000" algn="bl" rotWithShape="0"/>
                </a:effectLst>
                <a:latin typeface="Times New Roman" pitchFamily="18" charset="0"/>
                <a:cs typeface="Times New Roman" pitchFamily="18" charset="0"/>
              </a:rPr>
              <a:t>помощи.</a:t>
            </a:r>
            <a:endParaRPr lang="ru-RU" sz="2400" dirty="0">
              <a:solidFill>
                <a:schemeClr val="accent1">
                  <a:lumMod val="50000"/>
                </a:schemeClr>
              </a:solidFill>
            </a:endParaRPr>
          </a:p>
        </p:txBody>
      </p:sp>
      <p:sp>
        <p:nvSpPr>
          <p:cNvPr id="3" name="Объект 2"/>
          <p:cNvSpPr>
            <a:spLocks noGrp="1"/>
          </p:cNvSpPr>
          <p:nvPr>
            <p:ph sz="half" idx="1"/>
          </p:nvPr>
        </p:nvSpPr>
        <p:spPr>
          <a:xfrm>
            <a:off x="323528" y="1417320"/>
            <a:ext cx="4619338" cy="4773796"/>
          </a:xfrm>
        </p:spPr>
        <p:txBody>
          <a:bodyPr/>
          <a:lstStyle/>
          <a:p>
            <a:pPr marL="0" lvl="0" indent="0" fontAlgn="base">
              <a:spcBef>
                <a:spcPct val="20000"/>
              </a:spcBef>
              <a:spcAft>
                <a:spcPct val="0"/>
              </a:spcAft>
              <a:buClr>
                <a:srgbClr val="F0A22E"/>
              </a:buClr>
              <a:buSzPct val="70000"/>
              <a:buNone/>
            </a:pPr>
            <a:r>
              <a:rPr lang="ru-RU" altLang="ru-RU" sz="2400" dirty="0">
                <a:solidFill>
                  <a:srgbClr val="4E3B30"/>
                </a:solidFill>
                <a:latin typeface="Times New Roman" panose="02020603050405020304" pitchFamily="18" charset="0"/>
                <a:cs typeface="Times New Roman" panose="02020603050405020304" pitchFamily="18" charset="0"/>
              </a:rPr>
              <a:t> </a:t>
            </a:r>
            <a:r>
              <a:rPr lang="ru-RU" altLang="ru-RU" sz="2400" dirty="0" smtClean="0">
                <a:solidFill>
                  <a:srgbClr val="4E3B30"/>
                </a:solidFill>
                <a:latin typeface="Times New Roman" panose="02020603050405020304" pitchFamily="18" charset="0"/>
                <a:cs typeface="Times New Roman" panose="02020603050405020304" pitchFamily="18" charset="0"/>
              </a:rPr>
              <a:t>   </a:t>
            </a:r>
          </a:p>
          <a:p>
            <a:pPr marL="0" lvl="0" indent="0" fontAlgn="base">
              <a:spcBef>
                <a:spcPct val="20000"/>
              </a:spcBef>
              <a:spcAft>
                <a:spcPct val="0"/>
              </a:spcAft>
              <a:buClr>
                <a:srgbClr val="F0A22E"/>
              </a:buClr>
              <a:buSzPct val="70000"/>
              <a:buNone/>
            </a:pPr>
            <a:r>
              <a:rPr lang="ru-RU" altLang="ru-RU" sz="2400" dirty="0" smtClean="0">
                <a:solidFill>
                  <a:schemeClr val="accent1">
                    <a:lumMod val="50000"/>
                  </a:schemeClr>
                </a:solidFill>
                <a:latin typeface="Corbel" panose="020B0503020204020204" pitchFamily="34" charset="0"/>
                <a:cs typeface="Times New Roman" panose="02020603050405020304" pitchFamily="18" charset="0"/>
              </a:rPr>
              <a:t>-</a:t>
            </a:r>
            <a:r>
              <a:rPr lang="ru-RU" altLang="ru-RU" sz="2400" dirty="0" err="1" smtClean="0">
                <a:solidFill>
                  <a:schemeClr val="accent1">
                    <a:lumMod val="50000"/>
                  </a:schemeClr>
                </a:solidFill>
                <a:latin typeface="Corbel" panose="020B0503020204020204" pitchFamily="34" charset="0"/>
                <a:cs typeface="Times New Roman" panose="02020603050405020304" pitchFamily="18" charset="0"/>
              </a:rPr>
              <a:t>Кл.часы</a:t>
            </a:r>
            <a:r>
              <a:rPr lang="ru-RU" altLang="ru-RU" sz="2400" dirty="0" smtClean="0">
                <a:solidFill>
                  <a:schemeClr val="accent1">
                    <a:lumMod val="50000"/>
                  </a:schemeClr>
                </a:solidFill>
                <a:latin typeface="Corbel" panose="020B0503020204020204" pitchFamily="34" charset="0"/>
                <a:cs typeface="Times New Roman" panose="02020603050405020304" pitchFamily="18" charset="0"/>
              </a:rPr>
              <a:t> </a:t>
            </a:r>
            <a:r>
              <a:rPr lang="ru-RU" altLang="ru-RU" sz="2400" dirty="0">
                <a:solidFill>
                  <a:schemeClr val="accent1">
                    <a:lumMod val="50000"/>
                  </a:schemeClr>
                </a:solidFill>
                <a:latin typeface="Corbel" panose="020B0503020204020204" pitchFamily="34" charset="0"/>
                <a:cs typeface="Times New Roman" panose="02020603050405020304" pitchFamily="18" charset="0"/>
              </a:rPr>
              <a:t>по формированию навыков здорового образа жизни</a:t>
            </a:r>
            <a:r>
              <a:rPr lang="ru-RU" altLang="ru-RU" sz="2400" dirty="0" smtClean="0">
                <a:solidFill>
                  <a:schemeClr val="accent1">
                    <a:lumMod val="50000"/>
                  </a:schemeClr>
                </a:solidFill>
                <a:latin typeface="Corbel" panose="020B0503020204020204" pitchFamily="34" charset="0"/>
                <a:cs typeface="Times New Roman" panose="02020603050405020304" pitchFamily="18" charset="0"/>
              </a:rPr>
              <a:t>;</a:t>
            </a:r>
          </a:p>
          <a:p>
            <a:pPr marL="0" lvl="0" indent="0" fontAlgn="base">
              <a:spcBef>
                <a:spcPct val="20000"/>
              </a:spcBef>
              <a:spcAft>
                <a:spcPct val="0"/>
              </a:spcAft>
              <a:buClr>
                <a:srgbClr val="F0A22E"/>
              </a:buClr>
              <a:buSzPct val="70000"/>
              <a:buNone/>
            </a:pPr>
            <a:endParaRPr lang="ru-RU" altLang="ru-RU" sz="2400" dirty="0">
              <a:solidFill>
                <a:schemeClr val="accent1">
                  <a:lumMod val="50000"/>
                </a:schemeClr>
              </a:solidFill>
              <a:latin typeface="Corbel" panose="020B0503020204020204" pitchFamily="34" charset="0"/>
              <a:cs typeface="Times New Roman" panose="02020603050405020304" pitchFamily="18" charset="0"/>
            </a:endParaRPr>
          </a:p>
          <a:p>
            <a:pPr marL="0" lvl="0" indent="0" fontAlgn="base">
              <a:spcBef>
                <a:spcPct val="20000"/>
              </a:spcBef>
              <a:spcAft>
                <a:spcPct val="0"/>
              </a:spcAft>
              <a:buClr>
                <a:srgbClr val="F0A22E"/>
              </a:buClr>
              <a:buSzPct val="70000"/>
              <a:buNone/>
            </a:pPr>
            <a:endParaRPr lang="ru-RU" altLang="ru-RU" sz="2400" dirty="0" smtClean="0">
              <a:solidFill>
                <a:schemeClr val="accent1">
                  <a:lumMod val="50000"/>
                </a:schemeClr>
              </a:solidFill>
              <a:latin typeface="Corbel" panose="020B0503020204020204" pitchFamily="34" charset="0"/>
              <a:cs typeface="Times New Roman" panose="02020603050405020304" pitchFamily="18" charset="0"/>
            </a:endParaRPr>
          </a:p>
          <a:p>
            <a:pPr marL="0" lvl="0" indent="0" fontAlgn="base">
              <a:spcBef>
                <a:spcPct val="20000"/>
              </a:spcBef>
              <a:spcAft>
                <a:spcPct val="0"/>
              </a:spcAft>
              <a:buClr>
                <a:srgbClr val="F0A22E"/>
              </a:buClr>
              <a:buSzPct val="70000"/>
              <a:buNone/>
            </a:pPr>
            <a:endParaRPr lang="ru-RU" altLang="ru-RU" sz="2400" dirty="0">
              <a:solidFill>
                <a:schemeClr val="accent1">
                  <a:lumMod val="50000"/>
                </a:schemeClr>
              </a:solidFill>
              <a:latin typeface="Corbel" panose="020B0503020204020204" pitchFamily="34" charset="0"/>
              <a:cs typeface="Times New Roman" panose="02020603050405020304" pitchFamily="18" charset="0"/>
            </a:endParaRPr>
          </a:p>
          <a:p>
            <a:pPr marL="0" lvl="0" indent="0" fontAlgn="base">
              <a:spcBef>
                <a:spcPct val="20000"/>
              </a:spcBef>
              <a:spcAft>
                <a:spcPct val="0"/>
              </a:spcAft>
              <a:buClr>
                <a:srgbClr val="F0A22E"/>
              </a:buClr>
              <a:buSzPct val="70000"/>
              <a:buNone/>
            </a:pPr>
            <a:endParaRPr lang="ru-RU" altLang="ru-RU" sz="2400" dirty="0" smtClean="0">
              <a:solidFill>
                <a:schemeClr val="accent1">
                  <a:lumMod val="50000"/>
                </a:schemeClr>
              </a:solidFill>
              <a:latin typeface="Corbel" panose="020B0503020204020204" pitchFamily="34" charset="0"/>
              <a:cs typeface="Times New Roman" panose="02020603050405020304" pitchFamily="18" charset="0"/>
            </a:endParaRPr>
          </a:p>
          <a:p>
            <a:pPr marL="342900" lvl="0" indent="-342900" fontAlgn="base">
              <a:spcBef>
                <a:spcPct val="20000"/>
              </a:spcBef>
              <a:spcAft>
                <a:spcPct val="0"/>
              </a:spcAft>
              <a:buClr>
                <a:srgbClr val="F0A22E"/>
              </a:buClr>
              <a:buSzPct val="70000"/>
              <a:buNone/>
            </a:pPr>
            <a:r>
              <a:rPr lang="ru-RU" altLang="ru-RU" sz="2400" dirty="0" smtClean="0">
                <a:solidFill>
                  <a:schemeClr val="accent1">
                    <a:lumMod val="50000"/>
                  </a:schemeClr>
                </a:solidFill>
                <a:latin typeface="Corbel" panose="020B0503020204020204" pitchFamily="34" charset="0"/>
                <a:cs typeface="Times New Roman" panose="02020603050405020304" pitchFamily="18" charset="0"/>
              </a:rPr>
              <a:t>   -</a:t>
            </a:r>
            <a:r>
              <a:rPr lang="ru-RU" altLang="ru-RU" sz="2400" dirty="0" err="1" smtClean="0">
                <a:solidFill>
                  <a:schemeClr val="accent1">
                    <a:lumMod val="50000"/>
                  </a:schemeClr>
                </a:solidFill>
                <a:latin typeface="Corbel" panose="020B0503020204020204" pitchFamily="34" charset="0"/>
                <a:cs typeface="Times New Roman" panose="02020603050405020304" pitchFamily="18" charset="0"/>
              </a:rPr>
              <a:t>Профориентационные</a:t>
            </a:r>
            <a:r>
              <a:rPr lang="ru-RU" altLang="ru-RU" sz="2400" dirty="0" smtClean="0">
                <a:solidFill>
                  <a:schemeClr val="accent1">
                    <a:lumMod val="50000"/>
                  </a:schemeClr>
                </a:solidFill>
                <a:latin typeface="Corbel" panose="020B0503020204020204" pitchFamily="34" charset="0"/>
                <a:cs typeface="Times New Roman" panose="02020603050405020304" pitchFamily="18" charset="0"/>
              </a:rPr>
              <a:t> </a:t>
            </a:r>
            <a:r>
              <a:rPr lang="ru-RU" altLang="ru-RU" sz="2400" dirty="0">
                <a:solidFill>
                  <a:schemeClr val="accent1">
                    <a:lumMod val="50000"/>
                  </a:schemeClr>
                </a:solidFill>
                <a:latin typeface="Corbel" panose="020B0503020204020204" pitchFamily="34" charset="0"/>
                <a:cs typeface="Times New Roman" panose="02020603050405020304" pitchFamily="18" charset="0"/>
              </a:rPr>
              <a:t>мероприятия.</a:t>
            </a:r>
          </a:p>
          <a:p>
            <a:endParaRPr lang="ru-RU" dirty="0"/>
          </a:p>
        </p:txBody>
      </p:sp>
      <p:pic>
        <p:nvPicPr>
          <p:cNvPr id="7" name="Объект 6"/>
          <p:cNvPicPr>
            <a:picLocks noGrp="1" noChangeAspect="1"/>
          </p:cNvPicPr>
          <p:nvPr>
            <p:ph sz="half" idx="2"/>
          </p:nvPr>
        </p:nvPicPr>
        <p:blipFill>
          <a:blip r:embed="rId2" cstate="print">
            <a:extLst>
              <a:ext uri="{28A0092B-C50C-407E-A947-70E740481C1C}">
                <a14:useLocalDpi xmlns:a14="http://schemas.microsoft.com/office/drawing/2010/main" xmlns="" val="0"/>
              </a:ext>
            </a:extLst>
          </a:blip>
          <a:stretch>
            <a:fillRect/>
          </a:stretch>
        </p:blipFill>
        <p:spPr>
          <a:xfrm>
            <a:off x="4211960" y="3777993"/>
            <a:ext cx="2306782" cy="2743200"/>
          </a:xfrm>
        </p:spPr>
      </p:pic>
      <p:pic>
        <p:nvPicPr>
          <p:cNvPr id="8" name="Рисунок 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rot="5400000">
            <a:off x="5496102" y="2216866"/>
            <a:ext cx="2976331" cy="2232248"/>
          </a:xfrm>
          <a:prstGeom prst="rect">
            <a:avLst/>
          </a:prstGeom>
        </p:spPr>
      </p:pic>
    </p:spTree>
    <p:extLst>
      <p:ext uri="{BB962C8B-B14F-4D97-AF65-F5344CB8AC3E}">
        <p14:creationId xmlns:p14="http://schemas.microsoft.com/office/powerpoint/2010/main" xmlns="" val="1693224235"/>
      </p:ext>
    </p:extLst>
  </p:cSld>
  <p:clrMapOvr>
    <a:masterClrMapping/>
  </p:clrMapOvr>
  <p:timing>
    <p:tnLst>
      <p:par>
        <p:cTn id="1" dur="indefinite" restart="never" nodeType="tmRoot"/>
      </p:par>
    </p:tnLst>
  </p:timing>
</p:sld>
</file>

<file path=ppt/theme/theme1.xml><?xml version="1.0" encoding="utf-8"?>
<a:theme xmlns:a="http://schemas.openxmlformats.org/drawingml/2006/main" name="Базис">
  <a:themeElements>
    <a:clrScheme name="Базис">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Базис">
      <a:majorFont>
        <a:latin typeface="Corbe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Базис">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xmlns="" name="Basis" id="{5665723A-49BA-4B57-8411-A56F8F207965}" vid="{90E45F77-AEFC-46EF-A7C1-5B338C297B02}"/>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Базис</Template>
  <TotalTime>434</TotalTime>
  <Words>454</Words>
  <Application>Microsoft Office PowerPoint</Application>
  <PresentationFormat>Экран (4:3)</PresentationFormat>
  <Paragraphs>94</Paragraphs>
  <Slides>20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20</vt:i4>
      </vt:variant>
    </vt:vector>
  </HeadingPairs>
  <TitlesOfParts>
    <vt:vector size="21" baseType="lpstr">
      <vt:lpstr>Базис</vt:lpstr>
      <vt:lpstr>Слайд 1</vt:lpstr>
      <vt:lpstr>Понятие «ребёнок с ОВЗ»</vt:lpstr>
      <vt:lpstr>Фактор риска</vt:lpstr>
      <vt:lpstr>Фактор риска</vt:lpstr>
      <vt:lpstr>Фактор риска</vt:lpstr>
      <vt:lpstr>Организация психолого-педагогической помощи.</vt:lpstr>
      <vt:lpstr>Организация психологической помощи.</vt:lpstr>
      <vt:lpstr>Организация психолого-педагогической помощи.</vt:lpstr>
      <vt:lpstr>Организация психолого-педагогической помощи.</vt:lpstr>
      <vt:lpstr>Как нет на дереве двух одинаковых листьев, так нет двух     детей, обладающих одинаковыми способностями. </vt:lpstr>
      <vt:lpstr>Слайд 11</vt:lpstr>
      <vt:lpstr>Структура самоподготовки: организационный момент (подготовка рабочего места, инструктаж к домашнему заданию.)  </vt:lpstr>
      <vt:lpstr>Слайд 13</vt:lpstr>
      <vt:lpstr>Слайд 14</vt:lpstr>
      <vt:lpstr>вступительная часть - обеспечение эмоционально-психологического комфорта и настроя на самостоятельную работу учащихся. самостоятельная работа учащихся - включает в себя  3 этапа: -выполнение письменных предметов; -физ.минутка;  -выполнение устных предметов. индивидуальная работа с каждым воспитанником. создание ситуации успеха.      </vt:lpstr>
      <vt:lpstr>  При выполнении самостоятельной работы воспитанники  могут использовать различные памятки-помощники, схемы, алгоритмы, что способствует формированию активной жизненной позиции в концепции «Я- сам».  Хорошо успевающие ученики- консультанты, помогают слабоуспевающим воспитанникам выполнять задания. </vt:lpstr>
      <vt:lpstr>проверка качества выполнения домашнего задания: Формы проверки: самопроверка, взаимопроверка, сверка с образцом, правильным ответом, исправление недочётов, ошибок в работе. Проверка работы воспитателем.  Дифференцированный подход к проверке . подведение итогов самоподготовки: формы подведения итогов -Общая оценка работы группы. -Проведение рефлексии. -Похвала, поддержка слабого ученика.  </vt:lpstr>
      <vt:lpstr>Работа с детьми, раньше других выполнившими домашнее задание. Для детей, справившихся с заданием ранее других продумываются различные дидактические игры, упражнения .</vt:lpstr>
      <vt:lpstr>Рекомендации воспитателю по организации самоподготовки с детьми с ОВЗ.</vt:lpstr>
      <vt:lpstr>Спасибо за внимание.</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Артем</dc:creator>
  <cp:lastModifiedBy>Windows User</cp:lastModifiedBy>
  <cp:revision>52</cp:revision>
  <dcterms:created xsi:type="dcterms:W3CDTF">2015-11-28T20:20:59Z</dcterms:created>
  <dcterms:modified xsi:type="dcterms:W3CDTF">2022-11-13T17:59:59Z</dcterms:modified>
</cp:coreProperties>
</file>