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62" r:id="rId5"/>
    <p:sldId id="261" r:id="rId6"/>
    <p:sldId id="258" r:id="rId7"/>
    <p:sldId id="260" r:id="rId8"/>
    <p:sldId id="263" r:id="rId9"/>
    <p:sldId id="273" r:id="rId10"/>
    <p:sldId id="264" r:id="rId11"/>
    <p:sldId id="285" r:id="rId12"/>
    <p:sldId id="275" r:id="rId13"/>
    <p:sldId id="265" r:id="rId14"/>
    <p:sldId id="266" r:id="rId15"/>
    <p:sldId id="277" r:id="rId16"/>
    <p:sldId id="267" r:id="rId17"/>
    <p:sldId id="269" r:id="rId18"/>
    <p:sldId id="270" r:id="rId19"/>
    <p:sldId id="271" r:id="rId20"/>
    <p:sldId id="278" r:id="rId21"/>
    <p:sldId id="279" r:id="rId22"/>
    <p:sldId id="282" r:id="rId23"/>
    <p:sldId id="280" r:id="rId24"/>
    <p:sldId id="283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3B705-CD34-4DB4-B3F0-BFB4A8F577B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F319-2BBF-4991-A36F-D84D71BBF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0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319-2BBF-4991-A36F-D84D71BBFA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6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819400"/>
            <a:ext cx="5486400" cy="1143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304800"/>
            <a:ext cx="17145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304800"/>
            <a:ext cx="49911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9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685800"/>
            <a:ext cx="4953000" cy="160020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876800"/>
            <a:ext cx="4800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4AAD46-CFD6-4B51-954A-577860753C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4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C2B84-7F3F-4B73-AEBC-A7397FD6E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6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1AF51-C0B9-46A6-AD6E-24A33559C0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6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46313-AE98-4B21-8003-912AF9F1F9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8AD79-41BE-4AA1-93C4-348EC602F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0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63B56-6EA5-4F2F-8384-BE37C56888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7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FEC31-D34C-4529-BB08-A59BA722E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769E3-3A24-4254-B92D-1ACD81F57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06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4ABF-0A84-4575-A0E1-44A6157359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81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3C7EC-8BB0-4E12-A0FF-27FC5A5DD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2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638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7625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F96E8-F9B2-40A9-954B-8DA6A159F3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2B1D-2C0D-4F44-94AB-608430F913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08BA-C788-494A-AE09-CB97062FCD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6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1524-3ED4-4B85-B582-88ABD08776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8F8E-F777-427D-BC93-85DA06893B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39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B04F-D6BC-454E-9B66-844621FA95B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383D-CC02-4453-939B-75C9D361A2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23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13DC-8174-44BD-B012-91638C4D4E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E4C2-0792-4360-A49E-62C5A3F4AB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5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3BFE-C7F3-4C89-B7BA-909B2C2488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7F25-D77C-40D2-9E27-7342F37F7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31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01DB-F860-4E95-9A3A-228D7EAAB1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555E-F71B-4DF6-8E22-67E58E8263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17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D655-2B83-4268-ADAF-A383B13BFBD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6AE0-3116-488D-B3DC-63FC94CB26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6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5544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BF18-DD87-40D3-8A29-232B4F2D41E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2A2B-5ABF-4242-825C-7B9AFBD4B1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2C4C-EF86-4D9F-A67D-18D9C55EF6D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F595-E42D-401D-89DB-B5A2D50F69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5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73FD-B05E-4EEE-BC92-0CA2D9B54E9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97B0-B2E8-4660-8074-E537691F1B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17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7713-6DEE-4446-BC7F-681F7BEF418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91EA-5594-43D0-A596-03237628FF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5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0" y="2209800"/>
            <a:ext cx="2933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9300" y="2209800"/>
            <a:ext cx="2933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0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7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5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149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091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209800"/>
            <a:ext cx="6019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55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5532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D3637A-88DB-4DFE-B115-5E6CDE3D6A4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i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i="1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i="1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i="1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583013-6C46-42B7-93B0-D153314E58C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264A40-899A-4D5F-B765-B767AAD9FC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1.wdp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jpe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microsoft.com/office/2007/relationships/hdphoto" Target="../media/hdphoto1.wdp"/><Relationship Id="rId4" Type="http://schemas.openxmlformats.org/officeDocument/2006/relationships/image" Target="../media/image32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7.png"/><Relationship Id="rId7" Type="http://schemas.openxmlformats.org/officeDocument/2006/relationships/image" Target="../media/image6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microsoft.com/office/2007/relationships/hdphoto" Target="../media/hdphoto1.wdp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117" y="0"/>
            <a:ext cx="5637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Муниципальное казённое образовательное учреждение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«Детский сад «Ручеек»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с Мильково Камчатский край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7573" y="2797850"/>
            <a:ext cx="5532351" cy="110799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r>
              <a:rPr lang="ru-RU" sz="1800" dirty="0"/>
              <a:t> </a:t>
            </a:r>
          </a:p>
          <a:p>
            <a:r>
              <a:rPr lang="ru-RU" sz="1800" b="1" i="1" dirty="0" smtClean="0"/>
              <a:t> </a:t>
            </a:r>
            <a:r>
              <a:rPr lang="ru-RU" sz="4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«Ледяные чудеса»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2017" y="5959018"/>
            <a:ext cx="5588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rgbClr val="002060"/>
                </a:solidFill>
              </a:rPr>
              <a:t>Составитель </a:t>
            </a:r>
            <a:r>
              <a:rPr lang="ru-RU" sz="1600" dirty="0">
                <a:solidFill>
                  <a:srgbClr val="002060"/>
                </a:solidFill>
              </a:rPr>
              <a:t>- </a:t>
            </a:r>
            <a:r>
              <a:rPr lang="ru-RU" sz="1600" u="sng" dirty="0">
                <a:solidFill>
                  <a:srgbClr val="002060"/>
                </a:solidFill>
              </a:rPr>
              <a:t>Безносенко Оксана Валентиновна</a:t>
            </a:r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                            </a:t>
            </a:r>
            <a:r>
              <a:rPr lang="ru-RU" sz="1600" u="sng" dirty="0">
                <a:solidFill>
                  <a:srgbClr val="002060"/>
                </a:solidFill>
              </a:rPr>
              <a:t>Воспитатель</a:t>
            </a:r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                            </a:t>
            </a:r>
            <a:r>
              <a:rPr lang="ru-RU" sz="1600" u="sng" dirty="0">
                <a:solidFill>
                  <a:srgbClr val="002060"/>
                </a:solidFill>
              </a:rPr>
              <a:t>1 квалификационная  категория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9" y="1503163"/>
            <a:ext cx="6660232" cy="917725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lvl="0"/>
            <a:r>
              <a:rPr lang="ru-RU" sz="3200" b="1" i="1" dirty="0">
                <a:solidFill>
                  <a:srgbClr val="7030A0"/>
                </a:solidFill>
              </a:rPr>
              <a:t>Познавательно – исследовательский проект </a:t>
            </a:r>
          </a:p>
        </p:txBody>
      </p:sp>
      <p:pic>
        <p:nvPicPr>
          <p:cNvPr id="8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516364" y="4581128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самообр-е Б.О.В\проект ледяные чудеса\фото Ледяные чудеса\20171221_1636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1" t="12425" r="16292"/>
          <a:stretch/>
        </p:blipFill>
        <p:spPr bwMode="auto">
          <a:xfrm>
            <a:off x="82803" y="77677"/>
            <a:ext cx="2184941" cy="21882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User\Desktop\самообр-е Б.О.В\проект ледяные чудеса\фото Ледяные чудеса\20171221_1636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11843" r="14258"/>
          <a:stretch/>
        </p:blipFill>
        <p:spPr bwMode="auto">
          <a:xfrm>
            <a:off x="6804249" y="4533500"/>
            <a:ext cx="2339752" cy="2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самообр-е Б.О.В\проект ледяные чудеса\фото Ледяные чудеса\20171221_1637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8809" r="6978"/>
          <a:stretch/>
        </p:blipFill>
        <p:spPr bwMode="auto">
          <a:xfrm>
            <a:off x="6943044" y="1"/>
            <a:ext cx="2269040" cy="21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самообр-е Б.О.В\проект ледяные чудеса\фото Ледяные чудеса\20171221_1639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10020" r="11271"/>
          <a:stretch/>
        </p:blipFill>
        <p:spPr bwMode="auto">
          <a:xfrm>
            <a:off x="142288" y="4533676"/>
            <a:ext cx="2310826" cy="22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User\Desktop\самообр-е Б.О.В\опытно-эксп. д-ть\фото эксп.д-ть ст.гр\DSCN52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98" y="5118497"/>
            <a:ext cx="2270362" cy="17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User\Desktop\самообр-е Б.О.В\опытно-эксп. д-ть\фото эксп.д-ть ст.гр\DSCN52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05" y="764704"/>
            <a:ext cx="2122756" cy="15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User\Desktop\самообр-е Б.О.В\опытно-эксп. д-ть\фото эксп.д-ть ст.гр\DSCN52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1925"/>
            <a:ext cx="2636289" cy="19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User\Desktop\самообр-е Б.О.В\опытно-эксп. д-ть\фото эксп.д-ть ст.гр\DSCN527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64" y="382962"/>
            <a:ext cx="2103599" cy="15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User\Desktop\самообр-е Б.О.В\опытно-эксп. д-ть\фото эксп.д-ть ст.гр\DSCN528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26" y="2506550"/>
            <a:ext cx="2473343" cy="18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3656822" y="2643724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576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325" y="2027866"/>
            <a:ext cx="8872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Предварительные виды деятельности с детьми и родителями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07566"/>
              </p:ext>
            </p:extLst>
          </p:nvPr>
        </p:nvGraphicFramePr>
        <p:xfrm>
          <a:off x="261388" y="2492896"/>
          <a:ext cx="8547949" cy="4128281"/>
        </p:xfrm>
        <a:graphic>
          <a:graphicData uri="http://schemas.openxmlformats.org/drawingml/2006/table">
            <a:tbl>
              <a:tblPr firstRow="1" firstCol="1" bandRow="1"/>
              <a:tblGrid>
                <a:gridCol w="708715"/>
                <a:gridCol w="3811618"/>
                <a:gridCol w="4027616"/>
              </a:tblGrid>
              <a:tr h="29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</a:rPr>
                        <a:t>Работа с детьми</a:t>
                      </a: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</a:rPr>
                        <a:t>Работа с родителями</a:t>
                      </a: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наблюдения за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погодой:</a:t>
                      </a:r>
                      <a:r>
                        <a:rPr lang="ru-RU" sz="200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мороз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снегом и льдом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Оформление папки-передвижки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«Пришла Зимушка – Зима»</a:t>
                      </a: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природными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явлениями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связанными с водой (гололед, ледоход, изморозь, иней, сосульки и т.д.)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Выпуск буклета «Проводим опыты-эксперименты дома»</a:t>
                      </a: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обсуждения проекта в кругу сверстников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Организация обсуждения проекта в кругу родителей</a:t>
                      </a: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иллюстраций на тему «Ледовые фигуры»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«Что мы дома мастерили»</a:t>
                      </a: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Подбор и подготовка оборудования для опытов.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Помощь родителей в подборе материала для опытов</a:t>
                      </a:r>
                    </a:p>
                  </a:txBody>
                  <a:tcPr marL="65977" marR="65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88874"/>
            <a:ext cx="8792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ОРГАНИЗАЦИОННЫЙ ЭТАП</a:t>
            </a:r>
            <a:endParaRPr lang="ru-RU" sz="2000" dirty="0"/>
          </a:p>
          <a:p>
            <a:r>
              <a:rPr lang="ru-RU" sz="2000" b="1" dirty="0"/>
              <a:t>Проблемная ситуация</a:t>
            </a:r>
            <a:endParaRPr lang="ru-RU" sz="2000" dirty="0"/>
          </a:p>
          <a:p>
            <a:r>
              <a:rPr lang="ru-RU" sz="2000" dirty="0"/>
              <a:t>Зимой отмечают самый яркий, веселый и любимый праздник детей и взрослых Новый год. Все люди на нашей земле готовятся к встрече Нового года. Украшают жилище, улицу. Как сделать участок нашего детского сада и группы нарядными, яркими? Чем можно украсить наш участок?</a:t>
            </a:r>
          </a:p>
        </p:txBody>
      </p:sp>
    </p:spTree>
    <p:extLst>
      <p:ext uri="{BB962C8B-B14F-4D97-AF65-F5344CB8AC3E}">
        <p14:creationId xmlns:p14="http://schemas.microsoft.com/office/powerpoint/2010/main" val="20149723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496944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ИССЛЕДОВАТЕЛЬСКИЙ </a:t>
            </a:r>
            <a:r>
              <a:rPr lang="ru-RU" sz="2800" b="1" dirty="0" smtClean="0"/>
              <a:t>ЭТАП</a:t>
            </a:r>
          </a:p>
          <a:p>
            <a:pPr algn="ctr"/>
            <a:endParaRPr lang="ru-RU" sz="2800" dirty="0"/>
          </a:p>
          <a:p>
            <a:r>
              <a:rPr lang="ru-RU" sz="2800" b="1" dirty="0"/>
              <a:t>Экспериментально-практическая </a:t>
            </a:r>
            <a:r>
              <a:rPr lang="ru-RU" sz="2800" b="1" dirty="0" smtClean="0"/>
              <a:t>деятельность</a:t>
            </a:r>
          </a:p>
          <a:p>
            <a:endParaRPr lang="ru-RU" sz="2800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800" u="sng" dirty="0"/>
              <a:t>Организация и проведение опыта №</a:t>
            </a:r>
            <a:r>
              <a:rPr lang="ru-RU" sz="2800" u="sng" dirty="0" smtClean="0"/>
              <a:t>1</a:t>
            </a:r>
          </a:p>
          <a:p>
            <a:pPr algn="ctr"/>
            <a:r>
              <a:rPr lang="ru-RU" sz="3200" b="1" i="1" dirty="0">
                <a:latin typeface="Times New Roman"/>
                <a:ea typeface="Times New Roman"/>
                <a:cs typeface="Times New Roman"/>
              </a:rPr>
              <a:t>«Изучаем особенности воды</a:t>
            </a:r>
            <a:r>
              <a:rPr lang="ru-RU" sz="3200" b="1" i="1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3200" b="1" i="1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800" u="sng" dirty="0"/>
              <a:t>Организация и проведение опыта </a:t>
            </a:r>
            <a:r>
              <a:rPr lang="ru-RU" sz="2800" u="sng" dirty="0" smtClean="0"/>
              <a:t>№2</a:t>
            </a:r>
          </a:p>
          <a:p>
            <a:pPr algn="ctr"/>
            <a:r>
              <a:rPr lang="ru-RU" sz="3200" b="1" i="1" dirty="0">
                <a:latin typeface="Times New Roman"/>
                <a:ea typeface="Times New Roman"/>
                <a:cs typeface="Times New Roman"/>
              </a:rPr>
              <a:t>«Как сделать цветные фонарики</a:t>
            </a:r>
            <a:r>
              <a:rPr lang="ru-RU" sz="3200" b="1" i="1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3200" b="1" i="1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800" u="sng" dirty="0"/>
              <a:t>Организация и проведение опыта №</a:t>
            </a:r>
            <a:r>
              <a:rPr lang="ru-RU" sz="2800" u="sng" dirty="0" smtClean="0"/>
              <a:t>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Times New Roman"/>
                <a:ea typeface="Times New Roman"/>
                <a:cs typeface="Times New Roman"/>
              </a:rPr>
              <a:t>«Из чего можно сделать ледяные картины</a:t>
            </a:r>
            <a:r>
              <a:rPr lang="ru-RU" sz="3200" b="1" i="1" dirty="0" smtClean="0">
                <a:latin typeface="Times New Roman"/>
                <a:ea typeface="Times New Roman"/>
                <a:cs typeface="Times New Roman"/>
              </a:rPr>
              <a:t>?</a:t>
            </a: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2800" b="1" i="1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800" u="sng" dirty="0"/>
              <a:t>Организация и проведение опыта №</a:t>
            </a:r>
            <a:r>
              <a:rPr lang="ru-RU" sz="2800" u="sng" dirty="0" smtClean="0"/>
              <a:t>4</a:t>
            </a:r>
          </a:p>
          <a:p>
            <a:pPr algn="ctr"/>
            <a:r>
              <a:rPr lang="ru-RU" sz="3200" b="1" i="1" dirty="0">
                <a:latin typeface="Times New Roman"/>
                <a:ea typeface="Calibri"/>
                <a:cs typeface="Times New Roman"/>
              </a:rPr>
              <a:t>«Ледяные </a:t>
            </a: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сувениры»</a:t>
            </a:r>
            <a:endParaRPr lang="ru-RU" sz="3200" b="1" i="1" dirty="0">
              <a:latin typeface="Calibri"/>
              <a:ea typeface="Calibri"/>
              <a:cs typeface="Times New Roman"/>
            </a:endParaRPr>
          </a:p>
          <a:p>
            <a:pPr lvl="0"/>
            <a:endParaRPr lang="ru-RU" u="sng" dirty="0" smtClean="0"/>
          </a:p>
          <a:p>
            <a:pPr lvl="0"/>
            <a:endParaRPr lang="ru-RU" dirty="0"/>
          </a:p>
        </p:txBody>
      </p:sp>
      <p:pic>
        <p:nvPicPr>
          <p:cNvPr id="4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948264" y="2276872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903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1706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</a:rPr>
              <a:t>ЗАКЛЮЧИТЕЛЬНЫЙ ЭТАП</a:t>
            </a:r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На заключительном этапе проводится анализ и обобщение результатов, полученных в процессе исследовательской деятельности детей в течение дня. Возможны различные </a:t>
            </a:r>
            <a:r>
              <a:rPr lang="ru-RU" b="1" i="1" dirty="0">
                <a:solidFill>
                  <a:srgbClr val="000000"/>
                </a:solidFill>
              </a:rPr>
              <a:t>формы организации</a:t>
            </a:r>
            <a:r>
              <a:rPr lang="ru-RU" dirty="0">
                <a:solidFill>
                  <a:srgbClr val="000000"/>
                </a:solidFill>
              </a:rPr>
              <a:t> обобщения: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- коллективное обсуждение или индивидуальные мини- сообщения на темы: «Как все было», «Что особенно понравилось и запомнилось?», «О каких свойствах воды и льда мы узнали?» и т.п., 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- изобразительная деятельность по впечатлениям, организация выставки рисунков «Наши цветные льдинки, организация фотовыставки «Как мы создавали «Цветные фонарики»?», проведение мастер-классов по изготовлению ледяных гирлянд для младших дошкольников и т.д.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- создание мини музея ледяных предметов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- создание презентации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- участие в конкурсах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- создание буклета</a:t>
            </a:r>
          </a:p>
        </p:txBody>
      </p:sp>
      <p:pic>
        <p:nvPicPr>
          <p:cNvPr id="5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516364" y="4874609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026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91921"/>
              </p:ext>
            </p:extLst>
          </p:nvPr>
        </p:nvGraphicFramePr>
        <p:xfrm>
          <a:off x="107505" y="883360"/>
          <a:ext cx="9036494" cy="5133062"/>
        </p:xfrm>
        <a:graphic>
          <a:graphicData uri="http://schemas.openxmlformats.org/drawingml/2006/table">
            <a:tbl>
              <a:tblPr firstRow="1" firstCol="1" bandRow="1"/>
              <a:tblGrid>
                <a:gridCol w="482625"/>
                <a:gridCol w="2408882"/>
                <a:gridCol w="2893208"/>
                <a:gridCol w="1084210"/>
                <a:gridCol w="2167569"/>
              </a:tblGrid>
              <a:tr h="46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 ЭТАП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Подбор и подготовка оборудования для опытов (наблюдения, беседы рассматривание иллюстраций и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т.д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познавательный интерес детей.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умения и навыки наблюдения за объектами неживой природы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1неделя декабря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Подобран различный материал для исследования и оборудование 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(приложение 1.2)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Подбор художественного слова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познавательный интерес детей через художественную литературу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неделя декабря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Подобрана художественная литература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(приложение 1.2)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2" marR="61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3767" y="252419"/>
            <a:ext cx="636556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 по проекту «Ледяные чудеса»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783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40273"/>
              </p:ext>
            </p:extLst>
          </p:nvPr>
        </p:nvGraphicFramePr>
        <p:xfrm>
          <a:off x="179512" y="236746"/>
          <a:ext cx="8856984" cy="6621254"/>
        </p:xfrm>
        <a:graphic>
          <a:graphicData uri="http://schemas.openxmlformats.org/drawingml/2006/table">
            <a:tbl>
              <a:tblPr firstRow="1" firstCol="1" bandRow="1"/>
              <a:tblGrid>
                <a:gridCol w="414946"/>
                <a:gridCol w="2226609"/>
                <a:gridCol w="3410713"/>
                <a:gridCol w="1328548"/>
                <a:gridCol w="1476168"/>
              </a:tblGrid>
              <a:tr h="31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ИССЛЕДОВАТЕЛЬСКИЙ ЭТАП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Исследование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«Изучаем особенности воды»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представления о свойствах и изменениях воды и льда.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неделя декабря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Проведены исследования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(приложение 2.1)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Опыты - эксперименты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«Как сделать цветные фонарики»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представления о свойствах и изменениях воды и льда,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неделя декабря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Проведены опыты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(приложение 2.2)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Опыты - эксперименты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«Из чего можно сделать ледяные картины?»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представления о свойствах и изменениях воды и льда.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 выкладывать картину из различных подручных предметов и заливать их водой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неделя января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Проведены опыты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(приложение 2.3)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Опыты </a:t>
                      </a:r>
                      <a:r>
                        <a:rPr lang="ru-RU" sz="1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эксперименты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«Ледяные сувениры»</a:t>
                      </a:r>
                      <a:endParaRPr lang="ru-RU" sz="18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представления о свойствах и изменениях воды и льда. Развивать фантазию и творческое воображение.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неделя января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Проведены опыты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(приложение 2.4)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3" marR="50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3764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45175"/>
              </p:ext>
            </p:extLst>
          </p:nvPr>
        </p:nvGraphicFramePr>
        <p:xfrm>
          <a:off x="0" y="548680"/>
          <a:ext cx="8741834" cy="6155953"/>
        </p:xfrm>
        <a:graphic>
          <a:graphicData uri="http://schemas.openxmlformats.org/drawingml/2006/table">
            <a:tbl>
              <a:tblPr firstRow="1" firstCol="1" bandRow="1"/>
              <a:tblGrid>
                <a:gridCol w="466888"/>
                <a:gridCol w="2695130"/>
                <a:gridCol w="2526614"/>
                <a:gridCol w="956314"/>
                <a:gridCol w="2096888"/>
              </a:tblGrid>
              <a:tr h="34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ЗАКЛЮЧИТЕЛЬНЫЙ ЭТАП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Практическая деятельность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«Украшаем участок ледяными чудесами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желания радоваться результатам  своего труда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неделя января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Участок украшен ледяными поделками (приложение 3.1)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и обобщение </a:t>
                      </a:r>
                      <a:r>
                        <a:rPr lang="ru-RU" sz="1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Уточнить полученные знания о свойствах и изменениях воды и льда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неделя февраля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Слайд – фото с участием детей.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(приложение 3.2)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Оформление презентации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«Ледяные чудеса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Отчёт о проделанной работе.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неделя февраля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 – класс для педагогов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(приложение 3.3)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конкурсе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Детские работы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«Ледяные чудеса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желание участвовать в конкурсах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неделя февраля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Грамоты (приложение 3.4)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конкурсе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Методические разработки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Презентация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«Ледяные чудеса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Обобщение опыта работы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неделя февраля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Грамоты (приложение 3.5)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2" marR="52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6913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5731" y="404664"/>
            <a:ext cx="5515549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Опыты – эксперименты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Изучаем особенности воды»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User\Desktop\ПЕДСОВЕТЫ\М.О 2017о.э.д\метод.объединение2\20170420_093306 (2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2"/>
          <a:stretch/>
        </p:blipFill>
        <p:spPr bwMode="auto">
          <a:xfrm>
            <a:off x="0" y="1772816"/>
            <a:ext cx="56900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амообр-е Б.О.В\проект ледяные чудеса\фото Ледяные чудеса\20171225_18112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9"/>
          <a:stretch/>
        </p:blipFill>
        <p:spPr bwMode="auto">
          <a:xfrm>
            <a:off x="5724128" y="1215917"/>
            <a:ext cx="2938774" cy="26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самообр-е Б.О.В\опытно-эксп. д-ть\фото эксп.д-ть ст.гр\DSCN52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0"/>
          <a:stretch/>
        </p:blipFill>
        <p:spPr bwMode="auto">
          <a:xfrm>
            <a:off x="180652" y="4210281"/>
            <a:ext cx="4175323" cy="21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самообр-е Б.О.В\опытно-эксп. д-ть\фото эксп.д-ть ст.гр\DSCN52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0" b="14233"/>
          <a:stretch/>
        </p:blipFill>
        <p:spPr bwMode="auto">
          <a:xfrm>
            <a:off x="5199494" y="4272376"/>
            <a:ext cx="3620977" cy="19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 flipH="1">
            <a:off x="29508" y="139764"/>
            <a:ext cx="1499494" cy="12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586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0349" y="404664"/>
            <a:ext cx="5515549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Опыты – эксперименты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 сделать цветные фонарики»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User\Desktop\самообр-е Б.О.В\проект ледяные чудеса\фото Ледяные чудеса\20171225_18115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1" b="20252"/>
          <a:stretch/>
        </p:blipFill>
        <p:spPr bwMode="auto">
          <a:xfrm>
            <a:off x="0" y="1668937"/>
            <a:ext cx="2813564" cy="15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амообр-е Б.О.В\проект ледяные чудеса\фото Ледяные чудеса\20171225_181415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0"/>
          <a:stretch/>
        </p:blipFill>
        <p:spPr bwMode="auto">
          <a:xfrm>
            <a:off x="4718115" y="1772816"/>
            <a:ext cx="2834891" cy="20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самообр-е Б.О.В\проект ледяные чудеса\фото Ледяные чудеса\20171225_1814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5"/>
          <a:stretch/>
        </p:blipFill>
        <p:spPr bwMode="auto">
          <a:xfrm>
            <a:off x="2722091" y="4641193"/>
            <a:ext cx="2735695" cy="2031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User\Desktop\самообр-е Б.О.В\проект ледяные чудеса\фото Ледяные чудеса\20171225_1819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77" y="51675"/>
            <a:ext cx="1632223" cy="21762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User\Desktop\самообр-е Б.О.В\проект ледяные чудеса\фото Ледяные чудеса\20171228_1142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174140" cy="23806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Users\User\Desktop\самообр-е Б.О.В\проект ледяные чудеса\фото Ледяные чудеса\20171228_11412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0" r="18190" b="24803"/>
          <a:stretch/>
        </p:blipFill>
        <p:spPr bwMode="auto">
          <a:xfrm>
            <a:off x="40111" y="3798989"/>
            <a:ext cx="2794231" cy="16844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2699792" y="1484784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518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270" y="35097"/>
            <a:ext cx="600715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Исследование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Опыты - эксперименты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Из чего можно сделать ледяные картины?»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8" name="Picture 6" descr="C:\Users\User\Desktop\самообр-е Б.О.В\проект ледяные чудеса\фото Ледяные чудеса\20171221_17351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6"/>
          <a:stretch/>
        </p:blipFill>
        <p:spPr bwMode="auto">
          <a:xfrm>
            <a:off x="395536" y="1401625"/>
            <a:ext cx="2280295" cy="20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самообр-е Б.О.В\проект ледяные чудеса\фото Ледяные чудеса\20171221_1735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08" y="9399"/>
            <a:ext cx="2136977" cy="28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самообр-е Б.О.В\проект ледяные чудеса\фото Ледяные чудеса\20171221_1737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5"/>
          <a:stretch/>
        </p:blipFill>
        <p:spPr bwMode="auto">
          <a:xfrm>
            <a:off x="2967064" y="1124744"/>
            <a:ext cx="3133363" cy="23042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User\Desktop\самообр-е Б.О.В\проект ледяные чудеса\фото Ледяные чудеса\20171228_1117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6"/>
          <a:stretch/>
        </p:blipFill>
        <p:spPr bwMode="auto">
          <a:xfrm>
            <a:off x="10294" y="3645024"/>
            <a:ext cx="2920803" cy="2323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User\Desktop\самообр-е Б.О.В\проект ледяные чудеса\фото Ледяные чудеса\20171228_11182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4"/>
          <a:stretch/>
        </p:blipFill>
        <p:spPr bwMode="auto">
          <a:xfrm>
            <a:off x="2822195" y="4365104"/>
            <a:ext cx="3005368" cy="23576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самообр-е Б.О.В\проект ледяные чудеса\фото Ледяные чудеса\20171228_1123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796136" y="3019292"/>
            <a:ext cx="3186354" cy="2124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599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5263"/>
            <a:ext cx="8870950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0058" y="1412776"/>
            <a:ext cx="5256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«Люди, научившиеся… наблюдениям и опытам, приобретают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           способность сами ставить вопросы и получать на них ответы,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оказываясь на более высоком умственном и нравственном уровне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 сравнении с теми, кто такой школы не прошел»  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К. Е. Тимирязев.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228184" y="4149080"/>
            <a:ext cx="165801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270" y="35097"/>
            <a:ext cx="600715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Исследование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Опыты - эксперименты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Из чего можно сделать ледяные картины?»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 descr="C:\Users\User\Desktop\самообр-е Б.О.В\проект ледяные чудеса\фото Ледяные чудеса\20171221_17381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8184" b="5528"/>
          <a:stretch/>
        </p:blipFill>
        <p:spPr bwMode="auto">
          <a:xfrm>
            <a:off x="410379" y="908719"/>
            <a:ext cx="2531652" cy="16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самообр-е Б.О.В\проект ледяные чудеса\фото Ледяные чудеса\20171221_1742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703168" cy="20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самообр-е Б.О.В\проект ледяные чудеса\фото Ледяные чудеса\20171221_175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54" y="2599155"/>
            <a:ext cx="2528325" cy="18962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User\Desktop\самообр-е Б.О.В\проект ледяные чудеса\фото Ледяные чудеса\20171221_1753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36" y="4725144"/>
            <a:ext cx="2461253" cy="18459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User\Desktop\самообр-е Б.О.В\проект ледяные чудеса\фото Ледяные чудеса\20171228_1116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4148" y="1238539"/>
            <a:ext cx="2638557" cy="19789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Users\User\Desktop\самообр-е Б.О.В\проект ледяные чудеса\фото Ледяные чудеса\20171228_11165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7860" r="19266" b="1710"/>
          <a:stretch/>
        </p:blipFill>
        <p:spPr bwMode="auto">
          <a:xfrm rot="5400000">
            <a:off x="4279650" y="4287630"/>
            <a:ext cx="1921393" cy="18970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User\Desktop\самообр-е Б.О.В\проект ледяные чудеса\фото Ледяные чудеса\20171228_1117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9" y="4641540"/>
            <a:ext cx="2893053" cy="21697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671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04664"/>
            <a:ext cx="551554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Опыты – эксперименты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«Ледяные сувениры»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User\Desktop\самообр-е Б.О.В\проект ледяные чудеса\фото Ледяные чудеса\20171226_10181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4"/>
          <a:stretch/>
        </p:blipFill>
        <p:spPr bwMode="auto">
          <a:xfrm>
            <a:off x="-19534" y="847862"/>
            <a:ext cx="2914055" cy="22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амообр-е Б.О.В\проект ледяные чудеса\фото Ледяные чудеса\20171226_10205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1"/>
          <a:stretch/>
        </p:blipFill>
        <p:spPr bwMode="auto">
          <a:xfrm>
            <a:off x="6654901" y="1092966"/>
            <a:ext cx="2353184" cy="176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самообр-е Б.О.В\проект ледяные чудеса\фото Ледяные чудеса\20171226_1025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1848247" cy="2464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User\Desktop\самообр-е Б.О.В\проект ледяные чудеса\фото Ледяные чудеса\20171226_1029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5"/>
          <a:stretch/>
        </p:blipFill>
        <p:spPr bwMode="auto">
          <a:xfrm>
            <a:off x="7466" y="3120824"/>
            <a:ext cx="2887055" cy="2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самообр-е Б.О.В\проект ледяные чудеса\фото Ледяные чудеса\20171228_1137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5400000">
            <a:off x="7111548" y="2756601"/>
            <a:ext cx="1517228" cy="22758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User\Desktop\самообр-е Б.О.В\проект ледяные чудеса\фото Ледяные чудеса\20171228_11381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1"/>
          <a:stretch/>
        </p:blipFill>
        <p:spPr bwMode="auto">
          <a:xfrm rot="5400000">
            <a:off x="2630176" y="4200951"/>
            <a:ext cx="2138481" cy="2940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User\Desktop\самообр-е Б.О.В\проект ледяные чудеса\фото Ледяные чудеса\20171228_1137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0"/>
          <a:stretch/>
        </p:blipFill>
        <p:spPr bwMode="auto">
          <a:xfrm>
            <a:off x="5169534" y="4542629"/>
            <a:ext cx="2281333" cy="21976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0712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04664"/>
            <a:ext cx="551554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Опыты – эксперименты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«Ледяные сувениры»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User\Desktop\самообр-е Б.О.В\проект ледяные чудеса\фото Ледяные чудеса\20171226_1019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2"/>
          <a:stretch/>
        </p:blipFill>
        <p:spPr bwMode="auto">
          <a:xfrm rot="10800000">
            <a:off x="293290" y="168307"/>
            <a:ext cx="2088233" cy="11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амообр-е Б.О.В\проект ледяные чудеса\фото Ледяные чудеса\20171226_10242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29211" b="8421"/>
          <a:stretch/>
        </p:blipFill>
        <p:spPr bwMode="auto">
          <a:xfrm>
            <a:off x="5811685" y="1291061"/>
            <a:ext cx="2243137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самообр-е Б.О.В\проект ледяные чудеса\фото Ледяные чудеса\20171226_1026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0" b="16759"/>
          <a:stretch/>
        </p:blipFill>
        <p:spPr bwMode="auto">
          <a:xfrm>
            <a:off x="2123728" y="5632799"/>
            <a:ext cx="2036229" cy="1008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:\Users\User\Desktop\самообр-е Б.О.В\проект ледяные чудеса\фото Ледяные чудеса\20171226_1019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28546" b="7734"/>
          <a:stretch/>
        </p:blipFill>
        <p:spPr bwMode="auto">
          <a:xfrm rot="10800000">
            <a:off x="6911752" y="5727225"/>
            <a:ext cx="2232248" cy="1130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:\Users\User\Desktop\самообр-е Б.О.В\проект ледяные чудеса\фото Ледяные чудеса\20171228_11362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6"/>
          <a:stretch/>
        </p:blipFill>
        <p:spPr bwMode="auto">
          <a:xfrm rot="5400000">
            <a:off x="1438256" y="2060516"/>
            <a:ext cx="3407171" cy="20362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C:\Users\User\Desktop\самообр-е Б.О.В\проект ледяные чудеса\фото Ледяные чудеса\20171228_11363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24722" b="7851"/>
          <a:stretch/>
        </p:blipFill>
        <p:spPr bwMode="auto">
          <a:xfrm rot="5400000">
            <a:off x="6555063" y="3534168"/>
            <a:ext cx="3058302" cy="1695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C:\Users\User\Desktop\самообр-е Б.О.В\проект ледяные чудеса\фото Ледяные чудеса\20171228_11363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21892" r="10215"/>
          <a:stretch/>
        </p:blipFill>
        <p:spPr bwMode="auto">
          <a:xfrm rot="5400000">
            <a:off x="3827678" y="2825175"/>
            <a:ext cx="2690157" cy="2025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C:\Users\User\Desktop\самообр-е Б.О.В\проект ледяные чудеса\фото Ледяные чудеса\20171228_11364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8984" r="8656" b="7383"/>
          <a:stretch/>
        </p:blipFill>
        <p:spPr bwMode="auto">
          <a:xfrm rot="5400000">
            <a:off x="-263859" y="4216130"/>
            <a:ext cx="2816841" cy="20605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3922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33189"/>
            <a:ext cx="5619102" cy="914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Практическая деятельность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«Украшаем участок ледяными чудесами»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 flipH="1">
            <a:off x="165740" y="190523"/>
            <a:ext cx="1627791" cy="13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самообр-е Б.О.В\проект ледяные чудеса\фото Ледяные чудеса\20180111_112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7726" y="4036506"/>
            <a:ext cx="3212976" cy="24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амообр-е Б.О.В\проект ледяные чудеса\фото Ледяные чудеса\20180111_1127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5024" y="2638078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самообр-е Б.О.В\проект ледяные чудеса\фото Ледяные чудеса\20180111_113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9" y="1511460"/>
            <a:ext cx="2694087" cy="20205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User\Desktop\самообр-е Б.О.В\проект ледяные чудеса\фото Ледяные чудеса\20180111_1139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93" y="3532023"/>
            <a:ext cx="3223007" cy="24172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User\Desktop\самообр-е Б.О.В\проект ледяные чудеса\фото Ледяные чудеса\20180111_1142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96" y="948119"/>
            <a:ext cx="3250704" cy="24380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74573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Практическая деятельность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«Украшаем участок ледяными чудесами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9514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39752" y="1052736"/>
            <a:ext cx="49530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 b="1" i="1" dirty="0">
              <a:solidFill>
                <a:srgbClr val="3333CC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2939" y="976565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Тема </a:t>
            </a:r>
            <a:r>
              <a:rPr lang="ru-RU" b="1" i="1" dirty="0">
                <a:solidFill>
                  <a:srgbClr val="002060"/>
                </a:solidFill>
              </a:rPr>
              <a:t>проекта </a:t>
            </a:r>
            <a:r>
              <a:rPr lang="ru-RU" b="1" i="1" dirty="0"/>
              <a:t>«Ледяные чудеса»</a:t>
            </a:r>
            <a:endParaRPr lang="ru-RU" dirty="0"/>
          </a:p>
          <a:p>
            <a:r>
              <a:rPr lang="ru-RU" b="1" i="1" dirty="0">
                <a:solidFill>
                  <a:srgbClr val="002060"/>
                </a:solidFill>
              </a:rPr>
              <a:t>Тип проекта</a:t>
            </a:r>
            <a:r>
              <a:rPr lang="ru-RU" b="1" i="1" dirty="0"/>
              <a:t>:</a:t>
            </a:r>
            <a:r>
              <a:rPr lang="ru-RU" dirty="0"/>
              <a:t> познавательно – исследовательский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Место проведения проект</a:t>
            </a:r>
            <a:r>
              <a:rPr lang="ru-RU" b="1" i="1" dirty="0"/>
              <a:t>а:</a:t>
            </a:r>
            <a:r>
              <a:rPr lang="ru-RU" i="1" dirty="0"/>
              <a:t> </a:t>
            </a:r>
            <a:r>
              <a:rPr lang="ru-RU" dirty="0"/>
              <a:t>МКДОУ</a:t>
            </a:r>
            <a:r>
              <a:rPr lang="ru-RU" i="1" dirty="0"/>
              <a:t> </a:t>
            </a:r>
            <a:r>
              <a:rPr lang="ru-RU" dirty="0"/>
              <a:t>«Детский сад «Ручеек»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Участники проекта</a:t>
            </a:r>
            <a:r>
              <a:rPr lang="ru-RU" b="1" i="1" dirty="0"/>
              <a:t>:</a:t>
            </a:r>
            <a:r>
              <a:rPr lang="ru-RU" i="1" dirty="0"/>
              <a:t> </a:t>
            </a:r>
            <a:r>
              <a:rPr lang="ru-RU" dirty="0"/>
              <a:t>дети старшей группы, педагоги, родители.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Сроки проведения проекта:    </a:t>
            </a:r>
            <a:r>
              <a:rPr lang="ru-RU" dirty="0"/>
              <a:t>декабрь - январь – февраль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Цель проекта</a:t>
            </a:r>
            <a:r>
              <a:rPr lang="ru-RU" b="1" i="1" dirty="0"/>
              <a:t>:</a:t>
            </a:r>
            <a:r>
              <a:rPr lang="ru-RU" b="1" dirty="0"/>
              <a:t> </a:t>
            </a:r>
            <a:r>
              <a:rPr lang="ru-RU" dirty="0"/>
              <a:t>Формирование у детей представления о свойствах и изменениях воды и льда через исследовательскую деятельность в условиях детского сада в зимний период.</a:t>
            </a:r>
          </a:p>
        </p:txBody>
      </p:sp>
      <p:pic>
        <p:nvPicPr>
          <p:cNvPr id="4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351553" y="348680"/>
            <a:ext cx="279244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Z:\newtek\_backgrounds_1.02\Ryan\PP Template 10\snowflake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1284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/>
              <a:t>Развивать познавательный интерес детей, способствовать умению устанавливать </a:t>
            </a:r>
            <a:r>
              <a:rPr lang="ru-RU" dirty="0" err="1"/>
              <a:t>причинно</a:t>
            </a:r>
            <a:r>
              <a:rPr lang="ru-RU" dirty="0"/>
              <a:t> - следственные связи между природными явлениями (сезон - мороз - лёд)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/>
              <a:t>формировать умения и навыки наблюдения за объектами неживой природы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/>
              <a:t>формировать представления детей о свойствах и агрегатных состояниях вод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/>
              <a:t>развить экологическое мышление и творческое воображение в процессе опытно-</a:t>
            </a:r>
            <a:br>
              <a:rPr lang="ru-RU" dirty="0"/>
            </a:br>
            <a:r>
              <a:rPr lang="ru-RU" dirty="0"/>
              <a:t>исследовательской деятельности детей.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/>
              <a:t>развивать творческое воображение, фантазию, эстетический вкус в ходе работы с природными материалами: водой и льдом.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856903" y="3429000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619" y="332656"/>
            <a:ext cx="7128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Актуальность проекта </a:t>
            </a:r>
            <a:endParaRPr lang="ru-RU" sz="3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Дети по природе своей исследователи. Неутолимая жажда новых впечатлений, любознательность, постоянное стремление экспериментировать, самостоятельно искать новые сведения о мире – традиционно рассматриваются как важнейшие черты детского поведения.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Исследовательская активность, поведение это естественное состояние ребенка, он настроен на желание познать мир. Именно это и создает условия для того, чтобы психическое развитие ребенка изначально разворачивалось как процесс саморазвития.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660232" y="4581128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914"/>
            <a:ext cx="7911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Педагогические </a:t>
            </a:r>
            <a:r>
              <a:rPr lang="ru-RU" b="1" i="1" dirty="0">
                <a:solidFill>
                  <a:srgbClr val="002060"/>
                </a:solidFill>
              </a:rPr>
              <a:t>условия реализации проекта основаны на следующих принципах:</a:t>
            </a:r>
            <a:endParaRPr lang="ru-RU" dirty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endParaRPr lang="ru-RU" b="1" dirty="0"/>
          </a:p>
          <a:p>
            <a:pPr marL="342900" lvl="0" indent="-342900">
              <a:buFont typeface="Wingdings" pitchFamily="2" charset="2"/>
              <a:buChar char="v"/>
            </a:pPr>
            <a:endParaRPr lang="ru-RU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1320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Научность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Личностно ориентированное </a:t>
            </a:r>
          </a:p>
          <a:p>
            <a:r>
              <a:rPr lang="ru-RU" dirty="0">
                <a:solidFill>
                  <a:srgbClr val="002060"/>
                </a:solidFill>
              </a:rPr>
              <a:t>взаимодействие педагога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50131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Интеграция образовательных областей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6571" y="243298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Комфортность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Опора на целостное развитие личности</a:t>
            </a:r>
          </a:p>
          <a:p>
            <a:r>
              <a:rPr lang="ru-RU" dirty="0">
                <a:solidFill>
                  <a:srgbClr val="002060"/>
                </a:solidFill>
              </a:rPr>
              <a:t>Ориентация на зону ближайшего развития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907704" y="1179076"/>
            <a:ext cx="2016224" cy="1154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26794" y="1135826"/>
            <a:ext cx="1185366" cy="1429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076328" y="1179076"/>
            <a:ext cx="351656" cy="383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516364" y="4581128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600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840" y="1013534"/>
            <a:ext cx="84703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/>
              <a:t>Экспериментальная </a:t>
            </a:r>
            <a:r>
              <a:rPr lang="ru-RU" dirty="0"/>
              <a:t>деятельность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Трудовая деятельность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Творческая деятельность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Игровая деятельность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Познавательная деятельность</a:t>
            </a:r>
          </a:p>
          <a:p>
            <a:r>
              <a:rPr lang="ru-RU" b="1" dirty="0"/>
              <a:t> Формы работы</a:t>
            </a:r>
            <a:r>
              <a:rPr lang="ru-RU" dirty="0"/>
              <a:t>:</a:t>
            </a:r>
          </a:p>
          <a:p>
            <a:r>
              <a:rPr lang="ru-RU" dirty="0"/>
              <a:t> - Опыты, наблюдения, интегрированные, беседы, целевые прогулки, трудовая деятельность, экспериментально практическая деятельность.</a:t>
            </a:r>
          </a:p>
          <a:p>
            <a:r>
              <a:rPr lang="ru-RU" dirty="0"/>
              <a:t>- Дидактические игры, игры экологического содержания.</a:t>
            </a:r>
          </a:p>
          <a:p>
            <a:r>
              <a:rPr lang="ru-RU" dirty="0"/>
              <a:t>- Использование художественной и познавательной литературы, использование информационного материала, создание малых архитектурных форм на участке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151" y="332656"/>
            <a:ext cx="2642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Связи в проекте: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5861941" y="687890"/>
            <a:ext cx="2742507" cy="22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13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и на занятия\времена года\ЗИМА\зима\1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99" y="4387133"/>
            <a:ext cx="1252938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982177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Ожидаемые результаты:</a:t>
            </a:r>
            <a:endParaRPr lang="ru-RU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Активизация познавательного интереса к окружающей природе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Приобретение личного опыта в познавательно-исследовательской деятельности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Привлечение родителей воспитанников к сотрудничеству и взаимодействию.</a:t>
            </a:r>
          </a:p>
          <a:p>
            <a:r>
              <a:rPr lang="ru-RU" b="1" dirty="0"/>
              <a:t>Материально-техническая база</a:t>
            </a:r>
            <a:endParaRPr lang="ru-RU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Мини-лаборатория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Уголок экспериментирования в групп</a:t>
            </a:r>
          </a:p>
        </p:txBody>
      </p:sp>
    </p:spTree>
    <p:extLst>
      <p:ext uri="{BB962C8B-B14F-4D97-AF65-F5344CB8AC3E}">
        <p14:creationId xmlns:p14="http://schemas.microsoft.com/office/powerpoint/2010/main" val="1767257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53231"/>
            <a:ext cx="5663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Предметно развивающая среда по ОЭД</a:t>
            </a:r>
            <a:endParaRPr lang="ru-RU" dirty="0"/>
          </a:p>
        </p:txBody>
      </p:sp>
      <p:pic>
        <p:nvPicPr>
          <p:cNvPr id="2050" name="Picture 2" descr="C:\Users\User\Desktop\самообр-е Б.О.В\проект ледяные чудеса\фото Ледяные чудеса\DSCN5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631"/>
            <a:ext cx="6189728" cy="46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самообр-е Б.О.В\проект ледяные чудеса\фото Ледяные чудеса\20171221_1636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19246" b="35480"/>
          <a:stretch/>
        </p:blipFill>
        <p:spPr bwMode="auto">
          <a:xfrm>
            <a:off x="5021931" y="5256224"/>
            <a:ext cx="4045048" cy="160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er\Desktop\самообр-е Б.О.В\проект ледяные чудеса\фото Ледяные чудеса\20171221_1636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5" b="11706"/>
          <a:stretch/>
        </p:blipFill>
        <p:spPr bwMode="auto">
          <a:xfrm>
            <a:off x="251520" y="5195476"/>
            <a:ext cx="3744775" cy="16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самообр-е Б.О.В\опытно-эксп. д-ть\фото эксп.д-ть ст.гр\DSCN52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8529">
            <a:off x="5985056" y="2447629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езентации на занятия\времена года\ЗИМА\зима\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163" b="87907" l="16725" r="8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0423" r="13003" b="9746"/>
          <a:stretch/>
        </p:blipFill>
        <p:spPr bwMode="auto">
          <a:xfrm>
            <a:off x="6796129" y="284063"/>
            <a:ext cx="2347871" cy="1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306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SpeedoSSi"/>
        <a:ea typeface=""/>
        <a:cs typeface=""/>
      </a:majorFont>
      <a:minorFont>
        <a:latin typeface="SpeedoSS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nters_fros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4269</TotalTime>
  <Words>1010</Words>
  <Application>Microsoft Office PowerPoint</Application>
  <PresentationFormat>Экран (4:3)</PresentationFormat>
  <Paragraphs>212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winter</vt:lpstr>
      <vt:lpstr>winters_frost</vt:lpstr>
      <vt:lpstr>Снежинки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2017-12-28T01:30:06Z</dcterms:created>
  <dcterms:modified xsi:type="dcterms:W3CDTF">2018-04-20T03:27:14Z</dcterms:modified>
</cp:coreProperties>
</file>