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5" r:id="rId2"/>
  </p:sldMasterIdLst>
  <p:sldIdLst>
    <p:sldId id="279" r:id="rId3"/>
    <p:sldId id="316" r:id="rId4"/>
    <p:sldId id="280" r:id="rId5"/>
    <p:sldId id="267" r:id="rId6"/>
    <p:sldId id="313" r:id="rId7"/>
    <p:sldId id="311" r:id="rId8"/>
    <p:sldId id="317" r:id="rId9"/>
    <p:sldId id="290" r:id="rId10"/>
    <p:sldId id="306" r:id="rId11"/>
    <p:sldId id="298" r:id="rId12"/>
    <p:sldId id="262" r:id="rId13"/>
    <p:sldId id="291" r:id="rId14"/>
    <p:sldId id="293" r:id="rId15"/>
    <p:sldId id="295" r:id="rId16"/>
    <p:sldId id="264" r:id="rId17"/>
    <p:sldId id="285" r:id="rId18"/>
    <p:sldId id="286" r:id="rId19"/>
    <p:sldId id="287" r:id="rId20"/>
    <p:sldId id="307" r:id="rId21"/>
    <p:sldId id="288" r:id="rId22"/>
    <p:sldId id="308" r:id="rId23"/>
    <p:sldId id="305" r:id="rId2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494949"/>
    <a:srgbClr val="75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17463" y="6"/>
            <a:ext cx="12231688" cy="6856413"/>
            <a:chOff x="-16934" y="0"/>
            <a:chExt cx="12231160" cy="6856214"/>
          </a:xfrm>
        </p:grpSpPr>
        <p:pic>
          <p:nvPicPr>
            <p:cNvPr id="5" name="Picture 15" descr="HD-PanelTitleR1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6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9" descr="HDRibbonTitle-UniformTr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Connector 14"/>
          <p:cNvCxnSpPr/>
          <p:nvPr/>
        </p:nvCxnSpPr>
        <p:spPr>
          <a:xfrm>
            <a:off x="2692401" y="3522663"/>
            <a:ext cx="68151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137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42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5CC15-7150-4B68-9EF7-278BBE994EF1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1" y="5037138"/>
            <a:ext cx="5214939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9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47F28-1B19-483D-AF4D-3BDFB9179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5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5B4E0-0D71-4A39-AE92-D817B1E4A983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E0943-318D-43A1-85D0-8E92C62B5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6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71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71" y="4343405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9A1D5-8DD8-43A5-81C7-B99AC4294E49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8B840-AA57-4993-AD3F-0F94A22BD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599739" y="2827344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6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7" y="982132"/>
            <a:ext cx="9296399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5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E5EC2-5A3E-4E0A-938F-AE84C5AF2C2B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7B713-084B-4DBA-955E-7A33A8BE8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7DE0F-7B87-4C6B-8D6F-7E68EF7DB324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BB64A-D1DE-470E-89A8-5CA1E2D92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62013" y="8794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10599739" y="2598744"/>
            <a:ext cx="609600" cy="585787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atin typeface="+mn-lt"/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6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7" y="982132"/>
            <a:ext cx="9296399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FE2CD-7D36-4165-BAFB-A3604B7A5F0A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777E3-66FD-49DA-9556-5BFE4EA03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6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470405"/>
            <a:ext cx="9609671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0D08F-05B3-47EA-B699-2AF45FA65636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6FAD3-8AA6-4AD4-89E5-3829B000A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6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A7000-DF44-4480-A96C-F438AFF5A811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D169D-CBF3-4787-870E-8D4180A90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61" y="982136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2" y="982132"/>
            <a:ext cx="7433025" cy="48937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473FF-9CDD-422D-9745-A9B35DA3FD35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49FA6-B026-47C0-A3DE-37B6F4D08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543051" y="1344614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AE16B0-F669-4D20-B83F-E83027DFF74D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01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E43D-8A5F-468B-BCC1-A4B322193230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7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6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CC7AA-4299-4638-950A-4ECA6466B920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BEAA6-DE27-4DEF-B16D-86A8761FB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3767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10984" y="2746375"/>
            <a:ext cx="8466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391885-3FFA-40FF-8B02-589AA7392106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68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7F164-932B-4C71-9675-7CCE0EC0D456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82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BE47E0-450D-4931-BF67-DE33880FD41F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25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ACD02-37B8-48B5-B147-6113293671C8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71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552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D8E27B-937B-4EBD-A546-7F22D52E29B7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48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6E4A05-C353-4156-8B38-228D06D10D9B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46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6671734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A1F5A6-2F84-4E5E-A915-42DC83655BC5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57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83353-1C30-480E-987B-B6495C40C99B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83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6E0B3-5442-4EFE-8F10-9D77AB8E571D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5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2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9" y="3846057"/>
            <a:ext cx="8158691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A61F4-44DD-4CF8-BB3C-E7A2C3B5339B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7BC2-3750-4057-8529-4C16C9C30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6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1A20A-2FF3-4348-BD8C-37B8FE0EDBE0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5AA13-C9E8-4D35-82E0-9A0AB2FAC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6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8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8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7D522-D50B-4C06-9CCB-A2C195AE19AC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38B42-0025-4B05-94B6-F4CFD1F79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6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B9443-FD65-4BBB-AE6B-5639E55BED94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35FE2-4EEF-46DA-86D7-D4A16F889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8068D-3BAD-4D1D-8C26-4B575F8FCDAE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0428A-A631-4A5A-95B4-D19B76D51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6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5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6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5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3E44E-87B2-40C4-80F6-47735BECD5FB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90930-4C99-4B93-AEC7-111842B28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A5ED3-E844-48F1-9B44-783DD02A1E6E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8E7AB-9A3B-4109-BC88-79C373403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-15874" y="6"/>
            <a:ext cx="12230100" cy="6856413"/>
            <a:chOff x="-15736" y="0"/>
            <a:chExt cx="12229962" cy="6856214"/>
          </a:xfrm>
        </p:grpSpPr>
        <p:pic>
          <p:nvPicPr>
            <p:cNvPr id="1032" name="Picture 7" descr="HD-PanelContent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9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9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9DF09E48-38C4-4DFF-9727-0958E842BCAF}" type="datetimeFigureOut">
              <a:rPr lang="ru-RU"/>
              <a:pPr>
                <a:defRPr/>
              </a:pPr>
              <a:t>08.03.2022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6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35FC7C6-F150-4EF3-8534-475809CA5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77" r:id="rId7"/>
    <p:sldLayoutId id="2147483684" r:id="rId8"/>
    <p:sldLayoutId id="2147483676" r:id="rId9"/>
    <p:sldLayoutId id="2147483675" r:id="rId10"/>
    <p:sldLayoutId id="2147483685" r:id="rId11"/>
    <p:sldLayoutId id="2147483686" r:id="rId12"/>
    <p:sldLayoutId id="2147483674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4367" y="20639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0434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Tahoma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Arial" charset="0"/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Tahoma" pitchFamily="34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Arial" charset="0"/>
              </a:defRPr>
            </a:lvl1pPr>
            <a:extLst/>
          </a:lstStyle>
          <a:p>
            <a:pPr>
              <a:defRPr/>
            </a:pPr>
            <a:fld id="{8FD91412-C92D-4952-98FE-D10A7376F2F7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  <a:latin typeface="Tahoma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  <a:latin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3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2692401" y="1871669"/>
            <a:ext cx="6815139" cy="1514475"/>
          </a:xfrm>
        </p:spPr>
        <p:txBody>
          <a:bodyPr/>
          <a:lstStyle/>
          <a:p>
            <a:endParaRPr lang="ru-RU">
              <a:ln>
                <a:noFill/>
              </a:ln>
            </a:endParaRPr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401" y="3657600"/>
            <a:ext cx="6815139" cy="1320800"/>
          </a:xfrm>
        </p:spPr>
        <p:txBody>
          <a:bodyPr/>
          <a:lstStyle/>
          <a:p>
            <a:endParaRPr lang="ru-RU"/>
          </a:p>
        </p:txBody>
      </p:sp>
      <p:pic>
        <p:nvPicPr>
          <p:cNvPr id="19459" name="Picture 2" descr="C:\Users\Администратор\Desktop\aHR0cDovL25lZWQ0c29mdC5ydS91cGxvYWRzL3RhZ2luYXRvci9Ob3YtMjAxMi9mb255LWRseWEtcHJlemVudGFjaWouanB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883" y="261255"/>
            <a:ext cx="1236374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67924" y="1844675"/>
            <a:ext cx="9799637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kern="0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БИЗИБОРД</a:t>
            </a:r>
            <a:r>
              <a:rPr lang="ru-RU" sz="4000" kern="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 средство развития /саморазвития/ детей дошкольного возраста</a:t>
            </a:r>
          </a:p>
          <a:p>
            <a:pPr lvl="0" algn="r"/>
            <a:endParaRPr lang="ru-RU" altLang="ru-RU" sz="2400" b="1" dirty="0">
              <a:solidFill>
                <a:srgbClr val="0000A8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altLang="ru-RU" sz="2400" b="1" dirty="0">
                <a:solidFill>
                  <a:srgbClr val="0000A8"/>
                </a:solidFill>
                <a:latin typeface="Times New Roman" pitchFamily="18" charset="0"/>
                <a:cs typeface="Times New Roman" pitchFamily="18" charset="0"/>
              </a:rPr>
              <a:t>Учитель-дефектолог:</a:t>
            </a:r>
          </a:p>
          <a:p>
            <a:pPr lvl="0" algn="r"/>
            <a:r>
              <a:rPr lang="ru-RU" altLang="ru-RU" sz="2400" b="1" dirty="0">
                <a:solidFill>
                  <a:srgbClr val="0000A8"/>
                </a:solidFill>
                <a:latin typeface="Times New Roman" pitchFamily="18" charset="0"/>
                <a:cs typeface="Times New Roman" pitchFamily="18" charset="0"/>
              </a:rPr>
              <a:t>Миренкова Н.А</a:t>
            </a:r>
            <a:endParaRPr lang="ru-RU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24" y="1779712"/>
            <a:ext cx="9411332" cy="86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332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Администратор\Desktop\skachat-fony-na-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419102"/>
            <a:ext cx="12444413" cy="727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4800" y="703269"/>
            <a:ext cx="8839200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4122057" y="986971"/>
            <a:ext cx="68920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Мягкие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Бизиборды</a:t>
            </a:r>
            <a:endParaRPr lang="ru-RU" sz="3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0103" y="2125980"/>
            <a:ext cx="834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9" descr="D:\Мои документы\1 сентября\Про бизиборды_Загрузить\Мастер-класс_Бизи\Бизиборд1 - копия\Слайд6 - копия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2" y="1665476"/>
            <a:ext cx="4402251" cy="3046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:\Мои документы\1 сентября\Про бизиборды_Загрузить\Мастер-класс_Бизи\Бизиборд1 - копия\Слайд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9793" y="1665476"/>
            <a:ext cx="4277292" cy="3046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557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Администратор\Desktop\skachat-fony-na-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242888"/>
            <a:ext cx="12444413" cy="7277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2" name="Рисунок 2" descr="http://mamamozhetvse.ru/wp-content/uploads/2016/05/razvivaushie-doski-dlya-detei-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1011" y="1306286"/>
            <a:ext cx="8729087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Администратор\Desktop\skachat-fony-na-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5860" y="0"/>
            <a:ext cx="12442827" cy="72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566742" y="1519239"/>
            <a:ext cx="106505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dirty="0">
              <a:solidFill>
                <a:srgbClr val="49494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AutoShape 2" descr="Картинки по запросу фотография Марии Монтессо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20484" name="AutoShape 4" descr="Картинки по запросу фотография Марии Монтессори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20485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Garamond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5201" y="1223380"/>
            <a:ext cx="8636000" cy="5218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4727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Администратор\Desktop\skachat-fony-na-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839" y="0"/>
            <a:ext cx="12442827" cy="72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566742" y="1519239"/>
            <a:ext cx="106505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dirty="0">
              <a:solidFill>
                <a:srgbClr val="49494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AutoShape 2" descr="Картинки по запросу фотография Марии Монтессо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20484" name="AutoShape 4" descr="Картинки по запросу фотография Марии Монтессори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20485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Garamond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200" y="1320800"/>
            <a:ext cx="8853714" cy="543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4727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Администратор\Desktop\skachat-fony-na-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839" y="0"/>
            <a:ext cx="12442827" cy="72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566742" y="1519239"/>
            <a:ext cx="106505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dirty="0">
              <a:solidFill>
                <a:srgbClr val="49494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AutoShape 2" descr="Картинки по запросу фотография Марии Монтессо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20484" name="AutoShape 4" descr="Картинки по запросу фотография Марии Монтессори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20485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Garamond" pitchFamily="18" charset="0"/>
            </a:endParaRPr>
          </a:p>
        </p:txBody>
      </p:sp>
      <p:pic>
        <p:nvPicPr>
          <p:cNvPr id="7" name="Picture 6" descr="D:\Мои документы\1 сентября\Про бизиборды_Загрузить\Мастер-класс_Бизи\Бизиборд1 - копия\Слайд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256" y="1519239"/>
            <a:ext cx="4599354" cy="3533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D:\Мои документы\1 сентября\Про бизиборды_Загрузить\Мастер-класс_Бизи\Бизиборд1 - копия\Слайд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4574" y="1577273"/>
            <a:ext cx="4589196" cy="3417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727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Администратор\Desktop\skachat-fony-na-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242888"/>
            <a:ext cx="12444413" cy="727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2" descr="Картинки по запросу бизиборд своими руками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0687" y="1263318"/>
            <a:ext cx="7707086" cy="4673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6385"/>
            <a:ext cx="12365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5"/>
          <p:cNvSpPr>
            <a:spLocks noChangeArrowheads="1"/>
          </p:cNvSpPr>
          <p:nvPr/>
        </p:nvSpPr>
        <p:spPr bwMode="auto">
          <a:xfrm>
            <a:off x="2743200" y="1378857"/>
            <a:ext cx="6046618" cy="61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Делаем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своими руками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46" y="2380343"/>
            <a:ext cx="6460974" cy="3633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8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Администратор\Desktop\skachat-fony-na-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330200"/>
            <a:ext cx="12444413" cy="72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10800000" flipV="1">
            <a:off x="0" y="-661988"/>
            <a:ext cx="8558213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kern="0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kern="0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kern="0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6110514" y="1306286"/>
            <a:ext cx="534125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Бизиборды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лучше всего делать из доски или толстой фанеры. Толщина доски должна составлять не менее 1 см. Заготовку для будущей игрушки можно не окрашивать, достаточно пройтись по ней наждачной бумагой, чтобы малыш не смог всадить себе занозу. В качестве крепежных элементов подойдут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саморезы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клей.</a:t>
            </a:r>
          </a:p>
          <a:p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D:\Мои документы\1 сентября\Про бизиборды_Загрузить\Мастер-класс_Бизи\Бизиборд1 - копия\Слайд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57" y="1422400"/>
            <a:ext cx="5152572" cy="3306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556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1" y="-89459"/>
            <a:ext cx="1172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5"/>
          <p:cNvSpPr>
            <a:spLocks noChangeArrowheads="1"/>
          </p:cNvSpPr>
          <p:nvPr/>
        </p:nvSpPr>
        <p:spPr bwMode="auto">
          <a:xfrm>
            <a:off x="1364343" y="1204686"/>
            <a:ext cx="10377714" cy="285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Размер доски в первую очередь зависит от площади комнаты, в которой он будет располагаться и от возраста ребенка для которого она предназначена.</a:t>
            </a:r>
          </a:p>
          <a:p>
            <a:pPr>
              <a:lnSpc>
                <a:spcPct val="107000"/>
              </a:lnSpc>
            </a:pP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изготовления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бизиборда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нужно использовать только экологически чистый материал.</a:t>
            </a:r>
          </a:p>
        </p:txBody>
      </p:sp>
    </p:spTree>
    <p:extLst>
      <p:ext uri="{BB962C8B-B14F-4D97-AF65-F5344CB8AC3E}">
        <p14:creationId xmlns:p14="http://schemas.microsoft.com/office/powerpoint/2010/main" val="1474489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Администратор\Desktop\skachat-fony-na-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12442827" cy="72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AutoShape 2" descr="Картинки по запросу фотография Марии Монтессо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20484" name="AutoShape 4" descr="Картинки по запросу фотография Марии Монтессори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20485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Garamond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1370" y="1881064"/>
            <a:ext cx="8461829" cy="4600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913" y="1090845"/>
            <a:ext cx="9564914" cy="105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161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Администратор\Desktop\skachat-fony-na-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12442827" cy="72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2560321" y="1519238"/>
            <a:ext cx="865695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A23C33">
                    <a:lumMod val="5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</a:t>
            </a:r>
            <a:r>
              <a:rPr lang="ru-RU" sz="3600" dirty="0">
                <a:solidFill>
                  <a:srgbClr val="A23C33">
                    <a:lumMod val="5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время </a:t>
            </a:r>
            <a:br>
              <a:rPr lang="ru-RU" sz="3600" dirty="0">
                <a:solidFill>
                  <a:srgbClr val="A23C33">
                    <a:lumMod val="5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A23C33">
                    <a:lumMod val="5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познания окружающего мира</a:t>
            </a:r>
            <a:endParaRPr lang="ru-RU" sz="3600" dirty="0">
              <a:solidFill>
                <a:srgbClr val="A23C33">
                  <a:lumMod val="50000"/>
                </a:srgbClr>
              </a:solidFill>
              <a:latin typeface="Garamond" pitchFamily="18" charset="0"/>
            </a:endParaRPr>
          </a:p>
        </p:txBody>
      </p:sp>
      <p:sp>
        <p:nvSpPr>
          <p:cNvPr id="20483" name="AutoShape 2" descr="Картинки по запросу фотография Марии Монтессо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20484" name="AutoShape 4" descr="Картинки по запросу фотография Марии Монтессори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20485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Garamond" pitchFamily="18" charset="0"/>
            </a:endParaRPr>
          </a:p>
        </p:txBody>
      </p:sp>
      <p:pic>
        <p:nvPicPr>
          <p:cNvPr id="8" name="Picture 7" descr="D:\Мои документы\1 сентября\Про бизиборды_Загрузить\Мастер-класс_Бизи\Бизиборд1 - копия\Слайд4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767" y="2903544"/>
            <a:ext cx="5256212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605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1" y="0"/>
            <a:ext cx="1172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5"/>
          <p:cNvSpPr>
            <a:spLocks noChangeArrowheads="1"/>
          </p:cNvSpPr>
          <p:nvPr/>
        </p:nvSpPr>
        <p:spPr bwMode="auto">
          <a:xfrm>
            <a:off x="1915886" y="1074058"/>
            <a:ext cx="9417282" cy="572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развивающую доску крепятся разнообразные предметы: которые ребенок может не только трогать, но и совершать с ними определенные действия. Например щелкать выключателем, закрывать и открывать замок или щеколду, втыкать в розетку вилку, закрывать дверную цепочку, крутить диск телефона, зеркало, сделанное из пластмассы; компас; щеколда; дверной звонок, работающий от батареек; колокольчик; кусочки ткани, фольги или клеенки; старая детская обувь со шнурками; розетка с вилкой; мебельное колесико; цифры для двери; большие присоски; молнии; липучки; круг от дискового телефона; ручки для двери; кран, оснащенный вентилем</a:t>
            </a:r>
          </a:p>
          <a:p>
            <a:pPr>
              <a:lnSpc>
                <a:spcPct val="107000"/>
              </a:lnSpc>
            </a:pPr>
            <a:endParaRPr lang="ru-RU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143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03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5"/>
          <p:cNvSpPr>
            <a:spLocks noChangeArrowheads="1"/>
          </p:cNvSpPr>
          <p:nvPr/>
        </p:nvSpPr>
        <p:spPr bwMode="auto">
          <a:xfrm>
            <a:off x="2380342" y="1654629"/>
            <a:ext cx="8952825" cy="239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принципе наполнение доски может быть совершенно произвольным, в качестве её элемента может быть абсолютно любой предмет. Который вызывает у ребёнка интерес, не причиняет ему вреда и мы хотим его чему-либо научить - самостоятельно тренируясь.</a:t>
            </a:r>
          </a:p>
        </p:txBody>
      </p:sp>
    </p:spTree>
    <p:extLst>
      <p:ext uri="{BB962C8B-B14F-4D97-AF65-F5344CB8AC3E}">
        <p14:creationId xmlns:p14="http://schemas.microsoft.com/office/powerpoint/2010/main" val="498999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17" y="476250"/>
            <a:ext cx="10972800" cy="8651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8208435" y="3068638"/>
            <a:ext cx="2216151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33796" name="Picture 6" descr="спасиб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55898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Администратор\Desktop\skachat-fony-na-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236635"/>
            <a:ext cx="12598402" cy="72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2031999" y="2380343"/>
            <a:ext cx="918527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/>
            <a:endParaRPr lang="ru-RU" alt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r>
              <a:rPr lang="ru-RU" alt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«Детей учит то, что их окружает</a:t>
            </a:r>
            <a:r>
              <a:rPr lang="ru-RU" alt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r"/>
            <a:endParaRPr lang="ru-RU" altLang="ru-RU" sz="2800" dirty="0">
              <a:solidFill>
                <a:srgbClr val="A23C33">
                  <a:lumMod val="50000"/>
                </a:srgbClr>
              </a:solidFill>
              <a:latin typeface="Times New Roman" pitchFamily="18" charset="0"/>
              <a:ea typeface="Times New Roman" pitchFamily="18" charset="0"/>
            </a:endParaRPr>
          </a:p>
          <a:p>
            <a:pPr lvl="0" algn="r"/>
            <a:r>
              <a:rPr lang="ru-RU" altLang="ru-RU" sz="2800" dirty="0">
                <a:solidFill>
                  <a:srgbClr val="A23C33">
                    <a:lumMod val="50000"/>
                  </a:srgbClr>
                </a:solidFill>
                <a:latin typeface="Times New Roman" pitchFamily="18" charset="0"/>
                <a:ea typeface="Times New Roman" pitchFamily="18" charset="0"/>
              </a:rPr>
              <a:t>«Самостоятельность малыша –</a:t>
            </a:r>
          </a:p>
          <a:p>
            <a:pPr lvl="0" algn="r"/>
            <a:r>
              <a:rPr lang="ru-RU" altLang="ru-RU" sz="2800" dirty="0">
                <a:solidFill>
                  <a:srgbClr val="A23C33">
                    <a:lumMod val="50000"/>
                  </a:srgbClr>
                </a:solidFill>
                <a:latin typeface="Times New Roman" pitchFamily="18" charset="0"/>
                <a:ea typeface="Times New Roman" pitchFamily="18" charset="0"/>
              </a:rPr>
              <a:t> ключ к его развитию…»</a:t>
            </a:r>
          </a:p>
          <a:p>
            <a:pPr lvl="0" algn="r"/>
            <a:endParaRPr lang="ru-RU" alt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alt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AutoShape 2" descr="Картинки по запросу фотография Марии Монтессо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aramond" pitchFamily="18" charset="0"/>
            </a:endParaRPr>
          </a:p>
        </p:txBody>
      </p:sp>
      <p:sp>
        <p:nvSpPr>
          <p:cNvPr id="20484" name="AutoShape 4" descr="Картинки по запросу фотография Марии Монтессори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aramond" pitchFamily="18" charset="0"/>
            </a:endParaRPr>
          </a:p>
        </p:txBody>
      </p:sp>
      <p:sp>
        <p:nvSpPr>
          <p:cNvPr id="20485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aramond" pitchFamily="18" charset="0"/>
            </a:endParaRPr>
          </a:p>
        </p:txBody>
      </p:sp>
      <p:pic>
        <p:nvPicPr>
          <p:cNvPr id="8" name="Picture 7" descr="D:\Документы\А_ИЮНЬ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9" y="2380343"/>
            <a:ext cx="2991499" cy="2586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599" y="964268"/>
            <a:ext cx="8140145" cy="14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17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Администратор\Desktop\skachat-fony-na-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419101"/>
            <a:ext cx="12444413" cy="727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62629" y="798287"/>
            <a:ext cx="92673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kumimoji="0" lang="ru-RU" altLang="ru-RU" sz="2400" b="1" i="0" u="none" strike="noStrike" kern="0" cap="none" spc="0" normalizeH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3200" b="1" i="0" u="none" strike="noStrike" kern="0" cap="none" spc="0" normalizeH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развивающая доска (стенд, модуль) со всевозможными кнопками, выключателями, крючками, </a:t>
            </a:r>
            <a:r>
              <a:rPr kumimoji="0" lang="ru-RU" altLang="ru-RU" sz="3200" b="0" i="0" u="none" strike="noStrike" kern="0" cap="none" spc="0" normalizeH="0" baseline="0" noProof="0" dirty="0" err="1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резиночками</a:t>
            </a:r>
            <a:r>
              <a:rPr lang="ru-RU" altLang="ru-RU" sz="3200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фонариками, счётами, дверными замками, цепочками, звонками, дисковыми и кнопочными телефонами, молниями, пуговицами и </a:t>
            </a: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т.д. и прочими маленькими «опасностями», которые ребёнку трогать обычно запрещено – это не просто модное веяние</a:t>
            </a: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</a:endParaRPr>
          </a:p>
        </p:txBody>
      </p:sp>
      <p:pic>
        <p:nvPicPr>
          <p:cNvPr id="4" name="Picture 6" descr="D:\Мои документы\1 сентября\Про бизиборды_Загрузить\Мастер-класс_Бизи\Бизиборд1 - копия\Слайд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1" y="4725739"/>
            <a:ext cx="2699657" cy="1533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Администратор\Desktop\skachat-fony-na-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839" y="32206"/>
            <a:ext cx="12442827" cy="727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566742" y="1519239"/>
            <a:ext cx="106505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dirty="0">
              <a:solidFill>
                <a:srgbClr val="49494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AutoShape 2" descr="Картинки по запросу фотография Марии Монтессо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20484" name="AutoShape 4" descr="Картинки по запросу фотография Марии Монтессори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Garamond" pitchFamily="18" charset="0"/>
            </a:endParaRPr>
          </a:p>
        </p:txBody>
      </p:sp>
      <p:sp>
        <p:nvSpPr>
          <p:cNvPr id="20485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  <a:latin typeface="Garamond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627" y="1811626"/>
            <a:ext cx="7270687" cy="4781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21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Администратор\Desktop\skachat-fony-na-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242889"/>
            <a:ext cx="12444413" cy="727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4800" y="703269"/>
            <a:ext cx="8839200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1785257" y="1190171"/>
            <a:ext cx="910045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Бизиборда</a:t>
            </a:r>
          </a:p>
          <a:p>
            <a:pPr lvl="0"/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Способствует развитию мелкой моторики, детского интеллекта,</a:t>
            </a:r>
            <a:r>
              <a:rPr lang="ru-RU" altLang="ru-RU" sz="2800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мышления и всей мозговой активности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018826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Администратор\Desktop\skachat-fony-na-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242889"/>
            <a:ext cx="12444413" cy="727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4800" y="703269"/>
            <a:ext cx="8839200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1785257" y="1190171"/>
            <a:ext cx="9100457" cy="436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чем польза развивающей доски для детей?</a:t>
            </a:r>
          </a:p>
          <a:p>
            <a:pPr lvl="0"/>
            <a:r>
              <a:rPr lang="ru-RU" sz="2400" b="1" u="sng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развивает, обучает, воспитывает.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Бизиборд,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сделанный своими руками помогает знакомиться с бытовыми вещами,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способствует развитию детского интеллекта,</a:t>
            </a:r>
            <a:r>
              <a:rPr lang="ru-RU" altLang="ru-RU" sz="2400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мышления и всей мозговой активности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развитию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цветовосприятия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памяти, воображения, координации движений и навыков, связанных с мелкой моторикой.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altLang="ru-RU" sz="2400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полезные игры на усидчивость, внимательность, умение концентрироваться</a:t>
            </a: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доводить начатое дело до конца и т.д. и т.п.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86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Администратор\Desktop\skachat-fony-na-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1785" y="-576661"/>
            <a:ext cx="12444413" cy="727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72229" y="1076722"/>
            <a:ext cx="8839200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2467429" y="1076722"/>
            <a:ext cx="8546647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</a:t>
            </a:r>
            <a:r>
              <a:rPr lang="ru-RU" sz="32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Бизибордам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i="1" u="sng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должен быть</a:t>
            </a:r>
            <a:r>
              <a:rPr lang="ru-RU" sz="2800" i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lvl="0" indent="-457200">
              <a:lnSpc>
                <a:spcPct val="125000"/>
              </a:lnSpc>
              <a:buFont typeface="Wingdings" panose="05000000000000000000" pitchFamily="2" charset="2"/>
              <a:buChar char="q"/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содержательно-насыщенный,</a:t>
            </a:r>
          </a:p>
          <a:p>
            <a:pPr marL="457200" lvl="0" indent="-457200">
              <a:lnSpc>
                <a:spcPct val="125000"/>
              </a:lnSpc>
              <a:buFont typeface="Wingdings" panose="05000000000000000000" pitchFamily="2" charset="2"/>
              <a:buChar char="q"/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доступный;</a:t>
            </a:r>
          </a:p>
          <a:p>
            <a:pPr marL="457200" lvl="0" indent="-457200">
              <a:lnSpc>
                <a:spcPct val="125000"/>
              </a:lnSpc>
              <a:buFont typeface="Wingdings" panose="05000000000000000000" pitchFamily="2" charset="2"/>
              <a:buChar char="q"/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безопасный;</a:t>
            </a:r>
          </a:p>
          <a:p>
            <a:pPr marL="457200" lvl="0" indent="-457200">
              <a:lnSpc>
                <a:spcPct val="125000"/>
              </a:lnSpc>
              <a:buFont typeface="Wingdings" panose="05000000000000000000" pitchFamily="2" charset="2"/>
              <a:buChar char="q"/>
              <a:defRPr/>
            </a:pPr>
            <a:r>
              <a:rPr lang="ru-RU" sz="28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здоровьесберегающий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  </a:t>
            </a:r>
          </a:p>
          <a:p>
            <a:pPr marL="457200" lvl="0" indent="-457200">
              <a:lnSpc>
                <a:spcPct val="125000"/>
              </a:lnSpc>
              <a:buFont typeface="Wingdings" panose="05000000000000000000" pitchFamily="2" charset="2"/>
              <a:buChar char="q"/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эстетически-привлекательный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solidFill>
                <a:srgbClr val="212121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solidFill>
                <a:srgbClr val="212121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0103" y="2125982"/>
            <a:ext cx="834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SzPts val="1000"/>
            </a:pPr>
            <a:endParaRPr lang="ru-R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24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Администратор\Desktop\skachat-fony-na-prezentac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-326468"/>
            <a:ext cx="12444413" cy="727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4800" y="703269"/>
            <a:ext cx="8839200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Garamond"/>
            </a:endParaRP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3265714" y="972457"/>
            <a:ext cx="66185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Бизибордов</a:t>
            </a:r>
            <a:endParaRPr lang="ru-RU" sz="3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75542" y="1422981"/>
            <a:ext cx="818605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ru-RU" altLang="ru-RU" sz="2400" b="1" kern="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400" b="1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 </a:t>
            </a:r>
            <a:r>
              <a:rPr lang="ru-RU" altLang="ru-RU" sz="2400" b="1" kern="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altLang="ru-RU" sz="2400" b="1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мягкий </a:t>
            </a:r>
            <a:r>
              <a:rPr lang="ru-RU" altLang="ru-RU" sz="2400" b="1" kern="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altLang="ru-RU" sz="2400" b="1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b="1" kern="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бизидом</a:t>
            </a:r>
            <a:r>
              <a:rPr lang="ru-RU" altLang="ru-RU" sz="2400" b="1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b="1" kern="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бизикуб</a:t>
            </a:r>
            <a:r>
              <a:rPr lang="ru-RU" altLang="ru-RU" sz="2400" b="1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b="1" kern="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бизибокс</a:t>
            </a:r>
            <a:r>
              <a:rPr lang="ru-RU" altLang="ru-RU" sz="2400" b="1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двусторонний </a:t>
            </a:r>
            <a:r>
              <a:rPr lang="ru-RU" altLang="ru-RU" sz="2400" b="1" kern="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altLang="ru-RU" sz="2400" b="1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2400" b="1" kern="0" dirty="0">
              <a:solidFill>
                <a:schemeClr val="accent4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buSzPts val="1000"/>
            </a:pPr>
            <a:r>
              <a:rPr lang="ru-RU" alt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Бизиборды</a:t>
            </a:r>
            <a:r>
              <a:rPr lang="ru-RU" alt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девочек» </a:t>
            </a: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(«Ванная комната», «Кухня»).</a:t>
            </a:r>
            <a:r>
              <a:rPr lang="ru-RU" alt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alt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Бизиборды</a:t>
            </a:r>
            <a:r>
              <a:rPr lang="ru-RU" alt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мальчиков» </a:t>
            </a: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(«Удивительный дом», «Пожарная станция», «Автобус», «Пожарная машина»).</a:t>
            </a:r>
            <a:endParaRPr lang="ru-RU" altLang="ru-RU" sz="2400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SzPts val="1000"/>
            </a:pPr>
            <a:r>
              <a:rPr lang="ru-RU" alt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«Мир природы» </a:t>
            </a: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(«Мир природы», «Ферма», «Морское путешествие»).</a:t>
            </a:r>
            <a:endParaRPr lang="ru-RU" altLang="ru-RU" sz="2400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algn="just">
              <a:buSzPts val="1000"/>
            </a:pPr>
            <a:r>
              <a:rPr lang="ru-RU" alt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«Сказочные </a:t>
            </a:r>
            <a:r>
              <a:rPr lang="ru-RU" altLang="ru-RU" sz="24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бизиборды</a:t>
            </a:r>
            <a:r>
              <a:rPr lang="ru-RU" alt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(«Сказочный домик</a:t>
            </a:r>
            <a:r>
              <a:rPr lang="ru-RU" altLang="ru-RU" sz="2400" b="1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400" b="1" kern="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Бизиборды</a:t>
            </a:r>
            <a:r>
              <a:rPr lang="ru-RU" altLang="ru-RU" sz="2400" b="1" kern="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altLang="ru-RU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 увлекательных вещей» </a:t>
            </a: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4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бизиборды</a:t>
            </a: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«Занимательный».</a:t>
            </a:r>
            <a:endParaRPr lang="ru-RU" altLang="ru-RU" sz="2400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SzPts val="1000"/>
            </a:pPr>
            <a:endParaRPr lang="ru-R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5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2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2375</TotalTime>
  <Words>558</Words>
  <Application>Microsoft Office PowerPoint</Application>
  <PresentationFormat>Широкоэкранный</PresentationFormat>
  <Paragraphs>116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Arial</vt:lpstr>
      <vt:lpstr>Arial Black</vt:lpstr>
      <vt:lpstr>Calibri</vt:lpstr>
      <vt:lpstr>Corbel</vt:lpstr>
      <vt:lpstr>Garamond</vt:lpstr>
      <vt:lpstr>Gill Sans MT</vt:lpstr>
      <vt:lpstr>Tahoma</vt:lpstr>
      <vt:lpstr>Times New Roman</vt:lpstr>
      <vt:lpstr>Verdana</vt:lpstr>
      <vt:lpstr>Wingdings</vt:lpstr>
      <vt:lpstr>Wingdings 2</vt:lpstr>
      <vt:lpstr>Натуральные материалы</vt:lpstr>
      <vt:lpstr>2_Солнцестояние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асер</dc:creator>
  <cp:lastModifiedBy>Лена</cp:lastModifiedBy>
  <cp:revision>58</cp:revision>
  <dcterms:created xsi:type="dcterms:W3CDTF">2017-10-30T19:14:13Z</dcterms:created>
  <dcterms:modified xsi:type="dcterms:W3CDTF">2022-03-08T08:58:26Z</dcterms:modified>
</cp:coreProperties>
</file>