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9" r:id="rId3"/>
    <p:sldId id="257" r:id="rId4"/>
    <p:sldId id="258" r:id="rId5"/>
    <p:sldId id="295" r:id="rId6"/>
    <p:sldId id="285" r:id="rId7"/>
    <p:sldId id="286" r:id="rId8"/>
    <p:sldId id="290" r:id="rId9"/>
    <p:sldId id="292" r:id="rId10"/>
    <p:sldId id="293" r:id="rId11"/>
    <p:sldId id="294" r:id="rId12"/>
    <p:sldId id="273" r:id="rId13"/>
    <p:sldId id="275" r:id="rId14"/>
    <p:sldId id="268" r:id="rId15"/>
    <p:sldId id="269" r:id="rId16"/>
    <p:sldId id="261" r:id="rId17"/>
    <p:sldId id="262" r:id="rId18"/>
    <p:sldId id="263" r:id="rId19"/>
    <p:sldId id="264" r:id="rId20"/>
    <p:sldId id="265" r:id="rId21"/>
    <p:sldId id="267" r:id="rId22"/>
    <p:sldId id="274" r:id="rId23"/>
    <p:sldId id="276" r:id="rId24"/>
    <p:sldId id="278" r:id="rId25"/>
    <p:sldId id="270" r:id="rId26"/>
    <p:sldId id="271"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3" d="100"/>
          <a:sy n="63" d="100"/>
        </p:scale>
        <p:origin x="-126" y="-12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4B5E76-1E3F-4AE6-8F3F-5CD9C527FBA0}" type="datetimeFigureOut">
              <a:rPr lang="ru-RU" smtClean="0"/>
              <a:pPr/>
              <a:t>05.12.2025</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E1B27B-172F-4332-B6A2-F89DEA323393}"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3E1B27B-172F-4332-B6A2-F89DEA323393}" type="slidenum">
              <a:rPr lang="ru-RU" smtClean="0"/>
              <a:pPr/>
              <a:t>8</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5BF9E0C-C8B2-A503-0E80-520FACC7EC3D}"/>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9C0870A3-D84D-CEFD-190C-59C95761D8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24CE90D7-C547-2B05-95D9-0F810DE5F223}"/>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5" name="Нижний колонтитул 4">
            <a:extLst>
              <a:ext uri="{FF2B5EF4-FFF2-40B4-BE49-F238E27FC236}">
                <a16:creationId xmlns:a16="http://schemas.microsoft.com/office/drawing/2014/main" xmlns="" id="{33B92D61-DED6-2828-350E-2CFD870BBE3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520C3774-431C-1C45-5BD9-3D612B0D8618}"/>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2208143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CCD2794-F477-F27B-F7B4-900E06EA855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61001659-68FF-8902-B0E0-145C96436D8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7A968DA3-298A-7DDE-DE95-74A33753B564}"/>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5" name="Нижний колонтитул 4">
            <a:extLst>
              <a:ext uri="{FF2B5EF4-FFF2-40B4-BE49-F238E27FC236}">
                <a16:creationId xmlns:a16="http://schemas.microsoft.com/office/drawing/2014/main" xmlns="" id="{CDCC59E8-F5E7-8870-EB08-393EF359A6A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AB3CC14E-BDF9-331A-B6F6-4F509CE16FB1}"/>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2046001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A982201A-AA6E-F61C-772D-9EC135357D9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156A8108-D577-5935-2674-10D0095ED7DC}"/>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DA22556A-63A7-0347-F367-DFE859B7907C}"/>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5" name="Нижний колонтитул 4">
            <a:extLst>
              <a:ext uri="{FF2B5EF4-FFF2-40B4-BE49-F238E27FC236}">
                <a16:creationId xmlns:a16="http://schemas.microsoft.com/office/drawing/2014/main" xmlns="" id="{6934DC1E-FDFF-E9DA-5A7C-5EC0DCA219B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0E66FC09-3A1A-4099-A6C0-42BFF4F8E271}"/>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14493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225A5E4-B9CD-AF89-7805-E372FEF6750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3A094942-F832-1F0B-807B-24672750628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F2631E28-0224-3237-F4F8-8DF06D8508A1}"/>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5" name="Нижний колонтитул 4">
            <a:extLst>
              <a:ext uri="{FF2B5EF4-FFF2-40B4-BE49-F238E27FC236}">
                <a16:creationId xmlns:a16="http://schemas.microsoft.com/office/drawing/2014/main" xmlns="" id="{EE41C0E8-3394-6C64-1C8A-3DEB0090539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CCC985BE-8D3E-3940-02BC-A40403CE1858}"/>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44393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C6BB2FF-4E93-A43A-155B-43F092E32AF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44AAEE8C-E569-12D2-A54F-40DF98F8B89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9429A34B-39E4-73E4-25A7-42F5FD5C299B}"/>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5" name="Нижний колонтитул 4">
            <a:extLst>
              <a:ext uri="{FF2B5EF4-FFF2-40B4-BE49-F238E27FC236}">
                <a16:creationId xmlns:a16="http://schemas.microsoft.com/office/drawing/2014/main" xmlns="" id="{EA604523-C30E-8CA8-8188-A99A005DC52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CA8C144E-2D66-BA91-D709-B09DAAD58132}"/>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470493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E59FC0F-FB9A-D8ED-8675-B4C9AE04EA3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BC6250B9-3422-B0A7-1646-FFE99873CC9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10083C29-8728-B766-17D8-1303BDEF35A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9A5BD215-8927-6744-DF5C-74C4AB16E207}"/>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6" name="Нижний колонтитул 5">
            <a:extLst>
              <a:ext uri="{FF2B5EF4-FFF2-40B4-BE49-F238E27FC236}">
                <a16:creationId xmlns:a16="http://schemas.microsoft.com/office/drawing/2014/main" xmlns="" id="{1665F927-640E-FF2E-0082-920321EADD9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C4FB19C4-0D3F-31B4-D4AB-271CDFD785DB}"/>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753178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E02DCE4-7FF0-8345-D03A-69CD470047E3}"/>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CC31E695-6754-044C-B54C-4F234B1E87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D80396A7-9A7E-7CAA-E1FE-8E4A83BFA00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DA742D04-F75B-3E4D-9ED6-3A85F732B8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F77842CC-BB45-1068-5807-87722581D52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9DB3740F-AD6F-6FC6-E8D0-FEDBBEA495D8}"/>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8" name="Нижний колонтитул 7">
            <a:extLst>
              <a:ext uri="{FF2B5EF4-FFF2-40B4-BE49-F238E27FC236}">
                <a16:creationId xmlns:a16="http://schemas.microsoft.com/office/drawing/2014/main" xmlns="" id="{2ACEA342-1E97-A57A-0BDB-F23237BBA88F}"/>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0C2D75AD-BEA2-A73D-0A44-3C466C9D54F2}"/>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2034159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FDC19E5-9FA1-7D14-ECCA-CCB61684C21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3B690F00-D125-45FD-57B6-83AD5B4ED6AA}"/>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4" name="Нижний колонтитул 3">
            <a:extLst>
              <a:ext uri="{FF2B5EF4-FFF2-40B4-BE49-F238E27FC236}">
                <a16:creationId xmlns:a16="http://schemas.microsoft.com/office/drawing/2014/main" xmlns="" id="{DAAD4ADD-3CD2-14C1-B7F5-BBD04859109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30E47941-3F20-85BD-03FA-5743A38C5686}"/>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3180488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0E16D5DD-39B0-B4DD-0C96-504580BAE3E5}"/>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3" name="Нижний колонтитул 2">
            <a:extLst>
              <a:ext uri="{FF2B5EF4-FFF2-40B4-BE49-F238E27FC236}">
                <a16:creationId xmlns:a16="http://schemas.microsoft.com/office/drawing/2014/main" xmlns="" id="{4737FD8A-364C-10FB-986F-2CAD18BEBFE5}"/>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9CCA638B-A572-F57C-8408-CD5168952EF5}"/>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882927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6D03840-727B-9F6F-88E0-DA9E130D683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DCB8026D-3234-EF23-2DE0-2094F82750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3C3C0060-EDA9-AC26-5667-46F83AE60E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255A6EE6-915D-587F-19E9-E8272326F863}"/>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6" name="Нижний колонтитул 5">
            <a:extLst>
              <a:ext uri="{FF2B5EF4-FFF2-40B4-BE49-F238E27FC236}">
                <a16:creationId xmlns:a16="http://schemas.microsoft.com/office/drawing/2014/main" xmlns="" id="{CB748DE1-6476-FF3F-8FC2-A5E7F0926B3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BC895B39-288D-4095-5368-E5DD2A730C57}"/>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592423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284BD6D-9CC2-89A2-7DC2-8CB2F7776DA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4C94AC28-E34A-6F06-193B-726AF73B5C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79CB317E-24AB-2B4F-2F03-D977E99FE8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6B0E7CA5-E88E-265E-3F57-C13AEBA9CB8F}"/>
              </a:ext>
            </a:extLst>
          </p:cNvPr>
          <p:cNvSpPr>
            <a:spLocks noGrp="1"/>
          </p:cNvSpPr>
          <p:nvPr>
            <p:ph type="dt" sz="half" idx="10"/>
          </p:nvPr>
        </p:nvSpPr>
        <p:spPr/>
        <p:txBody>
          <a:bodyPr/>
          <a:lstStyle/>
          <a:p>
            <a:fld id="{9F4CB24D-9C5E-4834-9845-C1AC76CA047B}" type="datetimeFigureOut">
              <a:rPr lang="ru-RU" smtClean="0"/>
              <a:pPr/>
              <a:t>05.12.2025</a:t>
            </a:fld>
            <a:endParaRPr lang="ru-RU"/>
          </a:p>
        </p:txBody>
      </p:sp>
      <p:sp>
        <p:nvSpPr>
          <p:cNvPr id="6" name="Нижний колонтитул 5">
            <a:extLst>
              <a:ext uri="{FF2B5EF4-FFF2-40B4-BE49-F238E27FC236}">
                <a16:creationId xmlns:a16="http://schemas.microsoft.com/office/drawing/2014/main" xmlns="" id="{52825883-F390-BEBB-A637-98833591CD1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D0733E56-611F-27C2-D259-79855154DFDC}"/>
              </a:ext>
            </a:extLst>
          </p:cNvPr>
          <p:cNvSpPr>
            <a:spLocks noGrp="1"/>
          </p:cNvSpPr>
          <p:nvPr>
            <p:ph type="sldNum" sz="quarter" idx="12"/>
          </p:nvPr>
        </p:nvSpPr>
        <p:spPr/>
        <p:txBody>
          <a:body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2388869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474EB24-32E4-7EC3-5015-F6BF66B6B4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CEFE1B5B-C74C-9750-4392-16F5EA8EE8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05D099B3-8700-5359-51A8-27DFDC371A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F4CB24D-9C5E-4834-9845-C1AC76CA047B}" type="datetimeFigureOut">
              <a:rPr lang="ru-RU" smtClean="0"/>
              <a:pPr/>
              <a:t>05.12.2025</a:t>
            </a:fld>
            <a:endParaRPr lang="ru-RU"/>
          </a:p>
        </p:txBody>
      </p:sp>
      <p:sp>
        <p:nvSpPr>
          <p:cNvPr id="5" name="Нижний колонтитул 4">
            <a:extLst>
              <a:ext uri="{FF2B5EF4-FFF2-40B4-BE49-F238E27FC236}">
                <a16:creationId xmlns:a16="http://schemas.microsoft.com/office/drawing/2014/main" xmlns="" id="{F68B6238-D0A5-D9F5-C0E2-F9DEDEDFDE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u-RU"/>
          </a:p>
        </p:txBody>
      </p:sp>
      <p:sp>
        <p:nvSpPr>
          <p:cNvPr id="6" name="Номер слайда 5">
            <a:extLst>
              <a:ext uri="{FF2B5EF4-FFF2-40B4-BE49-F238E27FC236}">
                <a16:creationId xmlns:a16="http://schemas.microsoft.com/office/drawing/2014/main" xmlns="" id="{A2536D14-20C9-BBC2-087D-92AD9B30D4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FFE12A-3D97-4854-994A-50C4194B9FE0}" type="slidenum">
              <a:rPr lang="ru-RU" smtClean="0"/>
              <a:pPr/>
              <a:t>‹#›</a:t>
            </a:fld>
            <a:endParaRPr lang="ru-RU"/>
          </a:p>
        </p:txBody>
      </p:sp>
    </p:spTree>
    <p:extLst>
      <p:ext uri="{BB962C8B-B14F-4D97-AF65-F5344CB8AC3E}">
        <p14:creationId xmlns:p14="http://schemas.microsoft.com/office/powerpoint/2010/main" xmlns="" val="2586423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87BE96D-2B95-6414-1F28-C48A25EE2055}"/>
              </a:ext>
            </a:extLst>
          </p:cNvPr>
          <p:cNvSpPr>
            <a:spLocks noGrp="1"/>
          </p:cNvSpPr>
          <p:nvPr>
            <p:ph type="ctrTitle"/>
          </p:nvPr>
        </p:nvSpPr>
        <p:spPr/>
        <p:txBody>
          <a:bodyPr>
            <a:normAutofit fontScale="90000"/>
          </a:bodyPr>
          <a:lstStyle/>
          <a:p>
            <a:r>
              <a:rPr lang="ru-RU" dirty="0"/>
              <a:t>Муниципальное бюджетное общеобразовательное учреждение</a:t>
            </a:r>
            <a:br>
              <a:rPr lang="ru-RU" dirty="0"/>
            </a:br>
            <a:r>
              <a:rPr lang="ru-RU" dirty="0"/>
              <a:t> «Ясненская средняя школа № 7»</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Проект</a:t>
            </a:r>
            <a:br>
              <a:rPr lang="ru-RU" dirty="0"/>
            </a:br>
            <a:r>
              <a:rPr lang="ru-RU" dirty="0"/>
              <a:t/>
            </a:r>
            <a:br>
              <a:rPr lang="ru-RU" dirty="0"/>
            </a:br>
            <a:r>
              <a:rPr lang="ru-RU" dirty="0"/>
              <a:t>ОБУЧЕНИЕ ФИНАНСОВОЙ ГРАМОТНОСТИ УЧАЩИХСЯ</a:t>
            </a:r>
            <a:br>
              <a:rPr lang="ru-RU" dirty="0"/>
            </a:br>
            <a:r>
              <a:rPr lang="ru-RU" dirty="0"/>
              <a:t>НА УРОКАХ АНГЛИЙСКОГО ЯЗЫКА</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Выполнила: Пьянкова Зинаида Владимировна</a:t>
            </a:r>
            <a:br>
              <a:rPr lang="ru-RU" dirty="0"/>
            </a:br>
            <a:r>
              <a:rPr lang="ru-RU" dirty="0"/>
              <a:t>учитель английского языка</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r>
              <a:rPr lang="ru-RU" dirty="0"/>
              <a:t/>
            </a:r>
            <a:br>
              <a:rPr lang="ru-RU" dirty="0"/>
            </a:br>
            <a:endParaRPr lang="ru-RU" dirty="0"/>
          </a:p>
        </p:txBody>
      </p:sp>
      <p:sp>
        <p:nvSpPr>
          <p:cNvPr id="3" name="Подзаголовок 2">
            <a:extLst>
              <a:ext uri="{FF2B5EF4-FFF2-40B4-BE49-F238E27FC236}">
                <a16:creationId xmlns:a16="http://schemas.microsoft.com/office/drawing/2014/main" xmlns="" id="{631D726E-B023-9084-222A-BC295FCA33FA}"/>
              </a:ext>
            </a:extLst>
          </p:cNvPr>
          <p:cNvSpPr>
            <a:spLocks noGrp="1"/>
          </p:cNvSpPr>
          <p:nvPr>
            <p:ph type="subTitle" idx="1"/>
          </p:nvPr>
        </p:nvSpPr>
        <p:spPr>
          <a:xfrm>
            <a:off x="1258784" y="415637"/>
            <a:ext cx="9409216" cy="6222670"/>
          </a:xfrm>
        </p:spPr>
        <p:txBody>
          <a:bodyPr>
            <a:normAutofit fontScale="25000" lnSpcReduction="20000"/>
          </a:bodyPr>
          <a:lstStyle/>
          <a:p>
            <a:r>
              <a:rPr lang="ru-RU" sz="7200" dirty="0" smtClean="0"/>
              <a:t>Муниципальное бюджетное общеобразовательное учреждение</a:t>
            </a:r>
          </a:p>
          <a:p>
            <a:r>
              <a:rPr lang="ru-RU" sz="7200" dirty="0" smtClean="0"/>
              <a:t> «</a:t>
            </a:r>
            <a:r>
              <a:rPr lang="ru-RU" sz="7200" dirty="0" err="1" smtClean="0"/>
              <a:t>Ясненская</a:t>
            </a:r>
            <a:r>
              <a:rPr lang="ru-RU" sz="7200" dirty="0" smtClean="0"/>
              <a:t> средняя школа № 7»</a:t>
            </a:r>
          </a:p>
          <a:p>
            <a:endParaRPr lang="ru-RU" sz="9600" dirty="0">
              <a:latin typeface="+mj-lt"/>
            </a:endParaRPr>
          </a:p>
          <a:p>
            <a:endParaRPr lang="ru-RU" sz="9600" dirty="0">
              <a:latin typeface="+mj-lt"/>
            </a:endParaRPr>
          </a:p>
          <a:p>
            <a:endParaRPr lang="ru-RU" sz="9600" dirty="0" smtClean="0">
              <a:latin typeface="+mj-lt"/>
            </a:endParaRPr>
          </a:p>
          <a:p>
            <a:endParaRPr lang="ru-RU" sz="9600" dirty="0">
              <a:latin typeface="+mj-lt"/>
            </a:endParaRPr>
          </a:p>
          <a:p>
            <a:r>
              <a:rPr lang="ru-RU" sz="9600" b="1" smtClean="0">
                <a:latin typeface="+mj-lt"/>
              </a:rPr>
              <a:t>ОБУЧЕНИЕ ФУНКЦИОНАЛЬНОЙ ГРАМОТНОСТИ </a:t>
            </a:r>
            <a:r>
              <a:rPr lang="ru-RU" sz="9600" b="1" dirty="0" smtClean="0">
                <a:latin typeface="+mj-lt"/>
              </a:rPr>
              <a:t>(ФИНАНСОВОЙ </a:t>
            </a:r>
            <a:r>
              <a:rPr lang="ru-RU" sz="9600" b="1" dirty="0">
                <a:latin typeface="+mj-lt"/>
              </a:rPr>
              <a:t>ГРАМОТНОСТИ </a:t>
            </a:r>
            <a:r>
              <a:rPr lang="ru-RU" sz="9600" b="1" dirty="0" smtClean="0">
                <a:latin typeface="+mj-lt"/>
              </a:rPr>
              <a:t>)УЧАЩИХСЯ</a:t>
            </a:r>
            <a:endParaRPr lang="ru-RU" sz="9600" b="1" dirty="0">
              <a:latin typeface="+mj-lt"/>
            </a:endParaRPr>
          </a:p>
          <a:p>
            <a:r>
              <a:rPr lang="ru-RU" sz="9600" b="1" dirty="0">
                <a:latin typeface="+mj-lt"/>
              </a:rPr>
              <a:t>НА УРОКАХ АНГЛИЙСКОГО ЯЗЫКА</a:t>
            </a:r>
          </a:p>
          <a:p>
            <a:endParaRPr lang="ru-RU" sz="9600" dirty="0"/>
          </a:p>
          <a:p>
            <a:endParaRPr lang="ru-RU" sz="9600" dirty="0"/>
          </a:p>
          <a:p>
            <a:pPr algn="r"/>
            <a:r>
              <a:rPr lang="ru-RU" sz="7200" dirty="0"/>
              <a:t>Выполнила: Пьянкова Зинаида Владимировна</a:t>
            </a:r>
          </a:p>
          <a:p>
            <a:pPr algn="r"/>
            <a:r>
              <a:rPr lang="ru-RU" sz="7200" dirty="0"/>
              <a:t>учитель английского языка</a:t>
            </a:r>
          </a:p>
          <a:p>
            <a:pPr algn="r"/>
            <a:endParaRPr lang="ru-RU" sz="7200" dirty="0"/>
          </a:p>
          <a:p>
            <a:endParaRPr lang="ru-RU" sz="7200" dirty="0"/>
          </a:p>
          <a:p>
            <a:endParaRPr lang="ru-RU" sz="7200" dirty="0"/>
          </a:p>
          <a:p>
            <a:endParaRPr lang="ru-RU" sz="7200" dirty="0"/>
          </a:p>
          <a:p>
            <a:r>
              <a:rPr lang="ru-RU" sz="7200" dirty="0" smtClean="0"/>
              <a:t>п.Ясный  </a:t>
            </a:r>
            <a:r>
              <a:rPr lang="ru-RU" sz="7200" dirty="0"/>
              <a:t>2025г.</a:t>
            </a:r>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sz="9600" dirty="0"/>
          </a:p>
          <a:p>
            <a:endParaRPr lang="ru-RU" dirty="0"/>
          </a:p>
          <a:p>
            <a:endParaRPr lang="ru-RU" dirty="0"/>
          </a:p>
          <a:p>
            <a:endParaRPr lang="ru-RU" dirty="0"/>
          </a:p>
          <a:p>
            <a:endParaRPr lang="ru-RU" dirty="0"/>
          </a:p>
          <a:p>
            <a:endParaRPr lang="ru-RU" dirty="0"/>
          </a:p>
          <a:p>
            <a:endParaRPr lang="ru-RU" dirty="0"/>
          </a:p>
          <a:p>
            <a:r>
              <a:rPr lang="ru-RU" dirty="0"/>
              <a:t>Выполнила: Пьянкова Зинаида Владимировна</a:t>
            </a:r>
          </a:p>
          <a:p>
            <a:r>
              <a:rPr lang="ru-RU" dirty="0"/>
              <a:t>учитель английского языка</a:t>
            </a:r>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p:txBody>
      </p:sp>
    </p:spTree>
    <p:extLst>
      <p:ext uri="{BB962C8B-B14F-4D97-AF65-F5344CB8AC3E}">
        <p14:creationId xmlns:p14="http://schemas.microsoft.com/office/powerpoint/2010/main" xmlns="" val="3330251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60755"/>
          </a:xfrm>
        </p:spPr>
        <p:txBody>
          <a:bodyPr>
            <a:normAutofit/>
          </a:bodyPr>
          <a:lstStyle/>
          <a:p>
            <a:pPr algn="ctr"/>
            <a:r>
              <a:rPr lang="ru-RU" sz="2800" dirty="0" smtClean="0"/>
              <a:t>Денежные выплаты</a:t>
            </a:r>
            <a:br>
              <a:rPr lang="ru-RU" sz="2800" dirty="0" smtClean="0"/>
            </a:br>
            <a:endParaRPr lang="ru-RU" sz="2800" dirty="0"/>
          </a:p>
        </p:txBody>
      </p:sp>
      <p:sp>
        <p:nvSpPr>
          <p:cNvPr id="3" name="Содержимое 2"/>
          <p:cNvSpPr>
            <a:spLocks noGrp="1"/>
          </p:cNvSpPr>
          <p:nvPr>
            <p:ph idx="1"/>
          </p:nvPr>
        </p:nvSpPr>
        <p:spPr>
          <a:xfrm>
            <a:off x="838200" y="1280160"/>
            <a:ext cx="10515600" cy="4896803"/>
          </a:xfrm>
        </p:spPr>
        <p:txBody>
          <a:bodyPr>
            <a:normAutofit/>
          </a:bodyPr>
          <a:lstStyle/>
          <a:p>
            <a:r>
              <a:rPr lang="ru-RU" dirty="0" smtClean="0"/>
              <a:t>1</a:t>
            </a:r>
            <a:r>
              <a:rPr lang="ru-RU" sz="2100" dirty="0" smtClean="0"/>
              <a:t>. </a:t>
            </a:r>
            <a:r>
              <a:rPr lang="ru-RU" sz="2100" dirty="0" err="1" smtClean="0"/>
              <a:t>Cash</a:t>
            </a:r>
            <a:r>
              <a:rPr lang="ru-RU" sz="2100" dirty="0" smtClean="0"/>
              <a:t> </a:t>
            </a:r>
            <a:r>
              <a:rPr lang="ru-RU" sz="2100" dirty="0" err="1" smtClean="0"/>
              <a:t>benefits</a:t>
            </a:r>
            <a:r>
              <a:rPr lang="ru-RU" sz="2100" dirty="0" smtClean="0"/>
              <a:t> </a:t>
            </a:r>
            <a:r>
              <a:rPr lang="ru-RU" sz="2100" dirty="0" err="1" smtClean="0"/>
              <a:t>[kæʃ ˈbenəˌfɪts</a:t>
            </a:r>
            <a:r>
              <a:rPr lang="ru-RU" sz="2100" dirty="0" smtClean="0"/>
              <a:t>] – денежное пособие, денежные выплаты</a:t>
            </a:r>
          </a:p>
          <a:p>
            <a:r>
              <a:rPr lang="ru-RU" sz="2100" dirty="0" smtClean="0"/>
              <a:t>2. </a:t>
            </a:r>
            <a:r>
              <a:rPr lang="ru-RU" sz="2100" dirty="0" err="1" smtClean="0"/>
              <a:t>Earnings</a:t>
            </a:r>
            <a:r>
              <a:rPr lang="ru-RU" sz="2100" dirty="0" smtClean="0"/>
              <a:t> </a:t>
            </a:r>
            <a:r>
              <a:rPr lang="ru-RU" sz="2100" dirty="0" err="1" smtClean="0"/>
              <a:t>[ˈɜːrnɪŋz</a:t>
            </a:r>
            <a:r>
              <a:rPr lang="ru-RU" sz="2100" dirty="0" smtClean="0"/>
              <a:t>] – заработок, трудовой доход, прибыль (общая, годовая)</a:t>
            </a:r>
          </a:p>
          <a:p>
            <a:r>
              <a:rPr lang="ru-RU" sz="2100" dirty="0" smtClean="0"/>
              <a:t>3. </a:t>
            </a:r>
            <a:r>
              <a:rPr lang="ru-RU" sz="2100" dirty="0" err="1" smtClean="0"/>
              <a:t>Fringebenefits</a:t>
            </a:r>
            <a:r>
              <a:rPr lang="ru-RU" sz="2100" dirty="0" smtClean="0"/>
              <a:t> </a:t>
            </a:r>
            <a:r>
              <a:rPr lang="ru-RU" sz="2100" dirty="0" err="1" smtClean="0"/>
              <a:t>[frɪndʒ ˈbenəˌfɪts</a:t>
            </a:r>
            <a:r>
              <a:rPr lang="ru-RU" sz="2100" dirty="0" smtClean="0"/>
              <a:t>] – дополнительные льготы</a:t>
            </a:r>
          </a:p>
          <a:p>
            <a:r>
              <a:rPr lang="ru-RU" sz="2100" dirty="0" smtClean="0"/>
              <a:t>4. </a:t>
            </a:r>
            <a:r>
              <a:rPr lang="ru-RU" sz="2100" dirty="0" err="1" smtClean="0"/>
              <a:t>Income</a:t>
            </a:r>
            <a:r>
              <a:rPr lang="ru-RU" sz="2100" dirty="0" smtClean="0"/>
              <a:t> </a:t>
            </a:r>
            <a:r>
              <a:rPr lang="ru-RU" sz="2100" dirty="0" err="1" smtClean="0"/>
              <a:t>[ˈɪnkʌm</a:t>
            </a:r>
            <a:r>
              <a:rPr lang="ru-RU" sz="2100" dirty="0" smtClean="0"/>
              <a:t>] – доход, прибыль</a:t>
            </a:r>
          </a:p>
          <a:p>
            <a:r>
              <a:rPr lang="ru-RU" sz="2100" dirty="0" smtClean="0"/>
              <a:t>5. </a:t>
            </a:r>
            <a:r>
              <a:rPr lang="ru-RU" sz="2100" dirty="0" err="1" smtClean="0"/>
              <a:t>Pay[peɪ</a:t>
            </a:r>
            <a:r>
              <a:rPr lang="ru-RU" sz="2100" dirty="0" smtClean="0"/>
              <a:t>] – выплата, зарплата, жалованье</a:t>
            </a:r>
          </a:p>
          <a:p>
            <a:r>
              <a:rPr lang="ru-RU" sz="2100" dirty="0" smtClean="0"/>
              <a:t>6. </a:t>
            </a:r>
            <a:r>
              <a:rPr lang="ru-RU" sz="2100" dirty="0" err="1" smtClean="0"/>
              <a:t>Pensionbenefit</a:t>
            </a:r>
            <a:r>
              <a:rPr lang="ru-RU" sz="2100" dirty="0" smtClean="0"/>
              <a:t> </a:t>
            </a:r>
            <a:r>
              <a:rPr lang="ru-RU" sz="2100" dirty="0" err="1" smtClean="0"/>
              <a:t>[ˈpenʃn ˈbenəˌfɪts</a:t>
            </a:r>
            <a:r>
              <a:rPr lang="ru-RU" sz="2100" dirty="0" smtClean="0"/>
              <a:t>] – пенсионное пособие, пенсия</a:t>
            </a:r>
          </a:p>
          <a:p>
            <a:r>
              <a:rPr lang="ru-RU" sz="2100" dirty="0" smtClean="0"/>
              <a:t>7. </a:t>
            </a:r>
            <a:r>
              <a:rPr lang="ru-RU" sz="2100" dirty="0" err="1" smtClean="0"/>
              <a:t>Remuneration</a:t>
            </a:r>
            <a:r>
              <a:rPr lang="ru-RU" sz="2100" dirty="0" smtClean="0"/>
              <a:t> </a:t>
            </a:r>
            <a:r>
              <a:rPr lang="ru-RU" sz="2100" dirty="0" err="1" smtClean="0"/>
              <a:t>[rɪˌmjuːnəˈreɪʃn</a:t>
            </a:r>
            <a:r>
              <a:rPr lang="ru-RU" sz="2100" dirty="0" smtClean="0"/>
              <a:t>] – оплата, компенсация, вознаграждение</a:t>
            </a:r>
          </a:p>
          <a:p>
            <a:r>
              <a:rPr lang="ru-RU" sz="2100" dirty="0" smtClean="0"/>
              <a:t>8. </a:t>
            </a:r>
            <a:r>
              <a:rPr lang="ru-RU" sz="2100" dirty="0" err="1" smtClean="0"/>
              <a:t>Salary</a:t>
            </a:r>
            <a:r>
              <a:rPr lang="ru-RU" sz="2100" dirty="0" smtClean="0"/>
              <a:t> </a:t>
            </a:r>
            <a:r>
              <a:rPr lang="ru-RU" sz="2100" dirty="0" err="1" smtClean="0"/>
              <a:t>[ˈsæləri</a:t>
            </a:r>
            <a:r>
              <a:rPr lang="ru-RU" sz="2100" dirty="0" smtClean="0"/>
              <a:t>] – оклад, ежемесячная заработная плата служащего</a:t>
            </a:r>
          </a:p>
          <a:p>
            <a:r>
              <a:rPr lang="ru-RU" sz="2100" dirty="0" smtClean="0"/>
              <a:t>9. </a:t>
            </a:r>
            <a:r>
              <a:rPr lang="ru-RU" sz="2100" dirty="0" err="1" smtClean="0"/>
              <a:t>Wage</a:t>
            </a:r>
            <a:r>
              <a:rPr lang="ru-RU" sz="2100" dirty="0" smtClean="0"/>
              <a:t> </a:t>
            </a:r>
            <a:r>
              <a:rPr lang="ru-RU" sz="2100" dirty="0" err="1" smtClean="0"/>
              <a:t>[weɪdʒ</a:t>
            </a:r>
            <a:r>
              <a:rPr lang="ru-RU" sz="2100" dirty="0" smtClean="0"/>
              <a:t>] – зарплата рабочих (обычно для работников </a:t>
            </a:r>
            <a:r>
              <a:rPr lang="ru-RU" sz="2100" dirty="0" err="1" smtClean="0"/>
              <a:t>заводов,продавцов</a:t>
            </a:r>
            <a:r>
              <a:rPr lang="ru-RU" sz="2100" dirty="0" smtClean="0"/>
              <a:t> магазинов), выплата (еженедельная)</a:t>
            </a: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670560"/>
            <a:ext cx="10515600" cy="944880"/>
          </a:xfrm>
        </p:spPr>
        <p:txBody>
          <a:bodyPr>
            <a:normAutofit/>
          </a:bodyPr>
          <a:lstStyle/>
          <a:p>
            <a:pPr algn="ctr"/>
            <a:r>
              <a:rPr lang="ru-RU" sz="2800" dirty="0" smtClean="0"/>
              <a:t>Деньги-финансы</a:t>
            </a:r>
            <a:br>
              <a:rPr lang="ru-RU" sz="2800" dirty="0" smtClean="0"/>
            </a:br>
            <a:endParaRPr lang="ru-RU" sz="2800" dirty="0"/>
          </a:p>
        </p:txBody>
      </p:sp>
      <p:sp>
        <p:nvSpPr>
          <p:cNvPr id="3" name="Содержимое 2"/>
          <p:cNvSpPr>
            <a:spLocks noGrp="1"/>
          </p:cNvSpPr>
          <p:nvPr>
            <p:ph idx="1"/>
          </p:nvPr>
        </p:nvSpPr>
        <p:spPr/>
        <p:txBody>
          <a:bodyPr>
            <a:normAutofit/>
          </a:bodyPr>
          <a:lstStyle/>
          <a:p>
            <a:r>
              <a:rPr lang="ru-RU" sz="1800" dirty="0" smtClean="0"/>
              <a:t>1. </a:t>
            </a:r>
            <a:r>
              <a:rPr lang="ru-RU" sz="1900" dirty="0" err="1" smtClean="0"/>
              <a:t>Banknote</a:t>
            </a:r>
            <a:r>
              <a:rPr lang="ru-RU" sz="1900" dirty="0" smtClean="0"/>
              <a:t> </a:t>
            </a:r>
            <a:r>
              <a:rPr lang="ru-RU" sz="1900" dirty="0" err="1" smtClean="0"/>
              <a:t>[ˈbæŋknoʊt</a:t>
            </a:r>
            <a:r>
              <a:rPr lang="ru-RU" sz="1900" dirty="0" smtClean="0"/>
              <a:t>] – банкнота, купюра</a:t>
            </a:r>
          </a:p>
          <a:p>
            <a:r>
              <a:rPr lang="ru-RU" sz="1900" dirty="0" smtClean="0"/>
              <a:t>2. </a:t>
            </a:r>
            <a:r>
              <a:rPr lang="ru-RU" sz="1900" dirty="0" err="1" smtClean="0"/>
              <a:t>Borrow</a:t>
            </a:r>
            <a:r>
              <a:rPr lang="ru-RU" sz="1900" dirty="0" smtClean="0"/>
              <a:t> </a:t>
            </a:r>
            <a:r>
              <a:rPr lang="ru-RU" sz="1900" dirty="0" err="1" smtClean="0"/>
              <a:t>[ˈbɑːroʊ</a:t>
            </a:r>
            <a:r>
              <a:rPr lang="ru-RU" sz="1900" dirty="0" smtClean="0"/>
              <a:t>] – одалживать, занимать</a:t>
            </a:r>
          </a:p>
          <a:p>
            <a:r>
              <a:rPr lang="ru-RU" sz="1900" dirty="0" smtClean="0"/>
              <a:t>3. </a:t>
            </a:r>
            <a:r>
              <a:rPr lang="ru-RU" sz="1900" dirty="0" err="1" smtClean="0"/>
              <a:t>Budget</a:t>
            </a:r>
            <a:r>
              <a:rPr lang="ru-RU" sz="1900" dirty="0" smtClean="0"/>
              <a:t> </a:t>
            </a:r>
            <a:r>
              <a:rPr lang="ru-RU" sz="1900" dirty="0" err="1" smtClean="0"/>
              <a:t>[ˈbʌdʒɪt</a:t>
            </a:r>
            <a:r>
              <a:rPr lang="ru-RU" sz="1900" dirty="0" smtClean="0"/>
              <a:t>] – бюджет, финансовая смета</a:t>
            </a:r>
          </a:p>
          <a:p>
            <a:r>
              <a:rPr lang="ru-RU" sz="1900" dirty="0" smtClean="0"/>
              <a:t>4. </a:t>
            </a:r>
            <a:r>
              <a:rPr lang="ru-RU" sz="1900" dirty="0" err="1" smtClean="0"/>
              <a:t>Cashier</a:t>
            </a:r>
            <a:r>
              <a:rPr lang="ru-RU" sz="1900" dirty="0" smtClean="0"/>
              <a:t> </a:t>
            </a:r>
            <a:r>
              <a:rPr lang="ru-RU" sz="1900" dirty="0" err="1" smtClean="0"/>
              <a:t>[kæˈʃɪr</a:t>
            </a:r>
            <a:r>
              <a:rPr lang="ru-RU" sz="1900" dirty="0" smtClean="0"/>
              <a:t>] – кассир</a:t>
            </a:r>
          </a:p>
          <a:p>
            <a:r>
              <a:rPr lang="ru-RU" sz="1900" dirty="0" smtClean="0"/>
              <a:t>5. </a:t>
            </a:r>
            <a:r>
              <a:rPr lang="ru-RU" sz="1900" dirty="0" err="1" smtClean="0"/>
              <a:t>Currency</a:t>
            </a:r>
            <a:r>
              <a:rPr lang="ru-RU" sz="1900" dirty="0" smtClean="0"/>
              <a:t> </a:t>
            </a:r>
            <a:r>
              <a:rPr lang="ru-RU" sz="1900" dirty="0" err="1" smtClean="0"/>
              <a:t>[ˈkɜːrənsi</a:t>
            </a:r>
            <a:r>
              <a:rPr lang="ru-RU" sz="1900" dirty="0" smtClean="0"/>
              <a:t>] – валюта, деньги</a:t>
            </a:r>
          </a:p>
          <a:p>
            <a:r>
              <a:rPr lang="ru-RU" sz="1900" dirty="0" smtClean="0"/>
              <a:t>6. </a:t>
            </a:r>
            <a:r>
              <a:rPr lang="ru-RU" sz="1900" dirty="0" err="1" smtClean="0"/>
              <a:t>Lend</a:t>
            </a:r>
            <a:r>
              <a:rPr lang="ru-RU" sz="1900" dirty="0" smtClean="0"/>
              <a:t> [</a:t>
            </a:r>
            <a:r>
              <a:rPr lang="ru-RU" sz="1900" dirty="0" err="1" smtClean="0"/>
              <a:t>lend</a:t>
            </a:r>
            <a:r>
              <a:rPr lang="ru-RU" sz="1900" dirty="0" smtClean="0"/>
              <a:t>] – давать взаймы</a:t>
            </a:r>
          </a:p>
          <a:p>
            <a:r>
              <a:rPr lang="ru-RU" sz="1900" dirty="0" smtClean="0"/>
              <a:t>7. </a:t>
            </a:r>
            <a:r>
              <a:rPr lang="ru-RU" sz="1900" dirty="0" err="1" smtClean="0"/>
              <a:t>Loan</a:t>
            </a:r>
            <a:r>
              <a:rPr lang="ru-RU" sz="1900" dirty="0" smtClean="0"/>
              <a:t> </a:t>
            </a:r>
            <a:r>
              <a:rPr lang="ru-RU" sz="1900" dirty="0" err="1" smtClean="0"/>
              <a:t>[loʊn</a:t>
            </a:r>
            <a:r>
              <a:rPr lang="ru-RU" sz="1900" dirty="0" smtClean="0"/>
              <a:t>] – заём, ссуда, кредит</a:t>
            </a:r>
          </a:p>
          <a:p>
            <a:r>
              <a:rPr lang="ru-RU" sz="1900" dirty="0" smtClean="0"/>
              <a:t>8. </a:t>
            </a:r>
            <a:r>
              <a:rPr lang="ru-RU" sz="1900" dirty="0" err="1" smtClean="0"/>
              <a:t>Pettycash</a:t>
            </a:r>
            <a:r>
              <a:rPr lang="ru-RU" sz="1900" dirty="0" smtClean="0"/>
              <a:t> </a:t>
            </a:r>
            <a:r>
              <a:rPr lang="ru-RU" sz="1900" dirty="0" err="1" smtClean="0"/>
              <a:t>[ˈpetikæʃ</a:t>
            </a:r>
            <a:r>
              <a:rPr lang="ru-RU" sz="1900" dirty="0" smtClean="0"/>
              <a:t>] – карманные деньги, деньги на мелкие расходы</a:t>
            </a:r>
          </a:p>
          <a:p>
            <a:r>
              <a:rPr lang="ru-RU" sz="1900" b="1" dirty="0" smtClean="0"/>
              <a:t> </a:t>
            </a:r>
            <a:endParaRPr lang="ru-RU" sz="19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7D750AE-21CD-245E-FA93-A218E1226EA3}"/>
              </a:ext>
            </a:extLst>
          </p:cNvPr>
          <p:cNvSpPr>
            <a:spLocks noGrp="1"/>
          </p:cNvSpPr>
          <p:nvPr>
            <p:ph type="title"/>
          </p:nvPr>
        </p:nvSpPr>
        <p:spPr>
          <a:xfrm>
            <a:off x="838200" y="1"/>
            <a:ext cx="10515600" cy="237505"/>
          </a:xfrm>
        </p:spPr>
        <p:txBody>
          <a:bodyPr>
            <a:normAutofit fontScale="90000"/>
          </a:bodyPr>
          <a:lstStyle/>
          <a:p>
            <a:endParaRPr lang="ru-RU" dirty="0"/>
          </a:p>
        </p:txBody>
      </p:sp>
      <p:sp>
        <p:nvSpPr>
          <p:cNvPr id="3" name="Объект 2">
            <a:extLst>
              <a:ext uri="{FF2B5EF4-FFF2-40B4-BE49-F238E27FC236}">
                <a16:creationId xmlns:a16="http://schemas.microsoft.com/office/drawing/2014/main" xmlns="" id="{75BAEB7D-CE8C-C1EE-0489-0EA21032FAE8}"/>
              </a:ext>
            </a:extLst>
          </p:cNvPr>
          <p:cNvSpPr>
            <a:spLocks noGrp="1"/>
          </p:cNvSpPr>
          <p:nvPr>
            <p:ph idx="1"/>
          </p:nvPr>
        </p:nvSpPr>
        <p:spPr>
          <a:xfrm>
            <a:off x="451262" y="572087"/>
            <a:ext cx="10902538" cy="5713825"/>
          </a:xfrm>
        </p:spPr>
        <p:txBody>
          <a:bodyPr>
            <a:normAutofit fontScale="55000" lnSpcReduction="20000"/>
          </a:bodyPr>
          <a:lstStyle/>
          <a:p>
            <a:pPr marL="0" indent="0">
              <a:buNone/>
            </a:pPr>
            <a:r>
              <a:rPr lang="en-US" i="1" dirty="0"/>
              <a:t>Read the text and the dialogue and do the exercises below.</a:t>
            </a:r>
          </a:p>
          <a:p>
            <a:pPr marL="0" indent="0" algn="ctr">
              <a:buNone/>
            </a:pPr>
            <a:r>
              <a:rPr lang="en-US" b="1" dirty="0"/>
              <a:t>It's so expensive</a:t>
            </a:r>
          </a:p>
          <a:p>
            <a:pPr marL="0" indent="0" algn="just">
              <a:lnSpc>
                <a:spcPct val="170000"/>
              </a:lnSpc>
              <a:buNone/>
            </a:pPr>
            <a:r>
              <a:rPr lang="en-US" dirty="0"/>
              <a:t>Lesley works as a teacher in London. She says: “Living in the city is very expensive! Transport and clothes cost a lot of money and food prices are high too. I can't afford to go out very often: I don't have enough money. I spend all my money. I don't have any money left at the end of the month - it's difficult to save (= keep and not spend).”</a:t>
            </a:r>
          </a:p>
          <a:p>
            <a:pPr marL="0" indent="0" algn="ctr">
              <a:buNone/>
            </a:pPr>
            <a:r>
              <a:rPr lang="en-US" b="1" dirty="0"/>
              <a:t>Careful with money</a:t>
            </a:r>
          </a:p>
          <a:p>
            <a:pPr marL="0" indent="0">
              <a:buNone/>
            </a:pPr>
            <a:r>
              <a:rPr lang="en-US" i="1" dirty="0"/>
              <a:t>Lesley is talking with her friend Camilla.</a:t>
            </a:r>
          </a:p>
          <a:p>
            <a:r>
              <a:rPr lang="en-US" b="1" dirty="0"/>
              <a:t>Camilla</a:t>
            </a:r>
            <a:r>
              <a:rPr lang="en-US" dirty="0"/>
              <a:t> Are you careful with money?</a:t>
            </a:r>
          </a:p>
          <a:p>
            <a:r>
              <a:rPr lang="en-US" b="1" dirty="0"/>
              <a:t>Lesley</a:t>
            </a:r>
            <a:r>
              <a:rPr lang="en-US" dirty="0"/>
              <a:t> Yes, I am. I try not to spend too much.</a:t>
            </a:r>
          </a:p>
          <a:p>
            <a:r>
              <a:rPr lang="en-US" b="1" dirty="0"/>
              <a:t>Camilla </a:t>
            </a:r>
            <a:r>
              <a:rPr lang="en-US" dirty="0"/>
              <a:t>How do you try to save money?</a:t>
            </a:r>
          </a:p>
          <a:p>
            <a:r>
              <a:rPr lang="en-US" b="1" dirty="0"/>
              <a:t>Lesley</a:t>
            </a:r>
            <a:r>
              <a:rPr lang="en-US" dirty="0"/>
              <a:t> I try not to spend too much. I go to shops when there is a sale - with lower prices than usual.</a:t>
            </a:r>
          </a:p>
          <a:p>
            <a:r>
              <a:rPr lang="en-US" b="1" dirty="0"/>
              <a:t>Camilla</a:t>
            </a:r>
            <a:r>
              <a:rPr lang="en-US" dirty="0"/>
              <a:t> Yes, when I'm at the supermarket, I look for special offers - for example when you get two products for the price of one.</a:t>
            </a:r>
          </a:p>
          <a:p>
            <a:r>
              <a:rPr lang="en-US" b="1" dirty="0"/>
              <a:t>Lesley</a:t>
            </a:r>
            <a:r>
              <a:rPr lang="en-US" dirty="0"/>
              <a:t> And I try not to waste money by buying things I don't need.</a:t>
            </a:r>
          </a:p>
          <a:p>
            <a:r>
              <a:rPr lang="en-US" b="1" dirty="0"/>
              <a:t>Camilla</a:t>
            </a:r>
            <a:r>
              <a:rPr lang="en-US" dirty="0"/>
              <a:t> Are you renting (= paying money to live in a building that someone else owns) or buying your house?</a:t>
            </a:r>
          </a:p>
          <a:p>
            <a:r>
              <a:rPr lang="en-US" b="1" dirty="0"/>
              <a:t>Lesley</a:t>
            </a:r>
            <a:r>
              <a:rPr lang="en-US" dirty="0"/>
              <a:t> I'm buying it. I borrowed £200,000 from the bank but it's difficult to repay the loan. What about you?</a:t>
            </a:r>
          </a:p>
          <a:p>
            <a:r>
              <a:rPr lang="en-US" b="1" dirty="0"/>
              <a:t>Camilla</a:t>
            </a:r>
            <a:r>
              <a:rPr lang="en-US" dirty="0"/>
              <a:t> The bank lent me £185,000 and I have to pay back £700 per month.</a:t>
            </a:r>
          </a:p>
          <a:p>
            <a:pPr marL="0" indent="0">
              <a:buNone/>
            </a:pPr>
            <a:r>
              <a:rPr lang="en-US" dirty="0"/>
              <a:t>Note: You can say '£700 per month' or '£700 a month'.</a:t>
            </a:r>
          </a:p>
          <a:p>
            <a:endParaRPr lang="ru-RU" dirty="0"/>
          </a:p>
        </p:txBody>
      </p:sp>
    </p:spTree>
    <p:extLst>
      <p:ext uri="{BB962C8B-B14F-4D97-AF65-F5344CB8AC3E}">
        <p14:creationId xmlns:p14="http://schemas.microsoft.com/office/powerpoint/2010/main" xmlns="" val="7433878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95F4E24-A94D-ECF1-4AAF-D4042370DBE9}"/>
              </a:ext>
            </a:extLst>
          </p:cNvPr>
          <p:cNvSpPr>
            <a:spLocks noGrp="1"/>
          </p:cNvSpPr>
          <p:nvPr>
            <p:ph type="title"/>
          </p:nvPr>
        </p:nvSpPr>
        <p:spPr>
          <a:xfrm>
            <a:off x="838200" y="365125"/>
            <a:ext cx="10515600" cy="786781"/>
          </a:xfrm>
        </p:spPr>
        <p:txBody>
          <a:bodyPr>
            <a:normAutofit fontScale="90000"/>
          </a:bodyPr>
          <a:lstStyle/>
          <a:p>
            <a:pPr algn="ctr"/>
            <a:r>
              <a:rPr lang="en-US" sz="3600" b="1" dirty="0"/>
              <a:t>Topic: Changing Money</a:t>
            </a:r>
            <a:r>
              <a:rPr lang="en-US" dirty="0"/>
              <a:t/>
            </a:r>
            <a:br>
              <a:rPr lang="en-US" dirty="0"/>
            </a:br>
            <a:endParaRPr lang="ru-RU" dirty="0"/>
          </a:p>
        </p:txBody>
      </p:sp>
      <p:sp>
        <p:nvSpPr>
          <p:cNvPr id="3" name="Объект 2">
            <a:extLst>
              <a:ext uri="{FF2B5EF4-FFF2-40B4-BE49-F238E27FC236}">
                <a16:creationId xmlns:a16="http://schemas.microsoft.com/office/drawing/2014/main" xmlns="" id="{EE2FBC65-9067-1851-0983-C544A89DB207}"/>
              </a:ext>
            </a:extLst>
          </p:cNvPr>
          <p:cNvSpPr>
            <a:spLocks noGrp="1"/>
          </p:cNvSpPr>
          <p:nvPr>
            <p:ph idx="1"/>
          </p:nvPr>
        </p:nvSpPr>
        <p:spPr>
          <a:xfrm>
            <a:off x="522515" y="902524"/>
            <a:ext cx="11103428" cy="5842659"/>
          </a:xfrm>
        </p:spPr>
        <p:txBody>
          <a:bodyPr>
            <a:normAutofit fontScale="55000" lnSpcReduction="20000"/>
          </a:bodyPr>
          <a:lstStyle/>
          <a:p>
            <a:pPr marL="0" indent="0">
              <a:buNone/>
            </a:pPr>
            <a:r>
              <a:rPr lang="en-US" b="1" i="1" dirty="0"/>
              <a:t>Anastasia is going on holiday to Great Britain. To change or to exchange money, she goes to a bank or bureau de change. She asks a lot of questions there.</a:t>
            </a:r>
            <a:r>
              <a:rPr lang="ru-RU" b="1" i="1" dirty="0"/>
              <a:t> </a:t>
            </a:r>
            <a:endParaRPr lang="en-US" b="1" i="1" dirty="0"/>
          </a:p>
          <a:p>
            <a:pPr marL="0" indent="0">
              <a:buNone/>
            </a:pPr>
            <a:r>
              <a:rPr lang="ru-RU" i="1" dirty="0"/>
              <a:t>Анастасия собирается в отпуск в Великобританию. Чтобы разменять деньги, она отправляется в банк или пункт обмена валюты. Там она задает много вопросов.</a:t>
            </a:r>
            <a:endParaRPr lang="en-US" i="1" dirty="0"/>
          </a:p>
          <a:p>
            <a:pPr marL="0" indent="0">
              <a:buNone/>
            </a:pPr>
            <a:r>
              <a:rPr lang="en-US" b="1" i="1" dirty="0"/>
              <a:t>Read the questions below and try to answer them. Then to check your ideas match the answers given below the questions to them.</a:t>
            </a:r>
          </a:p>
          <a:p>
            <a:pPr marL="0" indent="0">
              <a:buNone/>
            </a:pPr>
            <a:r>
              <a:rPr lang="ru-RU" i="1" dirty="0"/>
              <a:t> Прочтите приведенные ниже вопросы и попробуйте на них ответить. Затем, чтобы проверить свои идеи, сопоставьте с ними ответы, приведенные под вопросами.</a:t>
            </a:r>
            <a:endParaRPr lang="en-US" i="1" dirty="0"/>
          </a:p>
          <a:p>
            <a:r>
              <a:rPr lang="en-US" b="1" dirty="0"/>
              <a:t>Anastasia’s questions:</a:t>
            </a:r>
          </a:p>
          <a:p>
            <a:pPr marL="0" indent="0">
              <a:buNone/>
            </a:pPr>
            <a:r>
              <a:rPr lang="en-US" b="1" dirty="0"/>
              <a:t>1. </a:t>
            </a:r>
            <a:r>
              <a:rPr lang="en-US" dirty="0"/>
              <a:t>What’s the currency in Great Britain?</a:t>
            </a:r>
          </a:p>
          <a:p>
            <a:pPr marL="0" indent="0">
              <a:buNone/>
            </a:pPr>
            <a:r>
              <a:rPr lang="en-US" b="1" dirty="0"/>
              <a:t>2. </a:t>
            </a:r>
            <a:r>
              <a:rPr lang="en-US" dirty="0"/>
              <a:t>What’s the exchange rate? I mean, how many Russian rubles are there to the British pound?</a:t>
            </a:r>
          </a:p>
          <a:p>
            <a:pPr marL="0" indent="0">
              <a:buNone/>
            </a:pPr>
            <a:r>
              <a:rPr lang="en-US" b="1" dirty="0"/>
              <a:t>3. </a:t>
            </a:r>
            <a:r>
              <a:rPr lang="en-US" dirty="0"/>
              <a:t>How much commission do you charge? = How much does it cost to change money?</a:t>
            </a:r>
          </a:p>
          <a:p>
            <a:pPr marL="0" indent="0">
              <a:buNone/>
            </a:pPr>
            <a:r>
              <a:rPr lang="en-US" b="1" dirty="0"/>
              <a:t>4. </a:t>
            </a:r>
            <a:r>
              <a:rPr lang="en-US" dirty="0"/>
              <a:t>Can I change Russian rubles in Great Britain? Can I change euros into British pound in</a:t>
            </a:r>
          </a:p>
          <a:p>
            <a:pPr marL="0" indent="0">
              <a:buNone/>
            </a:pPr>
            <a:r>
              <a:rPr lang="en-US" dirty="0"/>
              <a:t>Great Britain?</a:t>
            </a:r>
          </a:p>
          <a:p>
            <a:pPr marL="0" indent="0">
              <a:buNone/>
            </a:pPr>
            <a:r>
              <a:rPr lang="en-US" b="1" dirty="0"/>
              <a:t>5. </a:t>
            </a:r>
            <a:r>
              <a:rPr lang="en-US" dirty="0"/>
              <a:t>If I have some British currency at the end of my holiday, can I change it back into rubles</a:t>
            </a:r>
          </a:p>
          <a:p>
            <a:pPr marL="0" indent="0">
              <a:buNone/>
            </a:pPr>
            <a:r>
              <a:rPr lang="en-US" dirty="0"/>
              <a:t>here in Russia?</a:t>
            </a:r>
          </a:p>
          <a:p>
            <a:r>
              <a:rPr lang="en-US" b="1" dirty="0"/>
              <a:t>Cashier’s answers:</a:t>
            </a:r>
          </a:p>
          <a:p>
            <a:pPr marL="0" indent="0">
              <a:buNone/>
            </a:pPr>
            <a:r>
              <a:rPr lang="en-US" b="1" dirty="0"/>
              <a:t>A</a:t>
            </a:r>
            <a:r>
              <a:rPr lang="en-US" dirty="0"/>
              <a:t>   There are Russian rubles to the British pound.</a:t>
            </a:r>
          </a:p>
          <a:p>
            <a:pPr marL="0" indent="0">
              <a:buNone/>
            </a:pPr>
            <a:r>
              <a:rPr lang="en-US" b="1" dirty="0"/>
              <a:t>B</a:t>
            </a:r>
            <a:r>
              <a:rPr lang="en-US" dirty="0"/>
              <a:t>   We charge 0 per cent commission.</a:t>
            </a:r>
          </a:p>
          <a:p>
            <a:pPr marL="0" indent="0">
              <a:buNone/>
            </a:pPr>
            <a:r>
              <a:rPr lang="en-US" b="1" dirty="0"/>
              <a:t>C</a:t>
            </a:r>
            <a:r>
              <a:rPr lang="en-US" dirty="0"/>
              <a:t>   It’s the British pound.</a:t>
            </a:r>
          </a:p>
          <a:p>
            <a:pPr marL="0" indent="0">
              <a:buNone/>
            </a:pPr>
            <a:r>
              <a:rPr lang="en-US" b="1" dirty="0"/>
              <a:t>D</a:t>
            </a:r>
            <a:r>
              <a:rPr lang="en-US" dirty="0"/>
              <a:t>   Yes, you change the notes back, but not the coins.</a:t>
            </a:r>
          </a:p>
          <a:p>
            <a:pPr marL="0" indent="0">
              <a:buNone/>
            </a:pPr>
            <a:r>
              <a:rPr lang="en-US" b="1" dirty="0"/>
              <a:t>E </a:t>
            </a:r>
            <a:r>
              <a:rPr lang="en-US" dirty="0"/>
              <a:t>   Unfortunately, no. But yes, there is no problem with changing euros into British pound in Great Britain.</a:t>
            </a:r>
          </a:p>
          <a:p>
            <a:endParaRPr lang="ru-RU" dirty="0"/>
          </a:p>
        </p:txBody>
      </p:sp>
    </p:spTree>
    <p:extLst>
      <p:ext uri="{BB962C8B-B14F-4D97-AF65-F5344CB8AC3E}">
        <p14:creationId xmlns:p14="http://schemas.microsoft.com/office/powerpoint/2010/main" xmlns="" val="7313063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CB3279A-BD9B-AABB-2863-401B1D17EC94}"/>
              </a:ext>
            </a:extLst>
          </p:cNvPr>
          <p:cNvSpPr>
            <a:spLocks noGrp="1"/>
          </p:cNvSpPr>
          <p:nvPr>
            <p:ph type="title"/>
          </p:nvPr>
        </p:nvSpPr>
        <p:spPr>
          <a:xfrm>
            <a:off x="838200" y="287647"/>
            <a:ext cx="10515600" cy="786780"/>
          </a:xfrm>
        </p:spPr>
        <p:txBody>
          <a:bodyPr>
            <a:normAutofit fontScale="90000"/>
          </a:bodyPr>
          <a:lstStyle/>
          <a:p>
            <a:pPr algn="ctr"/>
            <a:r>
              <a:rPr lang="en-US" sz="2800" b="1" dirty="0"/>
              <a:t>Topic: Small business</a:t>
            </a:r>
            <a:r>
              <a:rPr lang="en-US" dirty="0"/>
              <a:t/>
            </a:r>
            <a:br>
              <a:rPr lang="en-US" dirty="0"/>
            </a:br>
            <a:endParaRPr lang="ru-RU" dirty="0"/>
          </a:p>
        </p:txBody>
      </p:sp>
      <p:sp>
        <p:nvSpPr>
          <p:cNvPr id="3" name="Объект 2">
            <a:extLst>
              <a:ext uri="{FF2B5EF4-FFF2-40B4-BE49-F238E27FC236}">
                <a16:creationId xmlns:a16="http://schemas.microsoft.com/office/drawing/2014/main" xmlns="" id="{4E0374CD-8B80-5571-FA3D-16C95354CB98}"/>
              </a:ext>
            </a:extLst>
          </p:cNvPr>
          <p:cNvSpPr>
            <a:spLocks noGrp="1"/>
          </p:cNvSpPr>
          <p:nvPr>
            <p:ph idx="1"/>
          </p:nvPr>
        </p:nvSpPr>
        <p:spPr>
          <a:xfrm>
            <a:off x="403761" y="1330036"/>
            <a:ext cx="11210307" cy="5527963"/>
          </a:xfrm>
        </p:spPr>
        <p:txBody>
          <a:bodyPr>
            <a:normAutofit fontScale="40000" lnSpcReduction="20000"/>
          </a:bodyPr>
          <a:lstStyle/>
          <a:p>
            <a:pPr marL="0" indent="0">
              <a:buNone/>
            </a:pPr>
            <a:r>
              <a:rPr lang="en-US" sz="3400" i="1" dirty="0"/>
              <a:t>Read a fragment from a new letter from  Mary and learn more about her new job. What kind of functions does she perform</a:t>
            </a:r>
            <a:r>
              <a:rPr lang="ru-RU" sz="3400" i="1" dirty="0"/>
              <a:t>?</a:t>
            </a:r>
          </a:p>
          <a:p>
            <a:pPr marL="0" indent="0">
              <a:buNone/>
            </a:pPr>
            <a:r>
              <a:rPr lang="ru-RU" sz="3400" i="1" dirty="0"/>
              <a:t>Прочтите фрагмент из нового письма Мэри и узнайте больше о ее новой работе. Какие функции она выполняет?</a:t>
            </a:r>
            <a:endParaRPr lang="en-US" sz="3400" i="1" dirty="0"/>
          </a:p>
          <a:p>
            <a:pPr marL="0" indent="0">
              <a:buNone/>
            </a:pPr>
            <a:r>
              <a:rPr lang="en-US" sz="3600" dirty="0"/>
              <a:t>Dear Andrew, </a:t>
            </a:r>
          </a:p>
          <a:p>
            <a:pPr marL="0" indent="0" algn="just">
              <a:lnSpc>
                <a:spcPct val="170000"/>
              </a:lnSpc>
              <a:buNone/>
            </a:pPr>
            <a:r>
              <a:rPr lang="en-US" sz="3600" dirty="0"/>
              <a:t>Thank you for writing me so often! I’m very busy in my new job, but I feel a bit lonely with no relatives or friends here. You’ve asked me whether I like my job and what I’m actually doing. I manage a flower shop in a large mall. I’m fully responsible for its functioning, which means that I manage the shop assistants, handle the money matters and control the shop stock. I have to hire (and sometimes to fire) the shop assistants, to plan their work hours and to train new personnel. My duties also include paying rent to the mall and paying other invoices. Every day I have to record the shop’s sales and deposit the money in the bank. The best part of my job is controlling the stocks. I order cut flowers and potted plants and some other things like toys and souvenirs that we sell. I like arranging it all so that a customer buys not only the flowers but something else as well. Putting ads in magazines is also part of my job.</a:t>
            </a:r>
          </a:p>
          <a:p>
            <a:pPr marL="0" indent="0">
              <a:lnSpc>
                <a:spcPct val="170000"/>
              </a:lnSpc>
              <a:buNone/>
            </a:pPr>
            <a:r>
              <a:rPr lang="en-US" sz="3400" i="1" dirty="0"/>
              <a:t>Discuss in pairs advantages and disadvantages of managing a small company all by yourself like Mary does</a:t>
            </a:r>
            <a:r>
              <a:rPr lang="ru-RU" sz="3400" i="1" dirty="0"/>
              <a:t>.</a:t>
            </a:r>
            <a:r>
              <a:rPr lang="en-US" sz="3400" i="1" dirty="0"/>
              <a:t> </a:t>
            </a:r>
            <a:r>
              <a:rPr lang="ru-RU" sz="3400" i="1" dirty="0"/>
              <a:t>Обсудите в парах преимущества и недостатки самостоятельного управления небольшой компанией, как это делает Мэри.</a:t>
            </a:r>
            <a:endParaRPr lang="ru-RU" sz="3400" dirty="0"/>
          </a:p>
        </p:txBody>
      </p:sp>
      <p:pic>
        <p:nvPicPr>
          <p:cNvPr id="4" name="Рисунок 3">
            <a:extLst>
              <a:ext uri="{FF2B5EF4-FFF2-40B4-BE49-F238E27FC236}">
                <a16:creationId xmlns:a16="http://schemas.microsoft.com/office/drawing/2014/main" xmlns="" id="{B05C474F-DDE4-925C-672B-96A5E6E5637D}"/>
              </a:ext>
            </a:extLst>
          </p:cNvPr>
          <p:cNvPicPr>
            <a:picLocks noChangeAspect="1"/>
          </p:cNvPicPr>
          <p:nvPr/>
        </p:nvPicPr>
        <p:blipFill>
          <a:blip r:embed="rId2" cstate="print"/>
          <a:stretch>
            <a:fillRect/>
          </a:stretch>
        </p:blipFill>
        <p:spPr>
          <a:xfrm>
            <a:off x="676894" y="118445"/>
            <a:ext cx="1674419" cy="1116279"/>
          </a:xfrm>
          <a:prstGeom prst="rect">
            <a:avLst/>
          </a:prstGeom>
        </p:spPr>
      </p:pic>
    </p:spTree>
    <p:extLst>
      <p:ext uri="{BB962C8B-B14F-4D97-AF65-F5344CB8AC3E}">
        <p14:creationId xmlns:p14="http://schemas.microsoft.com/office/powerpoint/2010/main" xmlns="" val="2960554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3CC2ED8-1CBC-EE97-9C92-1E99217E208F}"/>
              </a:ext>
            </a:extLst>
          </p:cNvPr>
          <p:cNvSpPr>
            <a:spLocks noGrp="1"/>
          </p:cNvSpPr>
          <p:nvPr>
            <p:ph type="title"/>
          </p:nvPr>
        </p:nvSpPr>
        <p:spPr>
          <a:xfrm>
            <a:off x="641268" y="365126"/>
            <a:ext cx="10712532" cy="774906"/>
          </a:xfrm>
        </p:spPr>
        <p:txBody>
          <a:bodyPr>
            <a:normAutofit/>
          </a:bodyPr>
          <a:lstStyle/>
          <a:p>
            <a:pPr algn="ctr"/>
            <a:r>
              <a:rPr lang="en-US" sz="3100" b="1" dirty="0"/>
              <a:t>Topic: Make a </a:t>
            </a:r>
            <a:r>
              <a:rPr lang="en-US" sz="3100" b="1" dirty="0" err="1"/>
              <a:t>sinkwein</a:t>
            </a:r>
            <a:r>
              <a:rPr lang="en-US" sz="3100" b="1" dirty="0"/>
              <a:t> </a:t>
            </a:r>
            <a:endParaRPr lang="ru-RU" sz="3100" b="1" dirty="0"/>
          </a:p>
        </p:txBody>
      </p:sp>
      <p:sp>
        <p:nvSpPr>
          <p:cNvPr id="3" name="Объект 2">
            <a:extLst>
              <a:ext uri="{FF2B5EF4-FFF2-40B4-BE49-F238E27FC236}">
                <a16:creationId xmlns:a16="http://schemas.microsoft.com/office/drawing/2014/main" xmlns="" id="{E647EB4D-4318-940B-422B-CC17043A1980}"/>
              </a:ext>
            </a:extLst>
          </p:cNvPr>
          <p:cNvSpPr>
            <a:spLocks noGrp="1"/>
          </p:cNvSpPr>
          <p:nvPr>
            <p:ph idx="1"/>
          </p:nvPr>
        </p:nvSpPr>
        <p:spPr>
          <a:xfrm>
            <a:off x="838200" y="1140032"/>
            <a:ext cx="10515600" cy="5036931"/>
          </a:xfrm>
        </p:spPr>
        <p:txBody>
          <a:bodyPr>
            <a:normAutofit fontScale="77500" lnSpcReduction="20000"/>
          </a:bodyPr>
          <a:lstStyle/>
          <a:p>
            <a:r>
              <a:rPr lang="ru-RU" dirty="0" err="1"/>
              <a:t>Cинквейн</a:t>
            </a:r>
            <a:r>
              <a:rPr lang="ru-RU" dirty="0"/>
              <a:t> – это стихотворение из 5 </a:t>
            </a:r>
            <a:r>
              <a:rPr lang="ru-RU" dirty="0" err="1"/>
              <a:t>строк,представляющее</a:t>
            </a:r>
            <a:r>
              <a:rPr lang="ru-RU" dirty="0"/>
              <a:t> собой синтез информации в лаконичной форме, что позволяет описывать суть понятия или осуществлять рефлексию на основе полученных знаний. </a:t>
            </a:r>
          </a:p>
          <a:p>
            <a:r>
              <a:rPr lang="ru-RU" dirty="0"/>
              <a:t>В первой строке заявляется тема или предмет– одно существительное, </a:t>
            </a:r>
          </a:p>
          <a:p>
            <a:r>
              <a:rPr lang="ru-RU" dirty="0"/>
              <a:t> во второй дается описание предмета –два прилагательных или причастия,  </a:t>
            </a:r>
          </a:p>
          <a:p>
            <a:r>
              <a:rPr lang="ru-RU" dirty="0"/>
              <a:t>в третьей характеризуются действия  предмета –три глагола, </a:t>
            </a:r>
          </a:p>
          <a:p>
            <a:r>
              <a:rPr lang="ru-RU" dirty="0"/>
              <a:t> в четвертой строке приводится фраза, выражающая отношение автора к предмету –обычно из четырех значимых слов, </a:t>
            </a:r>
          </a:p>
          <a:p>
            <a:r>
              <a:rPr lang="ru-RU" dirty="0"/>
              <a:t> в пятой строке –синоним, обобщающий или расширяющий смысл темы/предмета –одно слово).</a:t>
            </a:r>
          </a:p>
          <a:p>
            <a:pPr marL="0" indent="0">
              <a:buNone/>
            </a:pPr>
            <a:r>
              <a:rPr lang="ru-RU" dirty="0"/>
              <a:t>Например.  1)деньги                                                                              </a:t>
            </a:r>
            <a:r>
              <a:rPr lang="ru-RU" dirty="0" err="1"/>
              <a:t>money</a:t>
            </a:r>
            <a:endParaRPr lang="ru-RU" dirty="0"/>
          </a:p>
          <a:p>
            <a:pPr marL="0" indent="0">
              <a:buNone/>
            </a:pPr>
            <a:r>
              <a:rPr lang="ru-RU" dirty="0"/>
              <a:t>                          2) металлические, бумажные                          </a:t>
            </a:r>
            <a:r>
              <a:rPr lang="ru-RU" dirty="0" err="1"/>
              <a:t>metal</a:t>
            </a:r>
            <a:r>
              <a:rPr lang="ru-RU" dirty="0"/>
              <a:t>, </a:t>
            </a:r>
            <a:r>
              <a:rPr lang="ru-RU" dirty="0" err="1"/>
              <a:t>paper</a:t>
            </a:r>
            <a:endParaRPr lang="ru-RU" dirty="0"/>
          </a:p>
          <a:p>
            <a:pPr marL="0" indent="0">
              <a:buNone/>
            </a:pPr>
            <a:r>
              <a:rPr lang="ru-RU" dirty="0"/>
              <a:t>                          3)покупать, продавать, занимать                   </a:t>
            </a:r>
            <a:r>
              <a:rPr lang="ru-RU" dirty="0" err="1"/>
              <a:t>buy</a:t>
            </a:r>
            <a:r>
              <a:rPr lang="ru-RU" dirty="0"/>
              <a:t>, </a:t>
            </a:r>
            <a:r>
              <a:rPr lang="ru-RU" dirty="0" err="1"/>
              <a:t>sell</a:t>
            </a:r>
            <a:r>
              <a:rPr lang="ru-RU" dirty="0"/>
              <a:t>, </a:t>
            </a:r>
            <a:r>
              <a:rPr lang="ru-RU" dirty="0" err="1"/>
              <a:t>borrow</a:t>
            </a:r>
            <a:endParaRPr lang="ru-RU" dirty="0"/>
          </a:p>
          <a:p>
            <a:pPr marL="0" indent="0">
              <a:buNone/>
            </a:pPr>
            <a:r>
              <a:rPr lang="ru-RU" dirty="0"/>
              <a:t>                          4) нужны человеку для жизни                    </a:t>
            </a:r>
            <a:r>
              <a:rPr lang="ru-RU" dirty="0" err="1"/>
              <a:t>are</a:t>
            </a:r>
            <a:r>
              <a:rPr lang="ru-RU" dirty="0"/>
              <a:t> </a:t>
            </a:r>
            <a:r>
              <a:rPr lang="ru-RU" dirty="0" err="1"/>
              <a:t>necessary</a:t>
            </a:r>
            <a:r>
              <a:rPr lang="ru-RU" dirty="0"/>
              <a:t> </a:t>
            </a:r>
            <a:r>
              <a:rPr lang="ru-RU" dirty="0" err="1"/>
              <a:t>for</a:t>
            </a:r>
            <a:r>
              <a:rPr lang="ru-RU" dirty="0"/>
              <a:t> </a:t>
            </a:r>
            <a:r>
              <a:rPr lang="ru-RU" dirty="0" err="1"/>
              <a:t>life</a:t>
            </a:r>
            <a:endParaRPr lang="ru-RU" dirty="0"/>
          </a:p>
          <a:p>
            <a:pPr marL="0" indent="0">
              <a:buNone/>
            </a:pPr>
            <a:r>
              <a:rPr lang="ru-RU" dirty="0"/>
              <a:t>                         5) средство существования/валюта         </a:t>
            </a:r>
            <a:r>
              <a:rPr lang="ru-RU" dirty="0" err="1"/>
              <a:t>means</a:t>
            </a:r>
            <a:r>
              <a:rPr lang="ru-RU" dirty="0"/>
              <a:t> </a:t>
            </a:r>
            <a:r>
              <a:rPr lang="ru-RU" dirty="0" err="1"/>
              <a:t>of</a:t>
            </a:r>
            <a:r>
              <a:rPr lang="ru-RU" dirty="0"/>
              <a:t> </a:t>
            </a:r>
            <a:r>
              <a:rPr lang="ru-RU" dirty="0" err="1"/>
              <a:t>existence</a:t>
            </a:r>
            <a:endParaRPr lang="ru-RU" dirty="0"/>
          </a:p>
          <a:p>
            <a:endParaRPr lang="ru-RU" dirty="0"/>
          </a:p>
          <a:p>
            <a:endParaRPr lang="ru-RU" dirty="0"/>
          </a:p>
        </p:txBody>
      </p:sp>
    </p:spTree>
    <p:extLst>
      <p:ext uri="{BB962C8B-B14F-4D97-AF65-F5344CB8AC3E}">
        <p14:creationId xmlns:p14="http://schemas.microsoft.com/office/powerpoint/2010/main" xmlns="" val="14637257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905CB57-78A4-5531-881C-FC3C3748A297}"/>
              </a:ext>
            </a:extLst>
          </p:cNvPr>
          <p:cNvSpPr>
            <a:spLocks noGrp="1"/>
          </p:cNvSpPr>
          <p:nvPr>
            <p:ph type="title"/>
          </p:nvPr>
        </p:nvSpPr>
        <p:spPr/>
        <p:txBody>
          <a:bodyPr>
            <a:normAutofit fontScale="90000"/>
          </a:bodyPr>
          <a:lstStyle/>
          <a:p>
            <a:pPr algn="ctr"/>
            <a:r>
              <a:rPr lang="ru-RU" sz="3600" dirty="0"/>
              <a:t>Практическое освоение финансовой грамотности учащимися на уроках английского языка.</a:t>
            </a:r>
          </a:p>
        </p:txBody>
      </p:sp>
      <p:graphicFrame>
        <p:nvGraphicFramePr>
          <p:cNvPr id="4" name="Объект 3">
            <a:extLst>
              <a:ext uri="{FF2B5EF4-FFF2-40B4-BE49-F238E27FC236}">
                <a16:creationId xmlns:a16="http://schemas.microsoft.com/office/drawing/2014/main" xmlns="" id="{2E7520CD-AAC3-63AD-881D-FE478C87175E}"/>
              </a:ext>
            </a:extLst>
          </p:cNvPr>
          <p:cNvGraphicFramePr>
            <a:graphicFrameLocks noGrp="1"/>
          </p:cNvGraphicFramePr>
          <p:nvPr>
            <p:ph idx="1"/>
            <p:extLst>
              <p:ext uri="{D42A27DB-BD31-4B8C-83A1-F6EECF244321}">
                <p14:modId xmlns:p14="http://schemas.microsoft.com/office/powerpoint/2010/main" xmlns="" val="2896904837"/>
              </p:ext>
            </p:extLst>
          </p:nvPr>
        </p:nvGraphicFramePr>
        <p:xfrm>
          <a:off x="2315687" y="1690689"/>
          <a:ext cx="7659585" cy="4806746"/>
        </p:xfrm>
        <a:graphic>
          <a:graphicData uri="http://schemas.openxmlformats.org/drawingml/2006/table">
            <a:tbl>
              <a:tblPr>
                <a:tableStyleId>{5C22544A-7EE6-4342-B048-85BDC9FD1C3A}</a:tableStyleId>
              </a:tblPr>
              <a:tblGrid>
                <a:gridCol w="3816917">
                  <a:extLst>
                    <a:ext uri="{9D8B030D-6E8A-4147-A177-3AD203B41FA5}">
                      <a16:colId xmlns:a16="http://schemas.microsoft.com/office/drawing/2014/main" xmlns="" val="2724125729"/>
                    </a:ext>
                  </a:extLst>
                </a:gridCol>
                <a:gridCol w="3842668">
                  <a:extLst>
                    <a:ext uri="{9D8B030D-6E8A-4147-A177-3AD203B41FA5}">
                      <a16:colId xmlns:a16="http://schemas.microsoft.com/office/drawing/2014/main" xmlns="" val="2154601691"/>
                    </a:ext>
                  </a:extLst>
                </a:gridCol>
              </a:tblGrid>
              <a:tr h="646543">
                <a:tc>
                  <a:txBody>
                    <a:bodyPr/>
                    <a:lstStyle/>
                    <a:p>
                      <a:pPr marL="140970" algn="ctr">
                        <a:lnSpc>
                          <a:spcPct val="107000"/>
                        </a:lnSpc>
                        <a:spcAft>
                          <a:spcPts val="750"/>
                        </a:spcAft>
                      </a:pPr>
                      <a:r>
                        <a:rPr lang="ru-RU" sz="1800" dirty="0">
                          <a:effectLst/>
                        </a:rPr>
                        <a:t>Тема раздела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40970" algn="ctr">
                        <a:lnSpc>
                          <a:spcPct val="107000"/>
                        </a:lnSpc>
                        <a:spcAft>
                          <a:spcPts val="750"/>
                        </a:spcAft>
                      </a:pPr>
                      <a:r>
                        <a:rPr lang="ru-RU" sz="1800" dirty="0">
                          <a:effectLst/>
                        </a:rPr>
                        <a:t>Элементы финансовой грамотности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46517703"/>
                  </a:ext>
                </a:extLst>
              </a:tr>
              <a:tr h="335726">
                <a:tc gridSpan="2">
                  <a:txBody>
                    <a:bodyPr/>
                    <a:lstStyle/>
                    <a:p>
                      <a:pPr algn="ctr">
                        <a:lnSpc>
                          <a:spcPct val="115000"/>
                        </a:lnSpc>
                        <a:spcAft>
                          <a:spcPts val="750"/>
                        </a:spcAft>
                      </a:pPr>
                      <a:r>
                        <a:rPr lang="ru-RU" sz="1800" b="1" dirty="0">
                          <a:effectLst/>
                        </a:rPr>
                        <a:t>5 класс</a:t>
                      </a:r>
                      <a:endParaRPr lang="ru-RU"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extLst>
                  <a:ext uri="{0D108BD9-81ED-4DB2-BD59-A6C34878D82A}">
                    <a16:rowId xmlns:a16="http://schemas.microsoft.com/office/drawing/2014/main" xmlns="" val="3843124774"/>
                  </a:ext>
                </a:extLst>
              </a:tr>
              <a:tr h="1043444">
                <a:tc>
                  <a:txBody>
                    <a:bodyPr/>
                    <a:lstStyle/>
                    <a:p>
                      <a:pPr marL="85725">
                        <a:lnSpc>
                          <a:spcPct val="115000"/>
                        </a:lnSpc>
                        <a:spcAft>
                          <a:spcPts val="1000"/>
                        </a:spcAft>
                      </a:pPr>
                      <a:r>
                        <a:rPr lang="ru-RU" sz="1800" dirty="0">
                          <a:effectLst/>
                        </a:rPr>
                        <a:t>Моя семья. Мои друзья. Семейные праздники: день рождения, Новый год</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800" dirty="0">
                          <a:effectLst/>
                        </a:rPr>
                        <a:t>Зачем нужны деньги?                      </a:t>
                      </a:r>
                    </a:p>
                    <a:p>
                      <a:pPr>
                        <a:lnSpc>
                          <a:spcPct val="115000"/>
                        </a:lnSpc>
                        <a:spcAft>
                          <a:spcPts val="750"/>
                        </a:spcAft>
                      </a:pPr>
                      <a:r>
                        <a:rPr lang="ru-RU" sz="1800" dirty="0">
                          <a:effectLst/>
                        </a:rPr>
                        <a:t>Моя копилка. Бережное отношение к деньгам. </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506297366"/>
                  </a:ext>
                </a:extLst>
              </a:tr>
              <a:tr h="1043444">
                <a:tc>
                  <a:txBody>
                    <a:bodyPr/>
                    <a:lstStyle/>
                    <a:p>
                      <a:pPr marL="85725">
                        <a:lnSpc>
                          <a:spcPct val="115000"/>
                        </a:lnSpc>
                        <a:spcAft>
                          <a:spcPts val="1000"/>
                        </a:spcAft>
                      </a:pPr>
                      <a:r>
                        <a:rPr lang="ru-RU" sz="1800" dirty="0">
                          <a:effectLst/>
                        </a:rPr>
                        <a:t>Досуг и увлечения (хобби) современного подростка (чтение, кино, спорт)</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800" dirty="0">
                          <a:effectLst/>
                        </a:rPr>
                        <a:t>Поход в кино. Покупаем билеты.</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747184877"/>
                  </a:ext>
                </a:extLst>
              </a:tr>
              <a:tr h="689585">
                <a:tc>
                  <a:txBody>
                    <a:bodyPr/>
                    <a:lstStyle/>
                    <a:p>
                      <a:pPr marL="85725">
                        <a:lnSpc>
                          <a:spcPct val="115000"/>
                        </a:lnSpc>
                        <a:spcAft>
                          <a:spcPts val="1000"/>
                        </a:spcAft>
                      </a:pPr>
                      <a:r>
                        <a:rPr lang="ru-RU" sz="1800">
                          <a:effectLst/>
                        </a:rPr>
                        <a:t>Покупки: одежда, обувь и продукты питания</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800" dirty="0">
                          <a:effectLst/>
                        </a:rPr>
                        <a:t>Планируем покупки.</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38335178"/>
                  </a:ext>
                </a:extLst>
              </a:tr>
              <a:tr h="1043444">
                <a:tc>
                  <a:txBody>
                    <a:bodyPr/>
                    <a:lstStyle/>
                    <a:p>
                      <a:pPr marL="85725">
                        <a:lnSpc>
                          <a:spcPct val="115000"/>
                        </a:lnSpc>
                        <a:spcAft>
                          <a:spcPts val="1000"/>
                        </a:spcAft>
                      </a:pPr>
                      <a:r>
                        <a:rPr lang="ru-RU" sz="1800" dirty="0">
                          <a:effectLst/>
                        </a:rPr>
                        <a:t>Каникулы в различное время года. Виды отдыха</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370794616"/>
                  </a:ext>
                </a:extLst>
              </a:tr>
            </a:tbl>
          </a:graphicData>
        </a:graphic>
      </p:graphicFrame>
    </p:spTree>
    <p:extLst>
      <p:ext uri="{BB962C8B-B14F-4D97-AF65-F5344CB8AC3E}">
        <p14:creationId xmlns:p14="http://schemas.microsoft.com/office/powerpoint/2010/main" xmlns="" val="33047755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CA4359A-B314-3179-8FB3-6F649A519EFC}"/>
              </a:ext>
            </a:extLst>
          </p:cNvPr>
          <p:cNvSpPr>
            <a:spLocks noGrp="1"/>
          </p:cNvSpPr>
          <p:nvPr>
            <p:ph type="title"/>
          </p:nvPr>
        </p:nvSpPr>
        <p:spPr/>
        <p:txBody>
          <a:bodyPr>
            <a:normAutofit fontScale="90000"/>
          </a:bodyPr>
          <a:lstStyle/>
          <a:p>
            <a:pPr algn="ctr"/>
            <a:r>
              <a:rPr lang="ru-RU" sz="3600" dirty="0"/>
              <a:t>Практическое освоение финансовой грамотности учащимися на уроках английского языка.</a:t>
            </a:r>
          </a:p>
        </p:txBody>
      </p:sp>
      <p:graphicFrame>
        <p:nvGraphicFramePr>
          <p:cNvPr id="4" name="Объект 3">
            <a:extLst>
              <a:ext uri="{FF2B5EF4-FFF2-40B4-BE49-F238E27FC236}">
                <a16:creationId xmlns:a16="http://schemas.microsoft.com/office/drawing/2014/main" xmlns="" id="{D7A28309-26D4-85D7-F447-96F3D19918FD}"/>
              </a:ext>
            </a:extLst>
          </p:cNvPr>
          <p:cNvGraphicFramePr>
            <a:graphicFrameLocks noGrp="1"/>
          </p:cNvGraphicFramePr>
          <p:nvPr>
            <p:ph idx="1"/>
            <p:extLst>
              <p:ext uri="{D42A27DB-BD31-4B8C-83A1-F6EECF244321}">
                <p14:modId xmlns:p14="http://schemas.microsoft.com/office/powerpoint/2010/main" xmlns="" val="1618454788"/>
              </p:ext>
            </p:extLst>
          </p:nvPr>
        </p:nvGraphicFramePr>
        <p:xfrm>
          <a:off x="1828800" y="2199956"/>
          <a:ext cx="7100570" cy="4378974"/>
        </p:xfrm>
        <a:graphic>
          <a:graphicData uri="http://schemas.openxmlformats.org/drawingml/2006/table">
            <a:tbl>
              <a:tblPr>
                <a:tableStyleId>{5C22544A-7EE6-4342-B048-85BDC9FD1C3A}</a:tableStyleId>
              </a:tblPr>
              <a:tblGrid>
                <a:gridCol w="3538350">
                  <a:extLst>
                    <a:ext uri="{9D8B030D-6E8A-4147-A177-3AD203B41FA5}">
                      <a16:colId xmlns:a16="http://schemas.microsoft.com/office/drawing/2014/main" xmlns="" val="4282079676"/>
                    </a:ext>
                  </a:extLst>
                </a:gridCol>
                <a:gridCol w="3562220">
                  <a:extLst>
                    <a:ext uri="{9D8B030D-6E8A-4147-A177-3AD203B41FA5}">
                      <a16:colId xmlns:a16="http://schemas.microsoft.com/office/drawing/2014/main" xmlns="" val="4141529623"/>
                    </a:ext>
                  </a:extLst>
                </a:gridCol>
              </a:tblGrid>
              <a:tr h="263887">
                <a:tc gridSpan="2">
                  <a:txBody>
                    <a:bodyPr/>
                    <a:lstStyle/>
                    <a:p>
                      <a:pPr algn="ctr">
                        <a:lnSpc>
                          <a:spcPct val="115000"/>
                        </a:lnSpc>
                        <a:spcAft>
                          <a:spcPts val="750"/>
                        </a:spcAft>
                      </a:pPr>
                      <a:r>
                        <a:rPr lang="ru-RU" sz="1400">
                          <a:effectLst/>
                        </a:rPr>
                        <a:t>6 класс</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extLst>
                  <a:ext uri="{0D108BD9-81ED-4DB2-BD59-A6C34878D82A}">
                    <a16:rowId xmlns:a16="http://schemas.microsoft.com/office/drawing/2014/main" xmlns="" val="2367365669"/>
                  </a:ext>
                </a:extLst>
              </a:tr>
              <a:tr h="820167">
                <a:tc>
                  <a:txBody>
                    <a:bodyPr/>
                    <a:lstStyle/>
                    <a:p>
                      <a:pPr marL="85725">
                        <a:lnSpc>
                          <a:spcPct val="115000"/>
                        </a:lnSpc>
                        <a:spcAft>
                          <a:spcPts val="1000"/>
                        </a:spcAft>
                      </a:pPr>
                      <a:r>
                        <a:rPr lang="ru-RU" sz="1400">
                          <a:effectLst/>
                        </a:rPr>
                        <a:t>Взаимоотношения в семье и с друзьями. Семейные праздники</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dirty="0">
                          <a:effectLst/>
                        </a:rPr>
                        <a:t>Моя копилка. Желание и возможность</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280280537"/>
                  </a:ext>
                </a:extLst>
              </a:tr>
              <a:tr h="542027">
                <a:tc>
                  <a:txBody>
                    <a:bodyPr/>
                    <a:lstStyle/>
                    <a:p>
                      <a:pPr marL="85725">
                        <a:lnSpc>
                          <a:spcPct val="115000"/>
                        </a:lnSpc>
                        <a:spcAft>
                          <a:spcPts val="1000"/>
                        </a:spcAft>
                      </a:pPr>
                      <a:r>
                        <a:rPr lang="ru-RU" sz="1400">
                          <a:effectLst/>
                        </a:rPr>
                        <a:t>Покупки: одежда, обувь и продукты питания</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a:effectLst/>
                        </a:rPr>
                        <a:t>Зачем быть финансово грамотным.</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006075559"/>
                  </a:ext>
                </a:extLst>
              </a:tr>
              <a:tr h="1654586">
                <a:tc>
                  <a:txBody>
                    <a:bodyPr/>
                    <a:lstStyle/>
                    <a:p>
                      <a:pPr marL="85725">
                        <a:lnSpc>
                          <a:spcPct val="115000"/>
                        </a:lnSpc>
                        <a:spcAft>
                          <a:spcPts val="1000"/>
                        </a:spcAft>
                      </a:pPr>
                      <a:r>
                        <a:rPr lang="ru-RU" sz="1400" dirty="0">
                          <a:effectLst/>
                        </a:rPr>
                        <a:t>Школа, школьная жизнь, школьная форма, изучаемые предметы, любимый предмет, правила поведения в школе. Переписка с иностранными сверстниками</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a:effectLst/>
                        </a:rPr>
                        <a:t>Сколько стоит школьная форма?</a:t>
                      </a:r>
                      <a:endParaRPr lang="ru-RU" sz="1100">
                        <a:effectLst/>
                      </a:endParaRPr>
                    </a:p>
                    <a:p>
                      <a:pPr>
                        <a:lnSpc>
                          <a:spcPct val="115000"/>
                        </a:lnSpc>
                        <a:spcAft>
                          <a:spcPts val="750"/>
                        </a:spcAft>
                      </a:pPr>
                      <a:r>
                        <a:rPr lang="ru-RU" sz="1400">
                          <a:effectLst/>
                        </a:rPr>
                        <a:t>Сколько стоят школьные принадлежности?</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626337597"/>
                  </a:ext>
                </a:extLst>
              </a:tr>
              <a:tr h="1098307">
                <a:tc>
                  <a:txBody>
                    <a:bodyPr/>
                    <a:lstStyle/>
                    <a:p>
                      <a:pPr marL="85725">
                        <a:lnSpc>
                          <a:spcPct val="115000"/>
                        </a:lnSpc>
                        <a:spcAft>
                          <a:spcPts val="1000"/>
                        </a:spcAft>
                      </a:pPr>
                      <a:r>
                        <a:rPr lang="ru-RU" sz="1400">
                          <a:effectLst/>
                        </a:rPr>
                        <a:t>Каникулы в различное время года. Виды отдыха. Путешествия по России и иностранным странам</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dirty="0">
                          <a:effectLst/>
                        </a:rPr>
                        <a:t>Виды отдыха.                                          Что дороже/дешевле?</a:t>
                      </a:r>
                      <a:endParaRPr lang="ru-RU" sz="1100" dirty="0">
                        <a:effectLst/>
                      </a:endParaRPr>
                    </a:p>
                    <a:p>
                      <a:pPr>
                        <a:lnSpc>
                          <a:spcPct val="115000"/>
                        </a:lnSpc>
                        <a:spcAft>
                          <a:spcPts val="750"/>
                        </a:spcAft>
                      </a:pPr>
                      <a:r>
                        <a:rPr lang="ru-RU" sz="1400" dirty="0">
                          <a:effectLst/>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4364378"/>
                  </a:ext>
                </a:extLst>
              </a:tr>
            </a:tbl>
          </a:graphicData>
        </a:graphic>
      </p:graphicFrame>
      <p:graphicFrame>
        <p:nvGraphicFramePr>
          <p:cNvPr id="5" name="Таблица 4">
            <a:extLst>
              <a:ext uri="{FF2B5EF4-FFF2-40B4-BE49-F238E27FC236}">
                <a16:creationId xmlns:a16="http://schemas.microsoft.com/office/drawing/2014/main" xmlns="" id="{CCA3FA3C-61C1-6988-62A6-BA53343DE4D8}"/>
              </a:ext>
            </a:extLst>
          </p:cNvPr>
          <p:cNvGraphicFramePr>
            <a:graphicFrameLocks noGrp="1"/>
          </p:cNvGraphicFramePr>
          <p:nvPr>
            <p:extLst>
              <p:ext uri="{D42A27DB-BD31-4B8C-83A1-F6EECF244321}">
                <p14:modId xmlns:p14="http://schemas.microsoft.com/office/powerpoint/2010/main" xmlns="" val="733112761"/>
              </p:ext>
            </p:extLst>
          </p:nvPr>
        </p:nvGraphicFramePr>
        <p:xfrm>
          <a:off x="1828800" y="1591294"/>
          <a:ext cx="7100570" cy="608663"/>
        </p:xfrm>
        <a:graphic>
          <a:graphicData uri="http://schemas.openxmlformats.org/drawingml/2006/table">
            <a:tbl>
              <a:tblPr>
                <a:tableStyleId>{5C22544A-7EE6-4342-B048-85BDC9FD1C3A}</a:tableStyleId>
              </a:tblPr>
              <a:tblGrid>
                <a:gridCol w="3538350">
                  <a:extLst>
                    <a:ext uri="{9D8B030D-6E8A-4147-A177-3AD203B41FA5}">
                      <a16:colId xmlns:a16="http://schemas.microsoft.com/office/drawing/2014/main" xmlns="" val="2646438915"/>
                    </a:ext>
                  </a:extLst>
                </a:gridCol>
                <a:gridCol w="3562220">
                  <a:extLst>
                    <a:ext uri="{9D8B030D-6E8A-4147-A177-3AD203B41FA5}">
                      <a16:colId xmlns:a16="http://schemas.microsoft.com/office/drawing/2014/main" xmlns="" val="946722640"/>
                    </a:ext>
                  </a:extLst>
                </a:gridCol>
              </a:tblGrid>
              <a:tr h="608663">
                <a:tc>
                  <a:txBody>
                    <a:bodyPr/>
                    <a:lstStyle/>
                    <a:p>
                      <a:pPr marL="140970" algn="ctr">
                        <a:lnSpc>
                          <a:spcPct val="107000"/>
                        </a:lnSpc>
                        <a:spcAft>
                          <a:spcPts val="750"/>
                        </a:spcAft>
                      </a:pPr>
                      <a:r>
                        <a:rPr lang="ru-RU" sz="1400" dirty="0">
                          <a:effectLst/>
                        </a:rPr>
                        <a:t>Тема раздела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40970" algn="ctr">
                        <a:lnSpc>
                          <a:spcPct val="107000"/>
                        </a:lnSpc>
                        <a:spcAft>
                          <a:spcPts val="750"/>
                        </a:spcAft>
                      </a:pPr>
                      <a:r>
                        <a:rPr lang="ru-RU" sz="1400" dirty="0">
                          <a:effectLst/>
                        </a:rPr>
                        <a:t>Элементы финансовой грамотности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351788681"/>
                  </a:ext>
                </a:extLst>
              </a:tr>
            </a:tbl>
          </a:graphicData>
        </a:graphic>
      </p:graphicFrame>
    </p:spTree>
    <p:extLst>
      <p:ext uri="{BB962C8B-B14F-4D97-AF65-F5344CB8AC3E}">
        <p14:creationId xmlns:p14="http://schemas.microsoft.com/office/powerpoint/2010/main" xmlns="" val="10872851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577F6FD-4619-E5FE-596E-9E62C92529C4}"/>
              </a:ext>
            </a:extLst>
          </p:cNvPr>
          <p:cNvSpPr>
            <a:spLocks noGrp="1"/>
          </p:cNvSpPr>
          <p:nvPr>
            <p:ph type="title"/>
          </p:nvPr>
        </p:nvSpPr>
        <p:spPr/>
        <p:txBody>
          <a:bodyPr>
            <a:normAutofit fontScale="90000"/>
          </a:bodyPr>
          <a:lstStyle/>
          <a:p>
            <a:pPr algn="ctr"/>
            <a:r>
              <a:rPr lang="ru-RU" sz="3600" dirty="0"/>
              <a:t>Практическое освоение финансовой грамотности учащимися на уроках английского языка.</a:t>
            </a:r>
          </a:p>
        </p:txBody>
      </p:sp>
      <p:graphicFrame>
        <p:nvGraphicFramePr>
          <p:cNvPr id="4" name="Объект 3">
            <a:extLst>
              <a:ext uri="{FF2B5EF4-FFF2-40B4-BE49-F238E27FC236}">
                <a16:creationId xmlns:a16="http://schemas.microsoft.com/office/drawing/2014/main" xmlns="" id="{8CE0B623-A7DC-A6EF-5352-1D619AD881B6}"/>
              </a:ext>
            </a:extLst>
          </p:cNvPr>
          <p:cNvGraphicFramePr>
            <a:graphicFrameLocks noGrp="1"/>
          </p:cNvGraphicFramePr>
          <p:nvPr>
            <p:ph idx="1"/>
            <p:extLst>
              <p:ext uri="{D42A27DB-BD31-4B8C-83A1-F6EECF244321}">
                <p14:modId xmlns:p14="http://schemas.microsoft.com/office/powerpoint/2010/main" xmlns="" val="1263495153"/>
              </p:ext>
            </p:extLst>
          </p:nvPr>
        </p:nvGraphicFramePr>
        <p:xfrm>
          <a:off x="3063834" y="1690688"/>
          <a:ext cx="6460176" cy="720003"/>
        </p:xfrm>
        <a:graphic>
          <a:graphicData uri="http://schemas.openxmlformats.org/drawingml/2006/table">
            <a:tbl>
              <a:tblPr>
                <a:tableStyleId>{5C22544A-7EE6-4342-B048-85BDC9FD1C3A}</a:tableStyleId>
              </a:tblPr>
              <a:tblGrid>
                <a:gridCol w="3219230">
                  <a:extLst>
                    <a:ext uri="{9D8B030D-6E8A-4147-A177-3AD203B41FA5}">
                      <a16:colId xmlns:a16="http://schemas.microsoft.com/office/drawing/2014/main" xmlns="" val="3485699799"/>
                    </a:ext>
                  </a:extLst>
                </a:gridCol>
                <a:gridCol w="3240946">
                  <a:extLst>
                    <a:ext uri="{9D8B030D-6E8A-4147-A177-3AD203B41FA5}">
                      <a16:colId xmlns:a16="http://schemas.microsoft.com/office/drawing/2014/main" xmlns="" val="1722495722"/>
                    </a:ext>
                  </a:extLst>
                </a:gridCol>
              </a:tblGrid>
              <a:tr h="720003">
                <a:tc>
                  <a:txBody>
                    <a:bodyPr/>
                    <a:lstStyle/>
                    <a:p>
                      <a:pPr marL="140970" algn="ctr">
                        <a:lnSpc>
                          <a:spcPct val="107000"/>
                        </a:lnSpc>
                        <a:spcAft>
                          <a:spcPts val="750"/>
                        </a:spcAft>
                      </a:pPr>
                      <a:r>
                        <a:rPr lang="ru-RU" sz="1400">
                          <a:effectLst/>
                        </a:rPr>
                        <a:t>Тема раздела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40970" algn="ctr">
                        <a:lnSpc>
                          <a:spcPct val="107000"/>
                        </a:lnSpc>
                        <a:spcAft>
                          <a:spcPts val="750"/>
                        </a:spcAft>
                      </a:pPr>
                      <a:r>
                        <a:rPr lang="ru-RU" sz="1400" dirty="0">
                          <a:effectLst/>
                        </a:rPr>
                        <a:t>Элементы финансовой грамотности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451782729"/>
                  </a:ext>
                </a:extLst>
              </a:tr>
            </a:tbl>
          </a:graphicData>
        </a:graphic>
      </p:graphicFrame>
      <p:graphicFrame>
        <p:nvGraphicFramePr>
          <p:cNvPr id="5" name="Таблица 4">
            <a:extLst>
              <a:ext uri="{FF2B5EF4-FFF2-40B4-BE49-F238E27FC236}">
                <a16:creationId xmlns:a16="http://schemas.microsoft.com/office/drawing/2014/main" xmlns="" id="{C446EFEA-AA71-46FD-5D49-C8674504141E}"/>
              </a:ext>
            </a:extLst>
          </p:cNvPr>
          <p:cNvGraphicFramePr>
            <a:graphicFrameLocks noGrp="1"/>
          </p:cNvGraphicFramePr>
          <p:nvPr/>
        </p:nvGraphicFramePr>
        <p:xfrm>
          <a:off x="3262630" y="2445320"/>
          <a:ext cx="5666740" cy="3680460"/>
        </p:xfrm>
        <a:graphic>
          <a:graphicData uri="http://schemas.openxmlformats.org/drawingml/2006/table">
            <a:tbl>
              <a:tblPr>
                <a:tableStyleId>{5C22544A-7EE6-4342-B048-85BDC9FD1C3A}</a:tableStyleId>
              </a:tblPr>
              <a:tblGrid>
                <a:gridCol w="2823845">
                  <a:extLst>
                    <a:ext uri="{9D8B030D-6E8A-4147-A177-3AD203B41FA5}">
                      <a16:colId xmlns:a16="http://schemas.microsoft.com/office/drawing/2014/main" xmlns="" val="1883177495"/>
                    </a:ext>
                  </a:extLst>
                </a:gridCol>
                <a:gridCol w="2842895">
                  <a:extLst>
                    <a:ext uri="{9D8B030D-6E8A-4147-A177-3AD203B41FA5}">
                      <a16:colId xmlns:a16="http://schemas.microsoft.com/office/drawing/2014/main" xmlns="" val="835081294"/>
                    </a:ext>
                  </a:extLst>
                </a:gridCol>
              </a:tblGrid>
              <a:tr h="106045">
                <a:tc gridSpan="2">
                  <a:txBody>
                    <a:bodyPr/>
                    <a:lstStyle/>
                    <a:p>
                      <a:pPr algn="ctr">
                        <a:lnSpc>
                          <a:spcPct val="115000"/>
                        </a:lnSpc>
                        <a:spcAft>
                          <a:spcPts val="750"/>
                        </a:spcAft>
                      </a:pPr>
                      <a:r>
                        <a:rPr lang="ru-RU" sz="1400">
                          <a:effectLst/>
                        </a:rPr>
                        <a:t>8 класс</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extLst>
                  <a:ext uri="{0D108BD9-81ED-4DB2-BD59-A6C34878D82A}">
                    <a16:rowId xmlns:a16="http://schemas.microsoft.com/office/drawing/2014/main" xmlns="" val="681529535"/>
                  </a:ext>
                </a:extLst>
              </a:tr>
              <a:tr h="179705">
                <a:tc>
                  <a:txBody>
                    <a:bodyPr/>
                    <a:lstStyle/>
                    <a:p>
                      <a:pPr marL="85725">
                        <a:lnSpc>
                          <a:spcPct val="115000"/>
                        </a:lnSpc>
                        <a:spcAft>
                          <a:spcPts val="1000"/>
                        </a:spcAft>
                      </a:pPr>
                      <a:r>
                        <a:rPr lang="ru-RU" sz="1400">
                          <a:effectLst/>
                        </a:rPr>
                        <a:t>Досуг и увлечения (хобби) современного подростка (чтение, кино, театр, музей, спорт, музыка)</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dirty="0">
                          <a:effectLst/>
                        </a:rPr>
                        <a:t>Идем в театр. Мини-диалоги при бронировании театральных билетов.</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920134430"/>
                  </a:ext>
                </a:extLst>
              </a:tr>
              <a:tr h="179705">
                <a:tc>
                  <a:txBody>
                    <a:bodyPr/>
                    <a:lstStyle/>
                    <a:p>
                      <a:pPr marL="85725">
                        <a:lnSpc>
                          <a:spcPct val="115000"/>
                        </a:lnSpc>
                        <a:spcAft>
                          <a:spcPts val="1000"/>
                        </a:spcAft>
                      </a:pPr>
                      <a:r>
                        <a:rPr lang="ru-RU" sz="1400">
                          <a:effectLst/>
                        </a:rPr>
                        <a:t>Покупки: одежда, обувь и продукты питания</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a:effectLst/>
                        </a:rPr>
                        <a:t>Решение ситуационных задач</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789083378"/>
                  </a:ext>
                </a:extLst>
              </a:tr>
              <a:tr h="179705">
                <a:tc>
                  <a:txBody>
                    <a:bodyPr/>
                    <a:lstStyle/>
                    <a:p>
                      <a:pPr marL="85725">
                        <a:lnSpc>
                          <a:spcPct val="115000"/>
                        </a:lnSpc>
                        <a:spcAft>
                          <a:spcPts val="1000"/>
                        </a:spcAft>
                      </a:pPr>
                      <a:r>
                        <a:rPr lang="ru-RU" sz="1400">
                          <a:effectLst/>
                        </a:rPr>
                        <a:t>Каникулы в различное время года. Виды отдыха. Путешествия по России и зарубежным странам</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a:effectLst/>
                        </a:rPr>
                        <a:t>Денежная ответственность</a:t>
                      </a:r>
                      <a:endParaRPr lang="ru-RU" sz="1100">
                        <a:effectLst/>
                      </a:endParaRPr>
                    </a:p>
                    <a:p>
                      <a:pPr>
                        <a:lnSpc>
                          <a:spcPct val="115000"/>
                        </a:lnSpc>
                        <a:spcAft>
                          <a:spcPts val="750"/>
                        </a:spcAft>
                      </a:pPr>
                      <a:r>
                        <a:rPr lang="ru-RU" sz="1400">
                          <a:effectLst/>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12259159"/>
                  </a:ext>
                </a:extLst>
              </a:tr>
              <a:tr h="533400">
                <a:tc>
                  <a:txBody>
                    <a:bodyPr/>
                    <a:lstStyle/>
                    <a:p>
                      <a:pPr marL="85725">
                        <a:lnSpc>
                          <a:spcPct val="115000"/>
                        </a:lnSpc>
                        <a:spcAft>
                          <a:spcPts val="1000"/>
                        </a:spcAft>
                      </a:pPr>
                      <a:r>
                        <a:rPr lang="ru-RU" sz="1400" dirty="0">
                          <a:effectLst/>
                        </a:rPr>
                        <a:t>Жизнь в городе и сельской местности. Описание родного города (села). Транспорт</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dirty="0">
                          <a:effectLst/>
                        </a:rPr>
                        <a:t>Учимся экономить. Сохранить и приумножить. Финансовая независимость и финансовое благополучие.</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203939189"/>
                  </a:ext>
                </a:extLst>
              </a:tr>
            </a:tbl>
          </a:graphicData>
        </a:graphic>
      </p:graphicFrame>
    </p:spTree>
    <p:extLst>
      <p:ext uri="{BB962C8B-B14F-4D97-AF65-F5344CB8AC3E}">
        <p14:creationId xmlns:p14="http://schemas.microsoft.com/office/powerpoint/2010/main" xmlns="" val="746723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B3D3C46-D51E-BE5E-850E-02F9F2678789}"/>
              </a:ext>
            </a:extLst>
          </p:cNvPr>
          <p:cNvSpPr>
            <a:spLocks noGrp="1"/>
          </p:cNvSpPr>
          <p:nvPr>
            <p:ph type="title"/>
          </p:nvPr>
        </p:nvSpPr>
        <p:spPr>
          <a:xfrm>
            <a:off x="838200" y="142505"/>
            <a:ext cx="10515600" cy="961900"/>
          </a:xfrm>
        </p:spPr>
        <p:txBody>
          <a:bodyPr>
            <a:normAutofit/>
          </a:bodyPr>
          <a:lstStyle/>
          <a:p>
            <a:pPr algn="ctr"/>
            <a:r>
              <a:rPr lang="ru-RU" sz="2800" dirty="0"/>
              <a:t>Практическое освоение финансовой грамотности учащимися на уроках английского языка.</a:t>
            </a:r>
          </a:p>
        </p:txBody>
      </p:sp>
      <p:graphicFrame>
        <p:nvGraphicFramePr>
          <p:cNvPr id="4" name="Объект 3">
            <a:extLst>
              <a:ext uri="{FF2B5EF4-FFF2-40B4-BE49-F238E27FC236}">
                <a16:creationId xmlns:a16="http://schemas.microsoft.com/office/drawing/2014/main" xmlns="" id="{DA69BC4C-86DF-B87C-D0CE-ADA02F84A423}"/>
              </a:ext>
            </a:extLst>
          </p:cNvPr>
          <p:cNvGraphicFramePr>
            <a:graphicFrameLocks noGrp="1"/>
          </p:cNvGraphicFramePr>
          <p:nvPr>
            <p:ph idx="1"/>
            <p:extLst>
              <p:ext uri="{D42A27DB-BD31-4B8C-83A1-F6EECF244321}">
                <p14:modId xmlns:p14="http://schemas.microsoft.com/office/powerpoint/2010/main" xmlns="" val="4065080779"/>
              </p:ext>
            </p:extLst>
          </p:nvPr>
        </p:nvGraphicFramePr>
        <p:xfrm>
          <a:off x="3063833" y="1104405"/>
          <a:ext cx="6377049" cy="463138"/>
        </p:xfrm>
        <a:graphic>
          <a:graphicData uri="http://schemas.openxmlformats.org/drawingml/2006/table">
            <a:tbl>
              <a:tblPr>
                <a:tableStyleId>{5C22544A-7EE6-4342-B048-85BDC9FD1C3A}</a:tableStyleId>
              </a:tblPr>
              <a:tblGrid>
                <a:gridCol w="3177805">
                  <a:extLst>
                    <a:ext uri="{9D8B030D-6E8A-4147-A177-3AD203B41FA5}">
                      <a16:colId xmlns:a16="http://schemas.microsoft.com/office/drawing/2014/main" xmlns="" val="3409157316"/>
                    </a:ext>
                  </a:extLst>
                </a:gridCol>
                <a:gridCol w="3199244">
                  <a:extLst>
                    <a:ext uri="{9D8B030D-6E8A-4147-A177-3AD203B41FA5}">
                      <a16:colId xmlns:a16="http://schemas.microsoft.com/office/drawing/2014/main" xmlns="" val="304914767"/>
                    </a:ext>
                  </a:extLst>
                </a:gridCol>
              </a:tblGrid>
              <a:tr h="463138">
                <a:tc>
                  <a:txBody>
                    <a:bodyPr/>
                    <a:lstStyle/>
                    <a:p>
                      <a:pPr marL="140970" algn="ctr">
                        <a:lnSpc>
                          <a:spcPct val="107000"/>
                        </a:lnSpc>
                        <a:spcAft>
                          <a:spcPts val="750"/>
                        </a:spcAft>
                      </a:pPr>
                      <a:r>
                        <a:rPr lang="ru-RU" sz="1400" dirty="0">
                          <a:effectLst/>
                        </a:rPr>
                        <a:t>Тема раздела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40970" algn="ctr">
                        <a:lnSpc>
                          <a:spcPct val="107000"/>
                        </a:lnSpc>
                        <a:spcAft>
                          <a:spcPts val="750"/>
                        </a:spcAft>
                      </a:pPr>
                      <a:r>
                        <a:rPr lang="ru-RU" sz="1400" dirty="0">
                          <a:effectLst/>
                        </a:rPr>
                        <a:t>Элементы финансовой грамотности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237633410"/>
                  </a:ext>
                </a:extLst>
              </a:tr>
            </a:tbl>
          </a:graphicData>
        </a:graphic>
      </p:graphicFrame>
      <p:graphicFrame>
        <p:nvGraphicFramePr>
          <p:cNvPr id="6" name="Таблица 5">
            <a:extLst>
              <a:ext uri="{FF2B5EF4-FFF2-40B4-BE49-F238E27FC236}">
                <a16:creationId xmlns:a16="http://schemas.microsoft.com/office/drawing/2014/main" xmlns="" id="{B0D67D69-1FCB-6C51-7233-C50743284BA8}"/>
              </a:ext>
            </a:extLst>
          </p:cNvPr>
          <p:cNvGraphicFramePr>
            <a:graphicFrameLocks noGrp="1"/>
          </p:cNvGraphicFramePr>
          <p:nvPr>
            <p:extLst>
              <p:ext uri="{D42A27DB-BD31-4B8C-83A1-F6EECF244321}">
                <p14:modId xmlns:p14="http://schemas.microsoft.com/office/powerpoint/2010/main" xmlns="" val="3995535732"/>
              </p:ext>
            </p:extLst>
          </p:nvPr>
        </p:nvGraphicFramePr>
        <p:xfrm>
          <a:off x="3206338" y="1567543"/>
          <a:ext cx="6234544" cy="4941801"/>
        </p:xfrm>
        <a:graphic>
          <a:graphicData uri="http://schemas.openxmlformats.org/drawingml/2006/table">
            <a:tbl>
              <a:tblPr>
                <a:tableStyleId>{5C22544A-7EE6-4342-B048-85BDC9FD1C3A}</a:tableStyleId>
              </a:tblPr>
              <a:tblGrid>
                <a:gridCol w="3106792">
                  <a:extLst>
                    <a:ext uri="{9D8B030D-6E8A-4147-A177-3AD203B41FA5}">
                      <a16:colId xmlns:a16="http://schemas.microsoft.com/office/drawing/2014/main" xmlns="" val="3794798966"/>
                    </a:ext>
                  </a:extLst>
                </a:gridCol>
                <a:gridCol w="3127752">
                  <a:extLst>
                    <a:ext uri="{9D8B030D-6E8A-4147-A177-3AD203B41FA5}">
                      <a16:colId xmlns:a16="http://schemas.microsoft.com/office/drawing/2014/main" xmlns="" val="2537145540"/>
                    </a:ext>
                  </a:extLst>
                </a:gridCol>
              </a:tblGrid>
              <a:tr h="260047">
                <a:tc gridSpan="2">
                  <a:txBody>
                    <a:bodyPr/>
                    <a:lstStyle/>
                    <a:p>
                      <a:pPr algn="ctr">
                        <a:lnSpc>
                          <a:spcPct val="115000"/>
                        </a:lnSpc>
                        <a:spcAft>
                          <a:spcPts val="750"/>
                        </a:spcAft>
                      </a:pPr>
                      <a:r>
                        <a:rPr lang="ru-RU" sz="1400">
                          <a:effectLst/>
                        </a:rPr>
                        <a:t>9 класс</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extLst>
                  <a:ext uri="{0D108BD9-81ED-4DB2-BD59-A6C34878D82A}">
                    <a16:rowId xmlns:a16="http://schemas.microsoft.com/office/drawing/2014/main" xmlns="" val="2024231566"/>
                  </a:ext>
                </a:extLst>
              </a:tr>
              <a:tr h="808228">
                <a:tc>
                  <a:txBody>
                    <a:bodyPr/>
                    <a:lstStyle/>
                    <a:p>
                      <a:pPr marL="85725">
                        <a:lnSpc>
                          <a:spcPct val="115000"/>
                        </a:lnSpc>
                        <a:spcAft>
                          <a:spcPts val="1000"/>
                        </a:spcAft>
                      </a:pPr>
                      <a:r>
                        <a:rPr lang="ru-RU" sz="1400">
                          <a:effectLst/>
                        </a:rPr>
                        <a:t>Взаимоотношения в семье и с друзьями. Конфликты и их разрешение</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a:effectLst/>
                        </a:rPr>
                        <a:t>Что такое финансовая грамотность и зачем она нужна.</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814313046"/>
                  </a:ext>
                </a:extLst>
              </a:tr>
              <a:tr h="1630503">
                <a:tc>
                  <a:txBody>
                    <a:bodyPr/>
                    <a:lstStyle/>
                    <a:p>
                      <a:pPr marL="85725">
                        <a:lnSpc>
                          <a:spcPct val="115000"/>
                        </a:lnSpc>
                        <a:spcAft>
                          <a:spcPts val="1000"/>
                        </a:spcAft>
                      </a:pPr>
                      <a:r>
                        <a:rPr lang="ru-RU" sz="1400" dirty="0">
                          <a:effectLst/>
                        </a:rPr>
                        <a:t>Покупки: одежда, обувь и продукты питания. Карманные деньги. Молодёжная мода</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dirty="0">
                          <a:effectLst/>
                        </a:rPr>
                        <a:t>Понятие личных финансов или карманные деньги. Как правильно распоряжаться личными деньгами. Личный и семейный бюджет. Личные доходы и расходы.</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167843513"/>
                  </a:ext>
                </a:extLst>
              </a:tr>
              <a:tr h="1160702">
                <a:tc>
                  <a:txBody>
                    <a:bodyPr/>
                    <a:lstStyle/>
                    <a:p>
                      <a:pPr marL="85725">
                        <a:lnSpc>
                          <a:spcPct val="115000"/>
                        </a:lnSpc>
                        <a:spcAft>
                          <a:spcPts val="1000"/>
                        </a:spcAft>
                      </a:pPr>
                      <a:r>
                        <a:rPr lang="ru-RU" sz="1400">
                          <a:effectLst/>
                        </a:rPr>
                        <a:t>Виды отдыха в различное время года. Путешествия по России и иностранным странам. Транспорт</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a:effectLst/>
                        </a:rPr>
                        <a:t>Письмо другу о путешествии (о финансовых затратах)</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527409623"/>
                  </a:ext>
                </a:extLst>
              </a:tr>
              <a:tr h="1082321">
                <a:tc>
                  <a:txBody>
                    <a:bodyPr/>
                    <a:lstStyle/>
                    <a:p>
                      <a:pPr marL="85725">
                        <a:lnSpc>
                          <a:spcPct val="115000"/>
                        </a:lnSpc>
                        <a:spcAft>
                          <a:spcPts val="1000"/>
                        </a:spcAft>
                      </a:pPr>
                      <a:r>
                        <a:rPr lang="ru-RU" sz="1400">
                          <a:effectLst/>
                        </a:rPr>
                        <a:t>Природа: флора и фауна. Проблемы экологии. Защита окружающей среды. Климат, погода. Стихийные бедствия</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15000"/>
                        </a:lnSpc>
                        <a:spcAft>
                          <a:spcPts val="750"/>
                        </a:spcAft>
                      </a:pPr>
                      <a:r>
                        <a:rPr lang="ru-RU" sz="1400" dirty="0">
                          <a:effectLst/>
                        </a:rPr>
                        <a:t>Пожертвование денег</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210217056"/>
                  </a:ext>
                </a:extLst>
              </a:tr>
            </a:tbl>
          </a:graphicData>
        </a:graphic>
      </p:graphicFrame>
    </p:spTree>
    <p:extLst>
      <p:ext uri="{BB962C8B-B14F-4D97-AF65-F5344CB8AC3E}">
        <p14:creationId xmlns:p14="http://schemas.microsoft.com/office/powerpoint/2010/main" xmlns="" val="1742350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88A6C6D-C394-44D9-CD54-A5D361E20B5B}"/>
              </a:ext>
            </a:extLst>
          </p:cNvPr>
          <p:cNvSpPr>
            <a:spLocks noGrp="1"/>
          </p:cNvSpPr>
          <p:nvPr>
            <p:ph type="title"/>
          </p:nvPr>
        </p:nvSpPr>
        <p:spPr>
          <a:xfrm>
            <a:off x="719447" y="914400"/>
            <a:ext cx="10515600" cy="764413"/>
          </a:xfrm>
        </p:spPr>
        <p:txBody>
          <a:bodyPr>
            <a:noAutofit/>
          </a:bodyPr>
          <a:lstStyle/>
          <a:p>
            <a:pPr algn="ctr"/>
            <a:r>
              <a:rPr lang="ru-RU" sz="2800" b="1" dirty="0"/>
              <a:t>Цель</a:t>
            </a:r>
            <a:r>
              <a:rPr lang="ru-RU" sz="2800" b="1" dirty="0" smtClean="0"/>
              <a:t>: </a:t>
            </a:r>
            <a:r>
              <a:rPr lang="ru-RU" sz="2800" dirty="0"/>
              <a:t>формирование базовых знаний по финансовой </a:t>
            </a:r>
            <a:r>
              <a:rPr lang="ru-RU" sz="2800" dirty="0" smtClean="0"/>
              <a:t>грамотности  </a:t>
            </a:r>
            <a:r>
              <a:rPr lang="ru-RU" sz="2800" dirty="0"/>
              <a:t>у учащихся через изучение английского языка.</a:t>
            </a:r>
            <a:br>
              <a:rPr lang="ru-RU" sz="2800" dirty="0"/>
            </a:br>
            <a:endParaRPr lang="ru-RU" sz="2800" dirty="0"/>
          </a:p>
        </p:txBody>
      </p:sp>
      <p:sp>
        <p:nvSpPr>
          <p:cNvPr id="3" name="Объект 2">
            <a:extLst>
              <a:ext uri="{FF2B5EF4-FFF2-40B4-BE49-F238E27FC236}">
                <a16:creationId xmlns:a16="http://schemas.microsoft.com/office/drawing/2014/main" xmlns="" id="{F1F6D8C4-AF94-4241-6E96-2A52F8A0E160}"/>
              </a:ext>
            </a:extLst>
          </p:cNvPr>
          <p:cNvSpPr>
            <a:spLocks noGrp="1"/>
          </p:cNvSpPr>
          <p:nvPr>
            <p:ph idx="1"/>
          </p:nvPr>
        </p:nvSpPr>
        <p:spPr>
          <a:xfrm>
            <a:off x="792479" y="1805048"/>
            <a:ext cx="10881361" cy="5332021"/>
          </a:xfrm>
        </p:spPr>
        <p:txBody>
          <a:bodyPr>
            <a:normAutofit fontScale="47500" lnSpcReduction="20000"/>
          </a:bodyPr>
          <a:lstStyle/>
          <a:p>
            <a:pPr marL="0" indent="0">
              <a:buNone/>
            </a:pPr>
            <a:r>
              <a:rPr lang="ru-RU" sz="5500" dirty="0"/>
              <a:t>Дети, у которых такие представления уже сформированы: </a:t>
            </a:r>
            <a:endParaRPr lang="ru-RU" sz="5500" dirty="0" smtClean="0"/>
          </a:p>
          <a:p>
            <a:pPr marL="0" indent="0"/>
            <a:r>
              <a:rPr lang="ru-RU" sz="5500" dirty="0" smtClean="0"/>
              <a:t> отличаются </a:t>
            </a:r>
            <a:r>
              <a:rPr lang="ru-RU" sz="5500" dirty="0"/>
              <a:t>правильным отношением к </a:t>
            </a:r>
            <a:r>
              <a:rPr lang="ru-RU" sz="5500" dirty="0" smtClean="0"/>
              <a:t>деньгам;</a:t>
            </a:r>
          </a:p>
          <a:p>
            <a:pPr marL="0" indent="0"/>
            <a:r>
              <a:rPr lang="ru-RU" sz="5500" dirty="0" smtClean="0"/>
              <a:t> знают </a:t>
            </a:r>
            <a:r>
              <a:rPr lang="ru-RU" sz="5500" dirty="0"/>
              <a:t>способы их </a:t>
            </a:r>
            <a:r>
              <a:rPr lang="ru-RU" sz="5500" dirty="0" err="1" smtClean="0"/>
              <a:t>зарабатывания</a:t>
            </a:r>
            <a:r>
              <a:rPr lang="ru-RU" sz="5500" dirty="0" smtClean="0"/>
              <a:t>;</a:t>
            </a:r>
          </a:p>
          <a:p>
            <a:pPr marL="0" indent="0"/>
            <a:r>
              <a:rPr lang="ru-RU" sz="5500" dirty="0" smtClean="0"/>
              <a:t> понимают</a:t>
            </a:r>
            <a:r>
              <a:rPr lang="ru-RU" sz="5500" dirty="0"/>
              <a:t>, почему к своим желаниям нужно относиться разумно и сопоставлять их с </a:t>
            </a:r>
            <a:r>
              <a:rPr lang="ru-RU" sz="5500" dirty="0" smtClean="0"/>
              <a:t>денежными  возможностями; </a:t>
            </a:r>
          </a:p>
          <a:p>
            <a:pPr marL="0" indent="0"/>
            <a:r>
              <a:rPr lang="ru-RU" sz="5500" dirty="0" smtClean="0"/>
              <a:t> знакомы </a:t>
            </a:r>
            <a:r>
              <a:rPr lang="ru-RU" sz="5500" dirty="0"/>
              <a:t>со взрослыми понятиями: рынок, банк, почта, онлайн-магазин, деньги, валюта, </a:t>
            </a:r>
            <a:r>
              <a:rPr lang="ru-RU" sz="5500" dirty="0" smtClean="0"/>
              <a:t>зарплата;</a:t>
            </a:r>
          </a:p>
          <a:p>
            <a:pPr marL="0" indent="0"/>
            <a:r>
              <a:rPr lang="ru-RU" sz="5500" dirty="0" smtClean="0"/>
              <a:t>  заботятся </a:t>
            </a:r>
            <a:r>
              <a:rPr lang="ru-RU" sz="5500" dirty="0"/>
              <a:t>о своей одежде, </a:t>
            </a:r>
            <a:r>
              <a:rPr lang="ru-RU" sz="5500" dirty="0" smtClean="0"/>
              <a:t>вещах;</a:t>
            </a:r>
          </a:p>
          <a:p>
            <a:pPr marL="0" indent="0"/>
            <a:r>
              <a:rPr lang="ru-RU" sz="5500" dirty="0" smtClean="0"/>
              <a:t> уважают </a:t>
            </a:r>
            <a:r>
              <a:rPr lang="ru-RU" sz="5500" dirty="0"/>
              <a:t>чужой труд и любят заниматься, учиться и творить </a:t>
            </a:r>
            <a:r>
              <a:rPr lang="ru-RU" sz="5500" dirty="0" smtClean="0"/>
              <a:t>сами;</a:t>
            </a:r>
          </a:p>
          <a:p>
            <a:pPr marL="0" indent="0"/>
            <a:r>
              <a:rPr lang="ru-RU" sz="5500" dirty="0" smtClean="0"/>
              <a:t>  интересуются</a:t>
            </a:r>
            <a:r>
              <a:rPr lang="ru-RU" sz="5500" dirty="0"/>
              <a:t>, кем работают и чем занимаются </a:t>
            </a:r>
            <a:r>
              <a:rPr lang="ru-RU" sz="5500" dirty="0" smtClean="0"/>
              <a:t>взрослые;</a:t>
            </a:r>
          </a:p>
          <a:p>
            <a:pPr marL="0" indent="0"/>
            <a:r>
              <a:rPr lang="ru-RU" sz="5500" dirty="0" smtClean="0"/>
              <a:t> могут </a:t>
            </a:r>
            <a:r>
              <a:rPr lang="ru-RU" sz="5500" dirty="0"/>
              <a:t>объяснить, что такое успех, достаток, благополучие</a:t>
            </a:r>
            <a:r>
              <a:rPr lang="ru-RU" sz="5500" dirty="0" smtClean="0"/>
              <a:t>;</a:t>
            </a:r>
          </a:p>
          <a:p>
            <a:pPr marL="0" indent="0"/>
            <a:r>
              <a:rPr lang="ru-RU" sz="5500" dirty="0" smtClean="0"/>
              <a:t>  помогают </a:t>
            </a:r>
            <a:r>
              <a:rPr lang="ru-RU" sz="5500" dirty="0"/>
              <a:t>родителям по </a:t>
            </a:r>
            <a:r>
              <a:rPr lang="ru-RU" sz="5500" dirty="0" smtClean="0"/>
              <a:t>хозяйству;</a:t>
            </a:r>
          </a:p>
          <a:p>
            <a:pPr marL="0" indent="0"/>
            <a:r>
              <a:rPr lang="ru-RU" sz="5500" dirty="0" smtClean="0"/>
              <a:t>бережно </a:t>
            </a:r>
            <a:r>
              <a:rPr lang="ru-RU" sz="5500" dirty="0"/>
              <a:t>относятся к окружающей среде.</a:t>
            </a:r>
          </a:p>
          <a:p>
            <a:endParaRPr lang="ru-RU" dirty="0"/>
          </a:p>
        </p:txBody>
      </p:sp>
    </p:spTree>
    <p:extLst>
      <p:ext uri="{BB962C8B-B14F-4D97-AF65-F5344CB8AC3E}">
        <p14:creationId xmlns:p14="http://schemas.microsoft.com/office/powerpoint/2010/main" xmlns="" val="7217050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CD93AFB-5F90-9667-F3A9-A296A05170FD}"/>
              </a:ext>
            </a:extLst>
          </p:cNvPr>
          <p:cNvSpPr>
            <a:spLocks noGrp="1"/>
          </p:cNvSpPr>
          <p:nvPr>
            <p:ph type="title"/>
          </p:nvPr>
        </p:nvSpPr>
        <p:spPr>
          <a:xfrm>
            <a:off x="973777" y="329500"/>
            <a:ext cx="10914413" cy="810532"/>
          </a:xfrm>
        </p:spPr>
        <p:txBody>
          <a:bodyPr>
            <a:normAutofit fontScale="90000"/>
          </a:bodyPr>
          <a:lstStyle/>
          <a:p>
            <a:pPr algn="ctr"/>
            <a:r>
              <a:rPr lang="ru-RU" sz="2800" dirty="0"/>
              <a:t>Практическое освоение финансовой грамотности учащимися на уроках английского языка.</a:t>
            </a:r>
          </a:p>
        </p:txBody>
      </p:sp>
      <p:graphicFrame>
        <p:nvGraphicFramePr>
          <p:cNvPr id="4" name="Объект 3">
            <a:extLst>
              <a:ext uri="{FF2B5EF4-FFF2-40B4-BE49-F238E27FC236}">
                <a16:creationId xmlns:a16="http://schemas.microsoft.com/office/drawing/2014/main" xmlns="" id="{95971064-A4AA-15F4-838C-7789A6B0CEA6}"/>
              </a:ext>
            </a:extLst>
          </p:cNvPr>
          <p:cNvGraphicFramePr>
            <a:graphicFrameLocks noGrp="1"/>
          </p:cNvGraphicFramePr>
          <p:nvPr>
            <p:ph idx="1"/>
            <p:extLst>
              <p:ext uri="{D42A27DB-BD31-4B8C-83A1-F6EECF244321}">
                <p14:modId xmlns:p14="http://schemas.microsoft.com/office/powerpoint/2010/main" xmlns="" val="2153907553"/>
              </p:ext>
            </p:extLst>
          </p:nvPr>
        </p:nvGraphicFramePr>
        <p:xfrm>
          <a:off x="2731326" y="1825624"/>
          <a:ext cx="6448300" cy="4848307"/>
        </p:xfrm>
        <a:graphic>
          <a:graphicData uri="http://schemas.openxmlformats.org/drawingml/2006/table">
            <a:tbl>
              <a:tblPr>
                <a:tableStyleId>{5C22544A-7EE6-4342-B048-85BDC9FD1C3A}</a:tableStyleId>
              </a:tblPr>
              <a:tblGrid>
                <a:gridCol w="3213311">
                  <a:extLst>
                    <a:ext uri="{9D8B030D-6E8A-4147-A177-3AD203B41FA5}">
                      <a16:colId xmlns:a16="http://schemas.microsoft.com/office/drawing/2014/main" xmlns="" val="2174661118"/>
                    </a:ext>
                  </a:extLst>
                </a:gridCol>
                <a:gridCol w="3234989">
                  <a:extLst>
                    <a:ext uri="{9D8B030D-6E8A-4147-A177-3AD203B41FA5}">
                      <a16:colId xmlns:a16="http://schemas.microsoft.com/office/drawing/2014/main" xmlns="" val="2346701439"/>
                    </a:ext>
                  </a:extLst>
                </a:gridCol>
              </a:tblGrid>
              <a:tr h="233291">
                <a:tc gridSpan="2">
                  <a:txBody>
                    <a:bodyPr/>
                    <a:lstStyle/>
                    <a:p>
                      <a:pPr algn="ctr">
                        <a:lnSpc>
                          <a:spcPct val="115000"/>
                        </a:lnSpc>
                        <a:spcAft>
                          <a:spcPts val="750"/>
                        </a:spcAft>
                      </a:pPr>
                      <a:r>
                        <a:rPr lang="ru-RU" sz="1300" dirty="0">
                          <a:effectLst/>
                        </a:rPr>
                        <a:t>10 класс</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54" marR="65354" marT="0" marB="0" anchor="ctr"/>
                </a:tc>
                <a:tc hMerge="1">
                  <a:txBody>
                    <a:bodyPr/>
                    <a:lstStyle/>
                    <a:p>
                      <a:endParaRPr lang="ru-RU"/>
                    </a:p>
                  </a:txBody>
                  <a:tcPr/>
                </a:tc>
                <a:extLst>
                  <a:ext uri="{0D108BD9-81ED-4DB2-BD59-A6C34878D82A}">
                    <a16:rowId xmlns:a16="http://schemas.microsoft.com/office/drawing/2014/main" xmlns="" val="2161598303"/>
                  </a:ext>
                </a:extLst>
              </a:tr>
              <a:tr h="1238397">
                <a:tc>
                  <a:txBody>
                    <a:bodyPr/>
                    <a:lstStyle/>
                    <a:p>
                      <a:pPr marL="85725" algn="just">
                        <a:lnSpc>
                          <a:spcPct val="115000"/>
                        </a:lnSpc>
                        <a:spcAft>
                          <a:spcPts val="1000"/>
                        </a:spcAft>
                      </a:pPr>
                      <a:r>
                        <a:rPr lang="ru-RU" sz="1300" dirty="0">
                          <a:effectLst/>
                        </a:rPr>
                        <a:t>Современный мир профессий. Проблемы выбора профессии. </a:t>
                      </a:r>
                      <a:endParaRPr lang="ru-RU" sz="1000" dirty="0">
                        <a:effectLst/>
                      </a:endParaRPr>
                    </a:p>
                    <a:p>
                      <a:pPr marL="85725" algn="just">
                        <a:lnSpc>
                          <a:spcPct val="115000"/>
                        </a:lnSpc>
                        <a:spcAft>
                          <a:spcPts val="1000"/>
                        </a:spcAft>
                      </a:pPr>
                      <a:r>
                        <a:rPr lang="ru-RU" sz="1300" dirty="0">
                          <a:effectLst/>
                        </a:rPr>
                        <a:t> </a:t>
                      </a:r>
                      <a:endParaRPr lang="ru-RU" sz="1000" dirty="0">
                        <a:effectLst/>
                      </a:endParaRPr>
                    </a:p>
                    <a:p>
                      <a:pPr marL="85725" algn="just">
                        <a:lnSpc>
                          <a:spcPct val="115000"/>
                        </a:lnSpc>
                        <a:spcAft>
                          <a:spcPts val="1000"/>
                        </a:spcAft>
                      </a:pPr>
                      <a:r>
                        <a:rPr lang="ru-RU" sz="1300" dirty="0">
                          <a:effectLst/>
                        </a:rPr>
                        <a:t> </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54" marR="65354" marT="0" marB="0" anchor="ctr"/>
                </a:tc>
                <a:tc>
                  <a:txBody>
                    <a:bodyPr/>
                    <a:lstStyle/>
                    <a:p>
                      <a:pPr>
                        <a:lnSpc>
                          <a:spcPct val="115000"/>
                        </a:lnSpc>
                        <a:spcAft>
                          <a:spcPts val="750"/>
                        </a:spcAft>
                      </a:pPr>
                      <a:r>
                        <a:rPr lang="ru-RU" sz="1300">
                          <a:effectLst/>
                        </a:rPr>
                        <a:t>Самостоятельная жизнь. Как начать зарабатывать. Сколько нужно человеку?</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354" marR="65354" marT="0" marB="0"/>
                </a:tc>
                <a:extLst>
                  <a:ext uri="{0D108BD9-81ED-4DB2-BD59-A6C34878D82A}">
                    <a16:rowId xmlns:a16="http://schemas.microsoft.com/office/drawing/2014/main" xmlns="" val="2045964364"/>
                  </a:ext>
                </a:extLst>
              </a:tr>
              <a:tr h="1581854">
                <a:tc>
                  <a:txBody>
                    <a:bodyPr/>
                    <a:lstStyle/>
                    <a:p>
                      <a:pPr>
                        <a:lnSpc>
                          <a:spcPct val="115000"/>
                        </a:lnSpc>
                      </a:pPr>
                      <a:r>
                        <a:rPr lang="ru-RU" sz="1300">
                          <a:effectLst/>
                        </a:rPr>
                        <a:t>Покупки: одежда, обувь, продукты питания. Карманные деньги. Молодежная мода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5354" marR="65354" marT="0" marB="0" anchor="ctr"/>
                </a:tc>
                <a:tc>
                  <a:txBody>
                    <a:bodyPr/>
                    <a:lstStyle/>
                    <a:p>
                      <a:pPr>
                        <a:lnSpc>
                          <a:spcPct val="115000"/>
                        </a:lnSpc>
                        <a:spcAft>
                          <a:spcPts val="750"/>
                        </a:spcAft>
                      </a:pPr>
                      <a:r>
                        <a:rPr lang="ru-RU" sz="1300">
                          <a:effectLst/>
                        </a:rPr>
                        <a:t>История денег, формы денег (монета, банкнота, пластиковая карта) и их функции. Валюта разных стран. Роль денег в нашей жизни. </a:t>
                      </a:r>
                      <a:endParaRPr lang="ru-RU" sz="1000">
                        <a:effectLst/>
                      </a:endParaRPr>
                    </a:p>
                    <a:p>
                      <a:pPr>
                        <a:lnSpc>
                          <a:spcPct val="115000"/>
                        </a:lnSpc>
                        <a:spcAft>
                          <a:spcPts val="750"/>
                        </a:spcAft>
                      </a:pPr>
                      <a:r>
                        <a:rPr lang="ru-RU" sz="1300">
                          <a:effectLst/>
                        </a:rPr>
                        <a:t> </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354" marR="65354" marT="0" marB="0"/>
                </a:tc>
                <a:extLst>
                  <a:ext uri="{0D108BD9-81ED-4DB2-BD59-A6C34878D82A}">
                    <a16:rowId xmlns:a16="http://schemas.microsoft.com/office/drawing/2014/main" xmlns="" val="3103860583"/>
                  </a:ext>
                </a:extLst>
              </a:tr>
              <a:tr h="1794765">
                <a:tc>
                  <a:txBody>
                    <a:bodyPr/>
                    <a:lstStyle/>
                    <a:p>
                      <a:pPr marL="85725" algn="just">
                        <a:lnSpc>
                          <a:spcPct val="115000"/>
                        </a:lnSpc>
                        <a:spcAft>
                          <a:spcPts val="1000"/>
                        </a:spcAft>
                      </a:pPr>
                      <a:r>
                        <a:rPr lang="ru-RU" sz="1300">
                          <a:effectLst/>
                        </a:rPr>
                        <a:t>Туризм. Виды отдыха. Путешествия по России и зарубежным странам</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354" marR="65354" marT="0" marB="0" anchor="ctr"/>
                </a:tc>
                <a:tc>
                  <a:txBody>
                    <a:bodyPr/>
                    <a:lstStyle/>
                    <a:p>
                      <a:pPr>
                        <a:lnSpc>
                          <a:spcPct val="115000"/>
                        </a:lnSpc>
                        <a:spcAft>
                          <a:spcPts val="750"/>
                        </a:spcAft>
                      </a:pPr>
                      <a:r>
                        <a:rPr lang="ru-RU" sz="1300" dirty="0">
                          <a:effectLst/>
                        </a:rPr>
                        <a:t>Решение ситуационных задач</a:t>
                      </a:r>
                      <a:endParaRPr lang="ru-RU" sz="1000" dirty="0">
                        <a:effectLst/>
                      </a:endParaRPr>
                    </a:p>
                    <a:p>
                      <a:pPr>
                        <a:lnSpc>
                          <a:spcPct val="115000"/>
                        </a:lnSpc>
                        <a:spcAft>
                          <a:spcPts val="750"/>
                        </a:spcAft>
                      </a:pPr>
                      <a:r>
                        <a:rPr lang="ru-RU" sz="1300" dirty="0">
                          <a:effectLst/>
                        </a:rPr>
                        <a:t>Практикуемся  арендовать транспортное средство (велосипед, мотоцикл, автомобиль) для себя и  всей семьи, имея определенный бюджет.</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54" marR="65354" marT="0" marB="0"/>
                </a:tc>
                <a:extLst>
                  <a:ext uri="{0D108BD9-81ED-4DB2-BD59-A6C34878D82A}">
                    <a16:rowId xmlns:a16="http://schemas.microsoft.com/office/drawing/2014/main" xmlns="" val="1554631729"/>
                  </a:ext>
                </a:extLst>
              </a:tr>
            </a:tbl>
          </a:graphicData>
        </a:graphic>
      </p:graphicFrame>
      <p:graphicFrame>
        <p:nvGraphicFramePr>
          <p:cNvPr id="5" name="Таблица 4">
            <a:extLst>
              <a:ext uri="{FF2B5EF4-FFF2-40B4-BE49-F238E27FC236}">
                <a16:creationId xmlns:a16="http://schemas.microsoft.com/office/drawing/2014/main" xmlns="" id="{0FDD1BEC-35AF-B07D-F822-D9BDD499EFB8}"/>
              </a:ext>
            </a:extLst>
          </p:cNvPr>
          <p:cNvGraphicFramePr>
            <a:graphicFrameLocks noGrp="1"/>
          </p:cNvGraphicFramePr>
          <p:nvPr>
            <p:extLst>
              <p:ext uri="{D42A27DB-BD31-4B8C-83A1-F6EECF244321}">
                <p14:modId xmlns:p14="http://schemas.microsoft.com/office/powerpoint/2010/main" xmlns="" val="1113994093"/>
              </p:ext>
            </p:extLst>
          </p:nvPr>
        </p:nvGraphicFramePr>
        <p:xfrm>
          <a:off x="2422566" y="1294410"/>
          <a:ext cx="6863938" cy="531215"/>
        </p:xfrm>
        <a:graphic>
          <a:graphicData uri="http://schemas.openxmlformats.org/drawingml/2006/table">
            <a:tbl>
              <a:tblPr>
                <a:tableStyleId>{5C22544A-7EE6-4342-B048-85BDC9FD1C3A}</a:tableStyleId>
              </a:tblPr>
              <a:tblGrid>
                <a:gridCol w="3420431">
                  <a:extLst>
                    <a:ext uri="{9D8B030D-6E8A-4147-A177-3AD203B41FA5}">
                      <a16:colId xmlns:a16="http://schemas.microsoft.com/office/drawing/2014/main" xmlns="" val="4271610564"/>
                    </a:ext>
                  </a:extLst>
                </a:gridCol>
                <a:gridCol w="3443507">
                  <a:extLst>
                    <a:ext uri="{9D8B030D-6E8A-4147-A177-3AD203B41FA5}">
                      <a16:colId xmlns:a16="http://schemas.microsoft.com/office/drawing/2014/main" xmlns="" val="2604362182"/>
                    </a:ext>
                  </a:extLst>
                </a:gridCol>
              </a:tblGrid>
              <a:tr h="531215">
                <a:tc>
                  <a:txBody>
                    <a:bodyPr/>
                    <a:lstStyle/>
                    <a:p>
                      <a:pPr marL="140970" algn="ctr">
                        <a:lnSpc>
                          <a:spcPct val="107000"/>
                        </a:lnSpc>
                        <a:spcAft>
                          <a:spcPts val="750"/>
                        </a:spcAft>
                      </a:pPr>
                      <a:r>
                        <a:rPr lang="ru-RU" sz="1400" dirty="0">
                          <a:effectLst/>
                        </a:rPr>
                        <a:t>Тема раздела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40970" algn="ctr">
                        <a:lnSpc>
                          <a:spcPct val="107000"/>
                        </a:lnSpc>
                        <a:spcAft>
                          <a:spcPts val="750"/>
                        </a:spcAft>
                      </a:pPr>
                      <a:r>
                        <a:rPr lang="ru-RU" sz="1400" dirty="0">
                          <a:effectLst/>
                        </a:rPr>
                        <a:t>Элементы финансовой грамотности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01498916"/>
                  </a:ext>
                </a:extLst>
              </a:tr>
            </a:tbl>
          </a:graphicData>
        </a:graphic>
      </p:graphicFrame>
    </p:spTree>
    <p:extLst>
      <p:ext uri="{BB962C8B-B14F-4D97-AF65-F5344CB8AC3E}">
        <p14:creationId xmlns:p14="http://schemas.microsoft.com/office/powerpoint/2010/main" xmlns="" val="857128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75B6AFD-5A53-6D21-E6C4-E5532D6F5D26}"/>
              </a:ext>
            </a:extLst>
          </p:cNvPr>
          <p:cNvSpPr>
            <a:spLocks noGrp="1"/>
          </p:cNvSpPr>
          <p:nvPr>
            <p:ph type="title"/>
          </p:nvPr>
        </p:nvSpPr>
        <p:spPr>
          <a:xfrm>
            <a:off x="838200" y="140431"/>
            <a:ext cx="10515600" cy="916473"/>
          </a:xfrm>
        </p:spPr>
        <p:txBody>
          <a:bodyPr>
            <a:normAutofit/>
          </a:bodyPr>
          <a:lstStyle/>
          <a:p>
            <a:pPr algn="ctr"/>
            <a:r>
              <a:rPr lang="ru-RU" sz="2800" dirty="0"/>
              <a:t>Практическое освоение финансовой грамотности учащимися на уроках английского языка.</a:t>
            </a:r>
          </a:p>
        </p:txBody>
      </p:sp>
      <p:graphicFrame>
        <p:nvGraphicFramePr>
          <p:cNvPr id="4" name="Объект 3">
            <a:extLst>
              <a:ext uri="{FF2B5EF4-FFF2-40B4-BE49-F238E27FC236}">
                <a16:creationId xmlns:a16="http://schemas.microsoft.com/office/drawing/2014/main" xmlns="" id="{7767FA2B-B61B-9710-5CB5-921513B69D8A}"/>
              </a:ext>
            </a:extLst>
          </p:cNvPr>
          <p:cNvGraphicFramePr>
            <a:graphicFrameLocks noGrp="1"/>
          </p:cNvGraphicFramePr>
          <p:nvPr>
            <p:ph idx="1"/>
            <p:extLst>
              <p:ext uri="{D42A27DB-BD31-4B8C-83A1-F6EECF244321}">
                <p14:modId xmlns:p14="http://schemas.microsoft.com/office/powerpoint/2010/main" xmlns="" val="2480591641"/>
              </p:ext>
            </p:extLst>
          </p:nvPr>
        </p:nvGraphicFramePr>
        <p:xfrm>
          <a:off x="3028208" y="1751869"/>
          <a:ext cx="6567054" cy="4838935"/>
        </p:xfrm>
        <a:graphic>
          <a:graphicData uri="http://schemas.openxmlformats.org/drawingml/2006/table">
            <a:tbl>
              <a:tblPr>
                <a:tableStyleId>{5C22544A-7EE6-4342-B048-85BDC9FD1C3A}</a:tableStyleId>
              </a:tblPr>
              <a:tblGrid>
                <a:gridCol w="3272489">
                  <a:extLst>
                    <a:ext uri="{9D8B030D-6E8A-4147-A177-3AD203B41FA5}">
                      <a16:colId xmlns:a16="http://schemas.microsoft.com/office/drawing/2014/main" xmlns="" val="2723403323"/>
                    </a:ext>
                  </a:extLst>
                </a:gridCol>
                <a:gridCol w="3294565">
                  <a:extLst>
                    <a:ext uri="{9D8B030D-6E8A-4147-A177-3AD203B41FA5}">
                      <a16:colId xmlns:a16="http://schemas.microsoft.com/office/drawing/2014/main" xmlns="" val="3655662981"/>
                    </a:ext>
                  </a:extLst>
                </a:gridCol>
              </a:tblGrid>
              <a:tr h="237675">
                <a:tc gridSpan="2">
                  <a:txBody>
                    <a:bodyPr/>
                    <a:lstStyle/>
                    <a:p>
                      <a:pPr algn="ctr">
                        <a:lnSpc>
                          <a:spcPct val="115000"/>
                        </a:lnSpc>
                        <a:spcAft>
                          <a:spcPts val="750"/>
                        </a:spcAft>
                      </a:pPr>
                      <a:r>
                        <a:rPr lang="ru-RU" sz="1300">
                          <a:effectLst/>
                        </a:rPr>
                        <a:t>11 класс</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1592" marR="61592" marT="0" marB="0" anchor="ctr"/>
                </a:tc>
                <a:tc hMerge="1">
                  <a:txBody>
                    <a:bodyPr/>
                    <a:lstStyle/>
                    <a:p>
                      <a:endParaRPr lang="ru-RU"/>
                    </a:p>
                  </a:txBody>
                  <a:tcPr/>
                </a:tc>
                <a:extLst>
                  <a:ext uri="{0D108BD9-81ED-4DB2-BD59-A6C34878D82A}">
                    <a16:rowId xmlns:a16="http://schemas.microsoft.com/office/drawing/2014/main" xmlns="" val="3787823873"/>
                  </a:ext>
                </a:extLst>
              </a:tr>
              <a:tr h="1239766">
                <a:tc>
                  <a:txBody>
                    <a:bodyPr/>
                    <a:lstStyle/>
                    <a:p>
                      <a:pPr marL="85725" algn="just">
                        <a:lnSpc>
                          <a:spcPct val="115000"/>
                        </a:lnSpc>
                        <a:spcAft>
                          <a:spcPts val="1000"/>
                        </a:spcAft>
                      </a:pPr>
                      <a:r>
                        <a:rPr lang="ru-RU" sz="1300">
                          <a:effectLst/>
                        </a:rPr>
                        <a:t>Повседневная жизнь семьи. Межличностные отношения в семье, с друзьями и знакомыми. Конфликтные ситуации, их предупреждение и разрешение</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1592" marR="61592" marT="0" marB="0" anchor="ctr"/>
                </a:tc>
                <a:tc>
                  <a:txBody>
                    <a:bodyPr/>
                    <a:lstStyle/>
                    <a:p>
                      <a:pPr>
                        <a:lnSpc>
                          <a:spcPct val="115000"/>
                        </a:lnSpc>
                        <a:spcAft>
                          <a:spcPts val="750"/>
                        </a:spcAft>
                      </a:pPr>
                      <a:r>
                        <a:rPr lang="ru-RU" sz="1300" dirty="0">
                          <a:effectLst/>
                        </a:rPr>
                        <a:t>Ежемесячный бюджет</a:t>
                      </a:r>
                      <a:endParaRPr lang="ru-RU" sz="1000" dirty="0">
                        <a:effectLst/>
                      </a:endParaRPr>
                    </a:p>
                    <a:p>
                      <a:pPr>
                        <a:lnSpc>
                          <a:spcPct val="115000"/>
                        </a:lnSpc>
                        <a:spcAft>
                          <a:spcPts val="750"/>
                        </a:spcAft>
                      </a:pPr>
                      <a:r>
                        <a:rPr lang="ru-RU" sz="1300" dirty="0">
                          <a:effectLst/>
                        </a:rPr>
                        <a:t> </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1592" marR="61592" marT="0" marB="0"/>
                </a:tc>
                <a:extLst>
                  <a:ext uri="{0D108BD9-81ED-4DB2-BD59-A6C34878D82A}">
                    <a16:rowId xmlns:a16="http://schemas.microsoft.com/office/drawing/2014/main" xmlns="" val="2569179592"/>
                  </a:ext>
                </a:extLst>
              </a:tr>
              <a:tr h="1438446">
                <a:tc>
                  <a:txBody>
                    <a:bodyPr/>
                    <a:lstStyle/>
                    <a:p>
                      <a:pPr marL="85725" algn="just">
                        <a:lnSpc>
                          <a:spcPct val="115000"/>
                        </a:lnSpc>
                        <a:spcAft>
                          <a:spcPts val="1000"/>
                        </a:spcAft>
                      </a:pPr>
                      <a:r>
                        <a:rPr lang="ru-RU" sz="1300">
                          <a:effectLst/>
                        </a:rPr>
                        <a:t>Молодежь в современном обществе. Ценностные ориентиры. Участие молодежи в жизни общества. Досуг молодежи: увлечения и интересы. Любовь и дружба</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1592" marR="61592" marT="0" marB="0" anchor="ctr"/>
                </a:tc>
                <a:tc>
                  <a:txBody>
                    <a:bodyPr/>
                    <a:lstStyle/>
                    <a:p>
                      <a:pPr>
                        <a:lnSpc>
                          <a:spcPct val="115000"/>
                        </a:lnSpc>
                        <a:spcAft>
                          <a:spcPts val="750"/>
                        </a:spcAft>
                      </a:pPr>
                      <a:r>
                        <a:rPr lang="ru-RU" sz="1300" dirty="0">
                          <a:effectLst/>
                        </a:rPr>
                        <a:t>История денег, формы денег (монета, банкнота, пластиковая карта) и их функции. Валюта разных стран. Роль денег в нашей жизни.</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1592" marR="61592" marT="0" marB="0"/>
                </a:tc>
                <a:extLst>
                  <a:ext uri="{0D108BD9-81ED-4DB2-BD59-A6C34878D82A}">
                    <a16:rowId xmlns:a16="http://schemas.microsoft.com/office/drawing/2014/main" xmlns="" val="3410516948"/>
                  </a:ext>
                </a:extLst>
              </a:tr>
              <a:tr h="1923048">
                <a:tc>
                  <a:txBody>
                    <a:bodyPr/>
                    <a:lstStyle/>
                    <a:p>
                      <a:pPr marL="85725" algn="just">
                        <a:lnSpc>
                          <a:spcPct val="115000"/>
                        </a:lnSpc>
                        <a:spcAft>
                          <a:spcPts val="1000"/>
                        </a:spcAft>
                      </a:pPr>
                      <a:r>
                        <a:rPr lang="ru-RU" sz="1300">
                          <a:effectLst/>
                        </a:rPr>
                        <a:t>Родная страна и страна/страны изучаемого языка: географическое положение, столица, крупные города, регионы; система образования, достопримечательности, культурные особенности страницы истории</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1592" marR="61592" marT="0" marB="0" anchor="ctr"/>
                </a:tc>
                <a:tc>
                  <a:txBody>
                    <a:bodyPr/>
                    <a:lstStyle/>
                    <a:p>
                      <a:pPr>
                        <a:lnSpc>
                          <a:spcPct val="115000"/>
                        </a:lnSpc>
                        <a:spcAft>
                          <a:spcPts val="750"/>
                        </a:spcAft>
                      </a:pPr>
                      <a:endParaRPr lang="ru-RU" sz="1300" dirty="0">
                        <a:effectLst/>
                      </a:endParaRPr>
                    </a:p>
                    <a:p>
                      <a:pPr>
                        <a:lnSpc>
                          <a:spcPct val="115000"/>
                        </a:lnSpc>
                        <a:spcAft>
                          <a:spcPts val="750"/>
                        </a:spcAft>
                      </a:pPr>
                      <a:r>
                        <a:rPr lang="ru-RU" sz="1300" dirty="0">
                          <a:effectLst/>
                        </a:rPr>
                        <a:t>Финансовые организации. Что такое банк, и чем он может быть вам полезен. Банки и банковские продукты. Долг платежом красен.</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1592" marR="61592" marT="0" marB="0"/>
                </a:tc>
                <a:extLst>
                  <a:ext uri="{0D108BD9-81ED-4DB2-BD59-A6C34878D82A}">
                    <a16:rowId xmlns:a16="http://schemas.microsoft.com/office/drawing/2014/main" xmlns="" val="1804894528"/>
                  </a:ext>
                </a:extLst>
              </a:tr>
            </a:tbl>
          </a:graphicData>
        </a:graphic>
      </p:graphicFrame>
      <p:graphicFrame>
        <p:nvGraphicFramePr>
          <p:cNvPr id="5" name="Таблица 4">
            <a:extLst>
              <a:ext uri="{FF2B5EF4-FFF2-40B4-BE49-F238E27FC236}">
                <a16:creationId xmlns:a16="http://schemas.microsoft.com/office/drawing/2014/main" xmlns="" id="{53D91F21-C7B2-8C30-3481-D94A9F04AFBF}"/>
              </a:ext>
            </a:extLst>
          </p:cNvPr>
          <p:cNvGraphicFramePr>
            <a:graphicFrameLocks noGrp="1"/>
          </p:cNvGraphicFramePr>
          <p:nvPr>
            <p:extLst>
              <p:ext uri="{D42A27DB-BD31-4B8C-83A1-F6EECF244321}">
                <p14:modId xmlns:p14="http://schemas.microsoft.com/office/powerpoint/2010/main" xmlns="" val="2397629576"/>
              </p:ext>
            </p:extLst>
          </p:nvPr>
        </p:nvGraphicFramePr>
        <p:xfrm>
          <a:off x="3028208" y="1258785"/>
          <a:ext cx="6567054" cy="665018"/>
        </p:xfrm>
        <a:graphic>
          <a:graphicData uri="http://schemas.openxmlformats.org/drawingml/2006/table">
            <a:tbl>
              <a:tblPr>
                <a:tableStyleId>{5C22544A-7EE6-4342-B048-85BDC9FD1C3A}</a:tableStyleId>
              </a:tblPr>
              <a:tblGrid>
                <a:gridCol w="3272489">
                  <a:extLst>
                    <a:ext uri="{9D8B030D-6E8A-4147-A177-3AD203B41FA5}">
                      <a16:colId xmlns:a16="http://schemas.microsoft.com/office/drawing/2014/main" xmlns="" val="3566634961"/>
                    </a:ext>
                  </a:extLst>
                </a:gridCol>
                <a:gridCol w="3294565">
                  <a:extLst>
                    <a:ext uri="{9D8B030D-6E8A-4147-A177-3AD203B41FA5}">
                      <a16:colId xmlns:a16="http://schemas.microsoft.com/office/drawing/2014/main" xmlns="" val="2706735765"/>
                    </a:ext>
                  </a:extLst>
                </a:gridCol>
              </a:tblGrid>
              <a:tr h="665018">
                <a:tc>
                  <a:txBody>
                    <a:bodyPr/>
                    <a:lstStyle/>
                    <a:p>
                      <a:pPr marL="140970" algn="ctr">
                        <a:lnSpc>
                          <a:spcPct val="107000"/>
                        </a:lnSpc>
                        <a:spcAft>
                          <a:spcPts val="750"/>
                        </a:spcAft>
                      </a:pPr>
                      <a:r>
                        <a:rPr lang="ru-RU" sz="1400" dirty="0">
                          <a:effectLst/>
                        </a:rPr>
                        <a:t>Тема раздела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40970" algn="ctr">
                        <a:lnSpc>
                          <a:spcPct val="107000"/>
                        </a:lnSpc>
                        <a:spcAft>
                          <a:spcPts val="750"/>
                        </a:spcAft>
                      </a:pPr>
                      <a:r>
                        <a:rPr lang="ru-RU" sz="1400" dirty="0">
                          <a:effectLst/>
                        </a:rPr>
                        <a:t>Элементы финансовой грамотности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56812928"/>
                  </a:ext>
                </a:extLst>
              </a:tr>
            </a:tbl>
          </a:graphicData>
        </a:graphic>
      </p:graphicFrame>
    </p:spTree>
    <p:extLst>
      <p:ext uri="{BB962C8B-B14F-4D97-AF65-F5344CB8AC3E}">
        <p14:creationId xmlns:p14="http://schemas.microsoft.com/office/powerpoint/2010/main" xmlns="" val="3338435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4B033EF-252F-7254-95CD-2B8D83F33538}"/>
              </a:ext>
            </a:extLst>
          </p:cNvPr>
          <p:cNvSpPr>
            <a:spLocks noGrp="1"/>
          </p:cNvSpPr>
          <p:nvPr>
            <p:ph type="title"/>
          </p:nvPr>
        </p:nvSpPr>
        <p:spPr>
          <a:xfrm>
            <a:off x="838200" y="178131"/>
            <a:ext cx="10515600" cy="9500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xmlns="" id="{1D077F1D-CE82-8CC4-71A6-AD627F7E7656}"/>
              </a:ext>
            </a:extLst>
          </p:cNvPr>
          <p:cNvSpPr>
            <a:spLocks noGrp="1"/>
          </p:cNvSpPr>
          <p:nvPr>
            <p:ph idx="1"/>
          </p:nvPr>
        </p:nvSpPr>
        <p:spPr>
          <a:xfrm>
            <a:off x="581891" y="581892"/>
            <a:ext cx="10771909" cy="5910982"/>
          </a:xfrm>
        </p:spPr>
        <p:txBody>
          <a:bodyPr>
            <a:normAutofit fontScale="70000" lnSpcReduction="20000"/>
          </a:bodyPr>
          <a:lstStyle/>
          <a:p>
            <a:pPr marL="0" indent="0">
              <a:buNone/>
            </a:pPr>
            <a:r>
              <a:rPr lang="en-US" b="1" dirty="0"/>
              <a:t>Exercise 1 </a:t>
            </a:r>
            <a:r>
              <a:rPr lang="en-US" dirty="0"/>
              <a:t>Choose the correct word to complete each sentence. The text “Can I afford </a:t>
            </a:r>
            <a:r>
              <a:rPr lang="en-US" dirty="0" err="1"/>
              <a:t>it?”can</a:t>
            </a:r>
            <a:r>
              <a:rPr lang="en-US" dirty="0"/>
              <a:t> help you.</a:t>
            </a:r>
          </a:p>
          <a:p>
            <a:pPr marL="0" indent="0">
              <a:buNone/>
            </a:pPr>
            <a:r>
              <a:rPr lang="en-US" dirty="0"/>
              <a:t>1. The bank ....................... (lent/loan) me 150,000 rubles and I ....................... (repay/repayment) 550 rubles a month.</a:t>
            </a:r>
          </a:p>
          <a:p>
            <a:pPr marL="0" indent="0">
              <a:buNone/>
            </a:pPr>
            <a:r>
              <a:rPr lang="en-US" dirty="0"/>
              <a:t>2. I have a ....................... (loan/lend) to buy a car. The ....................... (repayments/repaid) for this are 25,000 rubles per month.</a:t>
            </a:r>
          </a:p>
          <a:p>
            <a:pPr marL="0" indent="0">
              <a:buNone/>
            </a:pPr>
            <a:r>
              <a:rPr lang="en-US" dirty="0"/>
              <a:t>3. It ...................... (cost/costs) so much to eat out in restaurants! I prefer to eat at home.</a:t>
            </a:r>
          </a:p>
          <a:p>
            <a:pPr marL="0" indent="0">
              <a:buNone/>
            </a:pPr>
            <a:r>
              <a:rPr lang="en-US" dirty="0"/>
              <a:t>4. I get 60,000 rubles a month from my job. I spend 40,000 rubles and ....................... (save/savings) 20,000 rubles.</a:t>
            </a:r>
          </a:p>
          <a:p>
            <a:pPr marL="0" indent="0">
              <a:buNone/>
            </a:pPr>
            <a:r>
              <a:rPr lang="en-US" dirty="0"/>
              <a:t>5. I ....................... (borrow/borrowed) 40,000 rubles for a long holiday. Then I won some money so I ....................... (repay/repaid) 10,000 rubles.</a:t>
            </a:r>
          </a:p>
          <a:p>
            <a:pPr marL="0" indent="0">
              <a:buNone/>
            </a:pPr>
            <a:r>
              <a:rPr lang="en-US" b="1" dirty="0"/>
              <a:t>Exercise 2 </a:t>
            </a:r>
            <a:r>
              <a:rPr lang="en-US" dirty="0"/>
              <a:t>Use the correct word to complete each sentence. The text “Can I afford it?” can help you.</a:t>
            </a:r>
          </a:p>
          <a:p>
            <a:pPr marL="0" indent="0">
              <a:buNone/>
            </a:pPr>
            <a:r>
              <a:rPr lang="en-US" dirty="0"/>
              <a:t>1. If you want to buy things at lower prices, you go to a shop where there's a ........................</a:t>
            </a:r>
          </a:p>
          <a:p>
            <a:pPr marL="0" indent="0">
              <a:buNone/>
            </a:pPr>
            <a:r>
              <a:rPr lang="en-US" dirty="0"/>
              <a:t>2. If you want to buy things more cheaply at supermarkets, you look for ........................</a:t>
            </a:r>
          </a:p>
          <a:p>
            <a:pPr marL="0" indent="0">
              <a:buNone/>
            </a:pPr>
            <a:r>
              <a:rPr lang="en-US" dirty="0"/>
              <a:t>3. If you don't have enough money to buy something, you .......................................... it.</a:t>
            </a:r>
          </a:p>
          <a:p>
            <a:pPr marL="0" indent="0">
              <a:buNone/>
            </a:pPr>
            <a:r>
              <a:rPr lang="en-US" dirty="0"/>
              <a:t>4. If you spend more money than necessary, you ....................... money.</a:t>
            </a:r>
          </a:p>
          <a:p>
            <a:pPr marL="0" indent="0">
              <a:buNone/>
            </a:pPr>
            <a:r>
              <a:rPr lang="en-US" dirty="0"/>
              <a:t>5. If something costs a lot of money, it is ........................</a:t>
            </a:r>
          </a:p>
          <a:p>
            <a:pPr marL="0" indent="0">
              <a:buNone/>
            </a:pPr>
            <a:r>
              <a:rPr lang="en-US" dirty="0"/>
              <a:t>6. If you pay money to live in a house or flat owned by someone else, you ..................... it.</a:t>
            </a:r>
          </a:p>
          <a:p>
            <a:endParaRPr lang="ru-RU" dirty="0"/>
          </a:p>
        </p:txBody>
      </p:sp>
    </p:spTree>
    <p:extLst>
      <p:ext uri="{BB962C8B-B14F-4D97-AF65-F5344CB8AC3E}">
        <p14:creationId xmlns:p14="http://schemas.microsoft.com/office/powerpoint/2010/main" xmlns="" val="9048139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E08A913-B0E3-6BA7-1315-D9A912FA8F10}"/>
              </a:ext>
            </a:extLst>
          </p:cNvPr>
          <p:cNvSpPr>
            <a:spLocks noGrp="1"/>
          </p:cNvSpPr>
          <p:nvPr>
            <p:ph type="title"/>
          </p:nvPr>
        </p:nvSpPr>
        <p:spPr/>
        <p:txBody>
          <a:bodyPr>
            <a:normAutofit/>
          </a:bodyPr>
          <a:lstStyle/>
          <a:p>
            <a:r>
              <a:rPr lang="en-US" sz="2000" b="1" dirty="0"/>
              <a:t>Exercise 3 </a:t>
            </a:r>
            <a:r>
              <a:rPr lang="en-US" sz="2000" dirty="0"/>
              <a:t>Read the case about Tony and calculate the money he managed to keep. How much did he save? Do you like the way he used his money? What advice can you give him? Why is it important to know how to count money?</a:t>
            </a:r>
            <a:br>
              <a:rPr lang="en-US" sz="2000" dirty="0"/>
            </a:br>
            <a:endParaRPr lang="ru-RU" sz="2000" dirty="0"/>
          </a:p>
        </p:txBody>
      </p:sp>
      <p:sp>
        <p:nvSpPr>
          <p:cNvPr id="3" name="Объект 2">
            <a:extLst>
              <a:ext uri="{FF2B5EF4-FFF2-40B4-BE49-F238E27FC236}">
                <a16:creationId xmlns:a16="http://schemas.microsoft.com/office/drawing/2014/main" xmlns="" id="{8278AFEF-E41F-3F83-0189-34BB5062ECB7}"/>
              </a:ext>
            </a:extLst>
          </p:cNvPr>
          <p:cNvSpPr>
            <a:spLocks noGrp="1"/>
          </p:cNvSpPr>
          <p:nvPr>
            <p:ph idx="1"/>
          </p:nvPr>
        </p:nvSpPr>
        <p:spPr>
          <a:xfrm>
            <a:off x="676894" y="1520042"/>
            <a:ext cx="10676906" cy="4972833"/>
          </a:xfrm>
        </p:spPr>
        <p:txBody>
          <a:bodyPr>
            <a:normAutofit fontScale="77500" lnSpcReduction="20000"/>
          </a:bodyPr>
          <a:lstStyle/>
          <a:p>
            <a:endParaRPr lang="en-US" dirty="0"/>
          </a:p>
          <a:p>
            <a:pPr marL="0" indent="0" algn="just">
              <a:buNone/>
            </a:pPr>
            <a:r>
              <a:rPr lang="en-US" dirty="0"/>
              <a:t>Last Sunday my grandparents came to see us and brought some presents for all our family. They were cakes and flowers for Mom and Dad and 1000 </a:t>
            </a:r>
            <a:r>
              <a:rPr lang="en-US" dirty="0" err="1"/>
              <a:t>roubles</a:t>
            </a:r>
            <a:r>
              <a:rPr lang="en-US" dirty="0"/>
              <a:t> for me and my elder brothers Andrew and Peter. I got some advice from them how I could use it. It was useless, so I went to the toy shop and bought a toy lorry at 200, it broke in 10 minutes! Good buy 200 </a:t>
            </a:r>
            <a:r>
              <a:rPr lang="en-US" dirty="0" err="1"/>
              <a:t>roubles</a:t>
            </a:r>
            <a:r>
              <a:rPr lang="en-US" dirty="0"/>
              <a:t>!</a:t>
            </a:r>
          </a:p>
          <a:p>
            <a:pPr marL="0" indent="0" algn="just">
              <a:buNone/>
            </a:pPr>
            <a:r>
              <a:rPr lang="en-US" dirty="0"/>
              <a:t>I wanted to get it back so I bet that I could jump 300 times. Andrew won. Good buy 100 </a:t>
            </a:r>
            <a:r>
              <a:rPr lang="en-US" dirty="0" err="1"/>
              <a:t>roubles</a:t>
            </a:r>
            <a:r>
              <a:rPr lang="en-US" dirty="0"/>
              <a:t>! I bet that I could sing for an hour without stopping. Peter won. Good buy 100 </a:t>
            </a:r>
            <a:r>
              <a:rPr lang="en-US" dirty="0" err="1"/>
              <a:t>roubles</a:t>
            </a:r>
            <a:r>
              <a:rPr lang="en-US" dirty="0"/>
              <a:t>!</a:t>
            </a:r>
          </a:p>
          <a:p>
            <a:pPr marL="0" indent="0" algn="just">
              <a:buNone/>
            </a:pPr>
            <a:r>
              <a:rPr lang="en-US" dirty="0"/>
              <a:t>I bet that I could win a chess game. I didn’t think my Dad could make me pay! Good buy 100 </a:t>
            </a:r>
            <a:r>
              <a:rPr lang="en-US" dirty="0" err="1"/>
              <a:t>roubles</a:t>
            </a:r>
            <a:r>
              <a:rPr lang="en-US" dirty="0"/>
              <a:t>! I wanted to save my banknotes! Honestly! But my friend Nick rented me his laser sword for the whole evening! I wanted it so badly!!! Good buy 200 </a:t>
            </a:r>
            <a:r>
              <a:rPr lang="en-US" dirty="0" err="1"/>
              <a:t>roubles</a:t>
            </a:r>
            <a:r>
              <a:rPr lang="en-US" dirty="0"/>
              <a:t>! When I played with the laser sword I dropped and lost 100 </a:t>
            </a:r>
            <a:r>
              <a:rPr lang="en-US" dirty="0" err="1"/>
              <a:t>roubles</a:t>
            </a:r>
            <a:r>
              <a:rPr lang="en-US" dirty="0"/>
              <a:t> somewhere! I never found it! I was so upset that I used some unpleasant word and my Dad fined me! Good buy 100 </a:t>
            </a:r>
            <a:r>
              <a:rPr lang="en-US" dirty="0" err="1"/>
              <a:t>roubles</a:t>
            </a:r>
            <a:r>
              <a:rPr lang="en-US" dirty="0"/>
              <a:t>! I wanted to save the rest of my money… Honestly! But there was a new cartoon I wanted to see so much! It cost 100 </a:t>
            </a:r>
            <a:r>
              <a:rPr lang="en-US" dirty="0" err="1"/>
              <a:t>roubles</a:t>
            </a:r>
            <a:r>
              <a:rPr lang="en-US" dirty="0"/>
              <a:t>. I like saving money, it’s good and clever! So I have … How much to save?</a:t>
            </a:r>
          </a:p>
          <a:p>
            <a:r>
              <a:rPr lang="en-US" b="1" dirty="0"/>
              <a:t>Discussion:</a:t>
            </a:r>
            <a:r>
              <a:rPr lang="en-US" dirty="0"/>
              <a:t> </a:t>
            </a:r>
            <a:r>
              <a:rPr lang="en-US" i="1" dirty="0"/>
              <a:t>How do you spend your personal money if and when you have it?</a:t>
            </a:r>
          </a:p>
          <a:p>
            <a:endParaRPr lang="ru-RU" dirty="0"/>
          </a:p>
        </p:txBody>
      </p:sp>
    </p:spTree>
    <p:extLst>
      <p:ext uri="{BB962C8B-B14F-4D97-AF65-F5344CB8AC3E}">
        <p14:creationId xmlns:p14="http://schemas.microsoft.com/office/powerpoint/2010/main" xmlns="" val="24800837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3B9AF01-AE7F-1702-E860-258D77F5618B}"/>
              </a:ext>
            </a:extLst>
          </p:cNvPr>
          <p:cNvSpPr>
            <a:spLocks noGrp="1"/>
          </p:cNvSpPr>
          <p:nvPr>
            <p:ph type="title"/>
          </p:nvPr>
        </p:nvSpPr>
        <p:spPr>
          <a:xfrm>
            <a:off x="838200" y="365126"/>
            <a:ext cx="10515600" cy="181140"/>
          </a:xfrm>
        </p:spPr>
        <p:txBody>
          <a:bodyPr>
            <a:normAutofit fontScale="90000"/>
          </a:bodyPr>
          <a:lstStyle/>
          <a:p>
            <a:endParaRPr lang="ru-RU" dirty="0"/>
          </a:p>
        </p:txBody>
      </p:sp>
      <p:sp>
        <p:nvSpPr>
          <p:cNvPr id="3" name="Объект 2">
            <a:extLst>
              <a:ext uri="{FF2B5EF4-FFF2-40B4-BE49-F238E27FC236}">
                <a16:creationId xmlns:a16="http://schemas.microsoft.com/office/drawing/2014/main" xmlns="" id="{F9B88B5B-A909-0F7B-C5CC-4B934A060A79}"/>
              </a:ext>
            </a:extLst>
          </p:cNvPr>
          <p:cNvSpPr>
            <a:spLocks noGrp="1"/>
          </p:cNvSpPr>
          <p:nvPr>
            <p:ph idx="1"/>
          </p:nvPr>
        </p:nvSpPr>
        <p:spPr>
          <a:xfrm>
            <a:off x="838200" y="843148"/>
            <a:ext cx="10515600" cy="5333815"/>
          </a:xfrm>
        </p:spPr>
        <p:txBody>
          <a:bodyPr>
            <a:normAutofit fontScale="55000" lnSpcReduction="20000"/>
          </a:bodyPr>
          <a:lstStyle/>
          <a:p>
            <a:pPr marL="0" indent="0">
              <a:buNone/>
            </a:pPr>
            <a:r>
              <a:rPr lang="en-US" b="1" dirty="0"/>
              <a:t>Exercise 1 Match the two parts of the word combinations. Look at the  </a:t>
            </a:r>
            <a:r>
              <a:rPr lang="en-US" b="1" dirty="0" err="1"/>
              <a:t>dvertisements</a:t>
            </a:r>
            <a:r>
              <a:rPr lang="en-US" b="1" dirty="0"/>
              <a:t> above to help you.</a:t>
            </a:r>
          </a:p>
          <a:p>
            <a:endParaRPr lang="en-US" b="1" dirty="0"/>
          </a:p>
          <a:p>
            <a:r>
              <a:rPr lang="en-US" dirty="0"/>
              <a:t>1	basic		a	hours</a:t>
            </a:r>
          </a:p>
          <a:p>
            <a:r>
              <a:rPr lang="en-US" dirty="0"/>
              <a:t>2	company		b	meals</a:t>
            </a:r>
          </a:p>
          <a:p>
            <a:r>
              <a:rPr lang="en-US" dirty="0"/>
              <a:t>3	company		c	pay</a:t>
            </a:r>
          </a:p>
          <a:p>
            <a:r>
              <a:rPr lang="en-US" dirty="0"/>
              <a:t>4	free		d	pension</a:t>
            </a:r>
          </a:p>
          <a:p>
            <a:r>
              <a:rPr lang="en-US" dirty="0"/>
              <a:t>5	working		e	car</a:t>
            </a:r>
          </a:p>
          <a:p>
            <a:endParaRPr lang="en-US" dirty="0"/>
          </a:p>
          <a:p>
            <a:pPr marL="0" indent="0">
              <a:buNone/>
            </a:pPr>
            <a:r>
              <a:rPr lang="en-US" b="1" dirty="0"/>
              <a:t>Exercise 2 Match the two parts of the sentences</a:t>
            </a:r>
          </a:p>
          <a:p>
            <a:r>
              <a:rPr lang="en-US" b="1" dirty="0"/>
              <a:t>1	I'm looking for a job with a better salary:	</a:t>
            </a:r>
            <a:r>
              <a:rPr lang="en-US" dirty="0"/>
              <a:t>	a	you have to pay €2 for lunch.</a:t>
            </a:r>
          </a:p>
          <a:p>
            <a:r>
              <a:rPr lang="en-US" dirty="0"/>
              <a:t>2	The company restaurant isn't free:		b	but I can always work overtime</a:t>
            </a:r>
          </a:p>
          <a:p>
            <a:r>
              <a:rPr lang="en-US" dirty="0"/>
              <a:t>3	It's a 25-hour week,		c	I don't earn enough where I am now.</a:t>
            </a:r>
          </a:p>
          <a:p>
            <a:r>
              <a:rPr lang="en-US" dirty="0"/>
              <a:t>4	The other staff are very friendly:		d	that's six weeks a year.</a:t>
            </a:r>
          </a:p>
          <a:p>
            <a:r>
              <a:rPr lang="en-US" dirty="0"/>
              <a:t>5	I get 30 days' holiday:		e	I have a company car</a:t>
            </a:r>
          </a:p>
          <a:p>
            <a:r>
              <a:rPr lang="en-US" dirty="0"/>
              <a:t>6	The benefits are excellent:		f	I like everyone working there.</a:t>
            </a:r>
          </a:p>
          <a:p>
            <a:endParaRPr lang="en-US" dirty="0"/>
          </a:p>
          <a:p>
            <a:r>
              <a:rPr lang="en-US" dirty="0"/>
              <a:t>Written or oral task: Write an advertisement for your dream job using expressions from the Lesson.</a:t>
            </a:r>
          </a:p>
          <a:p>
            <a:endParaRPr lang="en-US" dirty="0"/>
          </a:p>
          <a:p>
            <a:endParaRPr lang="ru-RU" dirty="0"/>
          </a:p>
        </p:txBody>
      </p:sp>
    </p:spTree>
    <p:extLst>
      <p:ext uri="{BB962C8B-B14F-4D97-AF65-F5344CB8AC3E}">
        <p14:creationId xmlns:p14="http://schemas.microsoft.com/office/powerpoint/2010/main" xmlns="" val="1514931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4D1CD83-B759-5F34-0A35-3075F2E14A3C}"/>
              </a:ext>
            </a:extLst>
          </p:cNvPr>
          <p:cNvSpPr>
            <a:spLocks noGrp="1"/>
          </p:cNvSpPr>
          <p:nvPr>
            <p:ph type="title"/>
          </p:nvPr>
        </p:nvSpPr>
        <p:spPr>
          <a:xfrm>
            <a:off x="838200" y="365126"/>
            <a:ext cx="10515600" cy="1059914"/>
          </a:xfrm>
        </p:spPr>
        <p:txBody>
          <a:bodyPr>
            <a:normAutofit/>
          </a:bodyPr>
          <a:lstStyle/>
          <a:p>
            <a:pPr algn="ctr"/>
            <a:r>
              <a:rPr lang="ru-RU" sz="2800" dirty="0"/>
              <a:t>Заключение</a:t>
            </a:r>
            <a:br>
              <a:rPr lang="ru-RU" sz="2800" dirty="0"/>
            </a:br>
            <a:endParaRPr lang="ru-RU" sz="2800" dirty="0"/>
          </a:p>
        </p:txBody>
      </p:sp>
      <p:sp>
        <p:nvSpPr>
          <p:cNvPr id="3" name="Объект 2">
            <a:extLst>
              <a:ext uri="{FF2B5EF4-FFF2-40B4-BE49-F238E27FC236}">
                <a16:creationId xmlns:a16="http://schemas.microsoft.com/office/drawing/2014/main" xmlns="" id="{4B813F54-CC2A-52DC-47E4-4E572BC13FB2}"/>
              </a:ext>
            </a:extLst>
          </p:cNvPr>
          <p:cNvSpPr>
            <a:spLocks noGrp="1"/>
          </p:cNvSpPr>
          <p:nvPr>
            <p:ph idx="1"/>
          </p:nvPr>
        </p:nvSpPr>
        <p:spPr>
          <a:xfrm>
            <a:off x="304800" y="1033153"/>
            <a:ext cx="9022080" cy="5824847"/>
          </a:xfrm>
        </p:spPr>
        <p:txBody>
          <a:bodyPr>
            <a:normAutofit fontScale="40000" lnSpcReduction="20000"/>
          </a:bodyPr>
          <a:lstStyle/>
          <a:p>
            <a:pPr marL="0" indent="0" algn="just">
              <a:lnSpc>
                <a:spcPct val="170000"/>
              </a:lnSpc>
              <a:buNone/>
            </a:pPr>
            <a:r>
              <a:rPr lang="ru-RU" sz="4500" dirty="0"/>
              <a:t>Элементы курса финансовой грамотности прекрасно входят в программу предмета «Английский язык» в школе. При правильном подборе, распределении и работе с соответствующим данной тематике материалом учащиеся смогут освоить базовую финансовую терминологию и расширить свои представления о финансовой стороне жизни, представлений о необходимых тратах, умении откладывать деньги для определенных целей и соизмерять свои сбережения со стоимостью покупок и их необходимостью. Таким образом, финансовая грамотность – это залог успешного применения иностранного языка в дальнейшем. Все формы работы, все способы организации учебного процесса, каждый вид деятельности на уроке должны быть направлены на формирование компетенций, которые ученики могли бы перенести в финансовую сферу своей жизни и деятельности, которые могли бы способствовать их дальнейшему саморазвитию и реализации как успешной личности в финансовой деятельности.</a:t>
            </a:r>
          </a:p>
          <a:p>
            <a:endParaRPr lang="ru-RU" sz="3300" dirty="0"/>
          </a:p>
          <a:p>
            <a:endParaRPr lang="ru-RU" sz="3300" dirty="0"/>
          </a:p>
          <a:p>
            <a:endParaRPr lang="ru-RU" dirty="0"/>
          </a:p>
        </p:txBody>
      </p:sp>
      <p:pic>
        <p:nvPicPr>
          <p:cNvPr id="27650" name="Picture 2" descr="Picture background"/>
          <p:cNvPicPr>
            <a:picLocks noChangeAspect="1" noChangeArrowheads="1"/>
          </p:cNvPicPr>
          <p:nvPr/>
        </p:nvPicPr>
        <p:blipFill>
          <a:blip r:embed="rId2"/>
          <a:srcRect/>
          <a:stretch>
            <a:fillRect/>
          </a:stretch>
        </p:blipFill>
        <p:spPr bwMode="auto">
          <a:xfrm>
            <a:off x="9604375" y="1242695"/>
            <a:ext cx="2238375" cy="2905125"/>
          </a:xfrm>
          <a:prstGeom prst="rect">
            <a:avLst/>
          </a:prstGeom>
          <a:noFill/>
        </p:spPr>
      </p:pic>
    </p:spTree>
    <p:extLst>
      <p:ext uri="{BB962C8B-B14F-4D97-AF65-F5344CB8AC3E}">
        <p14:creationId xmlns:p14="http://schemas.microsoft.com/office/powerpoint/2010/main" xmlns="" val="29421872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CB25549-E112-7F5E-E80D-F5337C610224}"/>
              </a:ext>
            </a:extLst>
          </p:cNvPr>
          <p:cNvSpPr txBox="1"/>
          <p:nvPr/>
        </p:nvSpPr>
        <p:spPr>
          <a:xfrm>
            <a:off x="2743200" y="2458192"/>
            <a:ext cx="7879080" cy="769441"/>
          </a:xfrm>
          <a:prstGeom prst="rect">
            <a:avLst/>
          </a:prstGeom>
          <a:noFill/>
        </p:spPr>
        <p:txBody>
          <a:bodyPr wrap="square">
            <a:spAutoFit/>
          </a:bodyPr>
          <a:lstStyle/>
          <a:p>
            <a:r>
              <a:rPr lang="en-US" sz="4400" dirty="0"/>
              <a:t>Thanks for your attention</a:t>
            </a:r>
            <a:r>
              <a:rPr lang="ru-RU" sz="4400" dirty="0"/>
              <a:t>!</a:t>
            </a:r>
          </a:p>
        </p:txBody>
      </p:sp>
    </p:spTree>
    <p:extLst>
      <p:ext uri="{BB962C8B-B14F-4D97-AF65-F5344CB8AC3E}">
        <p14:creationId xmlns:p14="http://schemas.microsoft.com/office/powerpoint/2010/main" xmlns="" val="767209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CF30DD2-82FE-FC93-C779-F06780B652E5}"/>
              </a:ext>
            </a:extLst>
          </p:cNvPr>
          <p:cNvSpPr>
            <a:spLocks noGrp="1"/>
          </p:cNvSpPr>
          <p:nvPr>
            <p:ph type="title"/>
          </p:nvPr>
        </p:nvSpPr>
        <p:spPr>
          <a:xfrm>
            <a:off x="838200" y="807720"/>
            <a:ext cx="10515600" cy="569818"/>
          </a:xfrm>
        </p:spPr>
        <p:txBody>
          <a:bodyPr>
            <a:noAutofit/>
          </a:bodyPr>
          <a:lstStyle/>
          <a:p>
            <a:r>
              <a:rPr lang="ru-RU" sz="2800" b="1" dirty="0"/>
              <a:t>Задачи:</a:t>
            </a:r>
            <a:br>
              <a:rPr lang="ru-RU" sz="2800" b="1" dirty="0"/>
            </a:br>
            <a:endParaRPr lang="ru-RU" sz="2800" b="1" dirty="0"/>
          </a:p>
        </p:txBody>
      </p:sp>
      <p:sp>
        <p:nvSpPr>
          <p:cNvPr id="3" name="Объект 2">
            <a:extLst>
              <a:ext uri="{FF2B5EF4-FFF2-40B4-BE49-F238E27FC236}">
                <a16:creationId xmlns:a16="http://schemas.microsoft.com/office/drawing/2014/main" xmlns="" id="{D4ACE465-3B20-4C48-852C-5795B304164C}"/>
              </a:ext>
            </a:extLst>
          </p:cNvPr>
          <p:cNvSpPr>
            <a:spLocks noGrp="1"/>
          </p:cNvSpPr>
          <p:nvPr>
            <p:ph idx="1"/>
          </p:nvPr>
        </p:nvSpPr>
        <p:spPr>
          <a:xfrm>
            <a:off x="1051560" y="1676399"/>
            <a:ext cx="10681260" cy="2087881"/>
          </a:xfrm>
        </p:spPr>
        <p:txBody>
          <a:bodyPr>
            <a:normAutofit fontScale="92500" lnSpcReduction="10000"/>
          </a:bodyPr>
          <a:lstStyle/>
          <a:p>
            <a:pPr algn="just"/>
            <a:r>
              <a:rPr lang="ru-RU" dirty="0"/>
              <a:t>освоить базовую финансовую терминологию на английском языке;</a:t>
            </a:r>
          </a:p>
          <a:p>
            <a:pPr algn="just"/>
            <a:r>
              <a:rPr lang="ru-RU" dirty="0"/>
              <a:t> развивать навыки практического применения финансовых знаний;</a:t>
            </a:r>
          </a:p>
          <a:p>
            <a:pPr algn="just"/>
            <a:r>
              <a:rPr lang="ru-RU" dirty="0"/>
              <a:t> </a:t>
            </a:r>
            <a:r>
              <a:rPr lang="ru-RU" dirty="0" smtClean="0"/>
              <a:t>формировать </a:t>
            </a:r>
            <a:r>
              <a:rPr lang="ru-RU" dirty="0"/>
              <a:t>ответственное отношение к личным </a:t>
            </a:r>
            <a:r>
              <a:rPr lang="ru-RU" dirty="0" smtClean="0"/>
              <a:t>финансам.</a:t>
            </a:r>
            <a:endParaRPr lang="ru-RU" dirty="0"/>
          </a:p>
          <a:p>
            <a:pPr marL="0" indent="0">
              <a:buNone/>
            </a:pPr>
            <a:endParaRPr lang="ru-RU" sz="1800" dirty="0"/>
          </a:p>
          <a:p>
            <a:endParaRPr lang="ru-RU" dirty="0"/>
          </a:p>
        </p:txBody>
      </p:sp>
    </p:spTree>
    <p:extLst>
      <p:ext uri="{BB962C8B-B14F-4D97-AF65-F5344CB8AC3E}">
        <p14:creationId xmlns:p14="http://schemas.microsoft.com/office/powerpoint/2010/main" xmlns="" val="276471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30166D-6BF6-3E90-79BE-AF12884853A4}"/>
              </a:ext>
            </a:extLst>
          </p:cNvPr>
          <p:cNvSpPr>
            <a:spLocks noGrp="1"/>
          </p:cNvSpPr>
          <p:nvPr>
            <p:ph type="title"/>
          </p:nvPr>
        </p:nvSpPr>
        <p:spPr>
          <a:xfrm>
            <a:off x="441960" y="365125"/>
            <a:ext cx="11399520" cy="1113155"/>
          </a:xfrm>
        </p:spPr>
        <p:txBody>
          <a:bodyPr>
            <a:noAutofit/>
          </a:bodyPr>
          <a:lstStyle/>
          <a:p>
            <a:pPr algn="ctr"/>
            <a:r>
              <a:rPr lang="ru-RU" sz="2800" dirty="0" smtClean="0"/>
              <a:t>На уроках </a:t>
            </a:r>
            <a:r>
              <a:rPr lang="ru-RU" sz="2800" dirty="0"/>
              <a:t>финансовой грамотности </a:t>
            </a:r>
            <a:r>
              <a:rPr lang="ru-RU" sz="2800" dirty="0" smtClean="0"/>
              <a:t>школьники учатся</a:t>
            </a:r>
            <a:endParaRPr lang="ru-RU" sz="2800" dirty="0"/>
          </a:p>
        </p:txBody>
      </p:sp>
      <p:sp>
        <p:nvSpPr>
          <p:cNvPr id="3" name="Объект 2">
            <a:extLst>
              <a:ext uri="{FF2B5EF4-FFF2-40B4-BE49-F238E27FC236}">
                <a16:creationId xmlns:a16="http://schemas.microsoft.com/office/drawing/2014/main" xmlns="" id="{664CA51A-BA88-CC78-BE7D-2982E57DB93E}"/>
              </a:ext>
            </a:extLst>
          </p:cNvPr>
          <p:cNvSpPr>
            <a:spLocks noGrp="1"/>
          </p:cNvSpPr>
          <p:nvPr>
            <p:ph idx="1"/>
          </p:nvPr>
        </p:nvSpPr>
        <p:spPr>
          <a:xfrm>
            <a:off x="685801" y="1691640"/>
            <a:ext cx="5196839" cy="4815839"/>
          </a:xfrm>
        </p:spPr>
        <p:txBody>
          <a:bodyPr>
            <a:normAutofit fontScale="70000" lnSpcReduction="20000"/>
          </a:bodyPr>
          <a:lstStyle/>
          <a:p>
            <a:pPr marL="0" indent="0" algn="just">
              <a:buNone/>
            </a:pPr>
            <a:r>
              <a:rPr lang="ru-RU" dirty="0"/>
              <a:t>• </a:t>
            </a:r>
            <a:r>
              <a:rPr lang="ru-RU" sz="2900" dirty="0" smtClean="0"/>
              <a:t>сопоставлять </a:t>
            </a:r>
            <a:r>
              <a:rPr lang="ru-RU" sz="2900" dirty="0"/>
              <a:t>свои доходы и </a:t>
            </a:r>
            <a:r>
              <a:rPr lang="ru-RU" sz="2900" dirty="0" smtClean="0"/>
              <a:t>расходы,  </a:t>
            </a:r>
            <a:r>
              <a:rPr lang="ru-RU" sz="2900" dirty="0"/>
              <a:t>управлять личными финансами;</a:t>
            </a:r>
          </a:p>
          <a:p>
            <a:pPr marL="0" indent="0" algn="just">
              <a:buNone/>
            </a:pPr>
            <a:r>
              <a:rPr lang="ru-RU" sz="2900" dirty="0"/>
              <a:t>• оптимизировать соотношение между сбережениями и потреблением; </a:t>
            </a:r>
          </a:p>
          <a:p>
            <a:pPr marL="0" indent="0" algn="just">
              <a:buNone/>
            </a:pPr>
            <a:r>
              <a:rPr lang="ru-RU" sz="2900" dirty="0" smtClean="0"/>
              <a:t>• осуществлять </a:t>
            </a:r>
            <a:r>
              <a:rPr lang="ru-RU" sz="2900" dirty="0"/>
              <a:t>краткосрочное и долгосрочное финансовое планирование; </a:t>
            </a:r>
          </a:p>
          <a:p>
            <a:pPr algn="just"/>
            <a:r>
              <a:rPr lang="ru-RU" sz="2900" dirty="0" smtClean="0"/>
              <a:t>понимать </a:t>
            </a:r>
            <a:r>
              <a:rPr lang="ru-RU" sz="2900" dirty="0"/>
              <a:t>причины экономических проблем </a:t>
            </a:r>
            <a:r>
              <a:rPr lang="ru-RU" sz="2900" dirty="0" smtClean="0"/>
              <a:t>семьи;</a:t>
            </a:r>
          </a:p>
          <a:p>
            <a:pPr algn="just"/>
            <a:r>
              <a:rPr lang="ru-RU" sz="2900" dirty="0" smtClean="0"/>
              <a:t>рассуждать о доходности или убыточности вложений на простых примерах;</a:t>
            </a:r>
          </a:p>
          <a:p>
            <a:pPr algn="just"/>
            <a:r>
              <a:rPr lang="ru-RU" sz="2900" dirty="0" smtClean="0"/>
              <a:t>адаптироваться в мире финансовых отношений человека с финансовыми институтами; </a:t>
            </a:r>
          </a:p>
          <a:p>
            <a:pPr marL="0" indent="0" algn="just"/>
            <a:r>
              <a:rPr lang="ru-RU" sz="2900" dirty="0" smtClean="0"/>
              <a:t>  разбираться в особенностях различных финансовых продуктов и услуг.</a:t>
            </a:r>
            <a:endParaRPr lang="ru-RU" sz="2900" dirty="0"/>
          </a:p>
          <a:p>
            <a:pPr marL="0" indent="0">
              <a:buNone/>
            </a:pPr>
            <a:endParaRPr lang="ru-RU" dirty="0"/>
          </a:p>
        </p:txBody>
      </p:sp>
      <p:pic>
        <p:nvPicPr>
          <p:cNvPr id="32772" name="Picture 4" descr="Picture background"/>
          <p:cNvPicPr>
            <a:picLocks noChangeAspect="1" noChangeArrowheads="1"/>
          </p:cNvPicPr>
          <p:nvPr/>
        </p:nvPicPr>
        <p:blipFill>
          <a:blip r:embed="rId2"/>
          <a:srcRect/>
          <a:stretch>
            <a:fillRect/>
          </a:stretch>
        </p:blipFill>
        <p:spPr bwMode="auto">
          <a:xfrm>
            <a:off x="6480175" y="1509395"/>
            <a:ext cx="4705985" cy="4705985"/>
          </a:xfrm>
          <a:prstGeom prst="rect">
            <a:avLst/>
          </a:prstGeom>
          <a:noFill/>
        </p:spPr>
      </p:pic>
    </p:spTree>
    <p:extLst>
      <p:ext uri="{BB962C8B-B14F-4D97-AF65-F5344CB8AC3E}">
        <p14:creationId xmlns:p14="http://schemas.microsoft.com/office/powerpoint/2010/main" xmlns="" val="3462689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7848600" cy="686435"/>
          </a:xfrm>
        </p:spPr>
        <p:txBody>
          <a:bodyPr>
            <a:normAutofit fontScale="90000"/>
          </a:bodyPr>
          <a:lstStyle/>
          <a:p>
            <a:pPr algn="ctr"/>
            <a:r>
              <a:rPr lang="ru-RU" sz="2800" dirty="0" smtClean="0"/>
              <a:t>Люди, обладающие финансовой грамотностью,</a:t>
            </a:r>
            <a:endParaRPr lang="ru-RU" sz="2800" dirty="0"/>
          </a:p>
        </p:txBody>
      </p:sp>
      <p:sp>
        <p:nvSpPr>
          <p:cNvPr id="3" name="Содержимое 2"/>
          <p:cNvSpPr>
            <a:spLocks noGrp="1"/>
          </p:cNvSpPr>
          <p:nvPr>
            <p:ph idx="1"/>
          </p:nvPr>
        </p:nvSpPr>
        <p:spPr>
          <a:xfrm>
            <a:off x="838200" y="1203960"/>
            <a:ext cx="10515600" cy="4973003"/>
          </a:xfrm>
        </p:spPr>
        <p:txBody>
          <a:bodyPr>
            <a:normAutofit/>
          </a:bodyPr>
          <a:lstStyle/>
          <a:p>
            <a:r>
              <a:rPr lang="ru-RU" sz="1800" dirty="0" smtClean="0"/>
              <a:t>умеют следить за состоянием своих финансов,</a:t>
            </a:r>
          </a:p>
          <a:p>
            <a:r>
              <a:rPr lang="ru-RU" sz="1800" dirty="0" smtClean="0"/>
              <a:t> планировать свои будущие доходы и расходы, пенсию, </a:t>
            </a:r>
          </a:p>
          <a:p>
            <a:r>
              <a:rPr lang="ru-RU" sz="1800" dirty="0" smtClean="0"/>
              <a:t>правильно выбирать финансовые продукты,</a:t>
            </a:r>
          </a:p>
          <a:p>
            <a:r>
              <a:rPr lang="ru-RU" sz="1800" dirty="0" smtClean="0"/>
              <a:t> разбираться в финансовых вопросах, </a:t>
            </a:r>
          </a:p>
          <a:p>
            <a:r>
              <a:rPr lang="ru-RU" sz="1800" dirty="0" smtClean="0"/>
              <a:t>различать расходы на товары и услуги первой необходимости и расходы на дополнительные нужды</a:t>
            </a:r>
          </a:p>
          <a:p>
            <a:r>
              <a:rPr lang="ru-RU" sz="1800" dirty="0" smtClean="0"/>
              <a:t>принимать решения в области личных финансов, исходя из своих долгосрочных интересов и желаний, </a:t>
            </a:r>
          </a:p>
          <a:p>
            <a:r>
              <a:rPr lang="ru-RU" sz="1800" dirty="0" smtClean="0"/>
              <a:t>избегать излишних долгов,</a:t>
            </a:r>
          </a:p>
          <a:p>
            <a:r>
              <a:rPr lang="ru-RU" sz="1800" dirty="0" smtClean="0"/>
              <a:t>распознавать угрозы и  снижать риски мошенничества,</a:t>
            </a:r>
          </a:p>
          <a:p>
            <a:r>
              <a:rPr lang="ru-RU" sz="1800" dirty="0" smtClean="0"/>
              <a:t>лучше подготовлен к кризисным ситуациям в экономике, </a:t>
            </a:r>
          </a:p>
          <a:p>
            <a:r>
              <a:rPr lang="ru-RU" sz="1800" dirty="0" smtClean="0"/>
              <a:t>знает, как защитить себя, сориентироваться в условиях мирового финансового кризиса: разбираться с налоговыми декларациями, выбирать себе пенсионные планы, сберегать свои накопления, правильно принимать инвестиционные и иные финансовые решения и не поддаваться панике.</a:t>
            </a:r>
          </a:p>
          <a:p>
            <a:endParaRPr lang="ru-RU" dirty="0" smtClean="0"/>
          </a:p>
          <a:p>
            <a:endParaRPr lang="ru-RU" dirty="0"/>
          </a:p>
        </p:txBody>
      </p:sp>
      <p:pic>
        <p:nvPicPr>
          <p:cNvPr id="1026" name="Picture 2" descr="C:\Users\Администратор\Desktop\ОБЗР 9 класс\2ч\unnamed.jpg"/>
          <p:cNvPicPr>
            <a:picLocks noChangeAspect="1" noChangeArrowheads="1"/>
          </p:cNvPicPr>
          <p:nvPr/>
        </p:nvPicPr>
        <p:blipFill>
          <a:blip r:embed="rId2" cstate="print"/>
          <a:srcRect/>
          <a:stretch>
            <a:fillRect/>
          </a:stretch>
        </p:blipFill>
        <p:spPr bwMode="auto">
          <a:xfrm>
            <a:off x="8671559" y="228600"/>
            <a:ext cx="3141669" cy="2274569"/>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9472887-03E6-AB19-43E2-15F5159E0A44}"/>
              </a:ext>
            </a:extLst>
          </p:cNvPr>
          <p:cNvSpPr>
            <a:spLocks noGrp="1"/>
          </p:cNvSpPr>
          <p:nvPr>
            <p:ph type="title"/>
          </p:nvPr>
        </p:nvSpPr>
        <p:spPr>
          <a:xfrm>
            <a:off x="838200" y="640080"/>
            <a:ext cx="10515600" cy="899160"/>
          </a:xfrm>
        </p:spPr>
        <p:txBody>
          <a:bodyPr>
            <a:normAutofit/>
          </a:bodyPr>
          <a:lstStyle/>
          <a:p>
            <a:pPr algn="ctr"/>
            <a:r>
              <a:rPr lang="ru-RU" sz="2800" dirty="0"/>
              <a:t>Особенности формирования финансовой грамотности на уроках иностранного языка</a:t>
            </a:r>
          </a:p>
        </p:txBody>
      </p:sp>
      <p:sp>
        <p:nvSpPr>
          <p:cNvPr id="3" name="Объект 2">
            <a:extLst>
              <a:ext uri="{FF2B5EF4-FFF2-40B4-BE49-F238E27FC236}">
                <a16:creationId xmlns:a16="http://schemas.microsoft.com/office/drawing/2014/main" xmlns="" id="{24F57BFB-ECF0-5096-9880-F855CF1DC12E}"/>
              </a:ext>
            </a:extLst>
          </p:cNvPr>
          <p:cNvSpPr>
            <a:spLocks noGrp="1"/>
          </p:cNvSpPr>
          <p:nvPr>
            <p:ph idx="1"/>
          </p:nvPr>
        </p:nvSpPr>
        <p:spPr>
          <a:xfrm>
            <a:off x="259080" y="1645920"/>
            <a:ext cx="6598920" cy="4907280"/>
          </a:xfrm>
        </p:spPr>
        <p:txBody>
          <a:bodyPr>
            <a:normAutofit fontScale="85000" lnSpcReduction="10000"/>
          </a:bodyPr>
          <a:lstStyle/>
          <a:p>
            <a:pPr algn="just">
              <a:lnSpc>
                <a:spcPct val="170000"/>
              </a:lnSpc>
            </a:pPr>
            <a:r>
              <a:rPr lang="ru-RU" sz="2200" dirty="0" smtClean="0"/>
              <a:t>Темы </a:t>
            </a:r>
            <a:r>
              <a:rPr lang="ru-RU" sz="2200" dirty="0"/>
              <a:t>могут быть одинаковыми в каждом классе</a:t>
            </a:r>
            <a:r>
              <a:rPr lang="ru-RU" sz="2200" dirty="0" smtClean="0"/>
              <a:t>, </a:t>
            </a:r>
            <a:r>
              <a:rPr lang="ru-RU" sz="2200" dirty="0"/>
              <a:t>материал и образовательные технологии должны варьироваться с учетом возрастных, психологических, социальных и индивидуальных особенностей </a:t>
            </a:r>
            <a:r>
              <a:rPr lang="ru-RU" sz="2200" dirty="0" smtClean="0"/>
              <a:t>школьников. При интегрировании элементов финансовой грамотности в предмет педагогу необходимо предлагать учебные материалы и задания с учетом выше перечисленных особенностей школьников, способствующие развитию интереса и мотивации к изучению данной тематики.</a:t>
            </a:r>
          </a:p>
          <a:p>
            <a:pPr algn="just">
              <a:lnSpc>
                <a:spcPct val="170000"/>
              </a:lnSpc>
            </a:pPr>
            <a:endParaRPr lang="ru-RU" sz="1800" dirty="0">
              <a:latin typeface="+mj-lt"/>
            </a:endParaRPr>
          </a:p>
        </p:txBody>
      </p:sp>
      <p:pic>
        <p:nvPicPr>
          <p:cNvPr id="31746" name="Picture 2" descr="Picture background"/>
          <p:cNvPicPr>
            <a:picLocks noChangeAspect="1" noChangeArrowheads="1"/>
          </p:cNvPicPr>
          <p:nvPr/>
        </p:nvPicPr>
        <p:blipFill>
          <a:blip r:embed="rId2"/>
          <a:srcRect/>
          <a:stretch>
            <a:fillRect/>
          </a:stretch>
        </p:blipFill>
        <p:spPr bwMode="auto">
          <a:xfrm>
            <a:off x="7635240" y="1871345"/>
            <a:ext cx="4117974" cy="4117975"/>
          </a:xfrm>
          <a:prstGeom prst="rect">
            <a:avLst/>
          </a:prstGeom>
          <a:noFill/>
        </p:spPr>
      </p:pic>
    </p:spTree>
    <p:extLst>
      <p:ext uri="{BB962C8B-B14F-4D97-AF65-F5344CB8AC3E}">
        <p14:creationId xmlns:p14="http://schemas.microsoft.com/office/powerpoint/2010/main" xmlns="" val="3189367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60F0669-AE03-6865-8C8E-121798604479}"/>
              </a:ext>
            </a:extLst>
          </p:cNvPr>
          <p:cNvSpPr>
            <a:spLocks noGrp="1"/>
          </p:cNvSpPr>
          <p:nvPr>
            <p:ph type="title"/>
          </p:nvPr>
        </p:nvSpPr>
        <p:spPr>
          <a:xfrm>
            <a:off x="617517" y="365125"/>
            <a:ext cx="10736283" cy="834283"/>
          </a:xfrm>
        </p:spPr>
        <p:txBody>
          <a:bodyPr>
            <a:noAutofit/>
          </a:bodyPr>
          <a:lstStyle/>
          <a:p>
            <a:pPr algn="ctr"/>
            <a:r>
              <a:rPr lang="ru-RU" sz="2800" dirty="0"/>
              <a:t>Практическое освоение финансовой грамотности учащимися </a:t>
            </a:r>
            <a:br>
              <a:rPr lang="ru-RU" sz="2800" dirty="0"/>
            </a:br>
            <a:r>
              <a:rPr lang="ru-RU" sz="2800" dirty="0"/>
              <a:t>на уроках английского языка.</a:t>
            </a:r>
          </a:p>
        </p:txBody>
      </p:sp>
      <p:sp>
        <p:nvSpPr>
          <p:cNvPr id="3" name="Объект 2">
            <a:extLst>
              <a:ext uri="{FF2B5EF4-FFF2-40B4-BE49-F238E27FC236}">
                <a16:creationId xmlns:a16="http://schemas.microsoft.com/office/drawing/2014/main" xmlns="" id="{73C03E4A-D557-85D4-58AB-EB3F758A9F7A}"/>
              </a:ext>
            </a:extLst>
          </p:cNvPr>
          <p:cNvSpPr>
            <a:spLocks noGrp="1"/>
          </p:cNvSpPr>
          <p:nvPr>
            <p:ph idx="1"/>
          </p:nvPr>
        </p:nvSpPr>
        <p:spPr>
          <a:xfrm>
            <a:off x="396240" y="1306287"/>
            <a:ext cx="11338559" cy="2320834"/>
          </a:xfrm>
        </p:spPr>
        <p:txBody>
          <a:bodyPr>
            <a:normAutofit/>
          </a:bodyPr>
          <a:lstStyle/>
          <a:p>
            <a:pPr algn="ctr">
              <a:lnSpc>
                <a:spcPct val="160000"/>
              </a:lnSpc>
              <a:buNone/>
            </a:pPr>
            <a:r>
              <a:rPr lang="ru-RU" sz="1800" dirty="0" smtClean="0"/>
              <a:t>Разнообразные </a:t>
            </a:r>
            <a:r>
              <a:rPr lang="ru-RU" sz="1800" dirty="0"/>
              <a:t>формы и методы обучения </a:t>
            </a:r>
            <a:r>
              <a:rPr lang="ru-RU" sz="1800" dirty="0" err="1" smtClean="0"/>
              <a:t>ые</a:t>
            </a:r>
            <a:endParaRPr lang="ru-RU" sz="1800" dirty="0"/>
          </a:p>
        </p:txBody>
      </p:sp>
      <p:sp>
        <p:nvSpPr>
          <p:cNvPr id="4" name="Овал 3"/>
          <p:cNvSpPr/>
          <p:nvPr/>
        </p:nvSpPr>
        <p:spPr>
          <a:xfrm>
            <a:off x="335280" y="2026920"/>
            <a:ext cx="2514600" cy="1752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групповые</a:t>
            </a:r>
            <a:endParaRPr lang="ru-RU" dirty="0"/>
          </a:p>
        </p:txBody>
      </p:sp>
      <p:sp>
        <p:nvSpPr>
          <p:cNvPr id="5" name="Овал 4"/>
          <p:cNvSpPr/>
          <p:nvPr/>
        </p:nvSpPr>
        <p:spPr>
          <a:xfrm>
            <a:off x="4892040" y="4907280"/>
            <a:ext cx="2346960" cy="1615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игровые</a:t>
            </a:r>
            <a:endParaRPr lang="ru-RU" dirty="0"/>
          </a:p>
        </p:txBody>
      </p:sp>
      <p:sp>
        <p:nvSpPr>
          <p:cNvPr id="7" name="Овал 6"/>
          <p:cNvSpPr/>
          <p:nvPr/>
        </p:nvSpPr>
        <p:spPr>
          <a:xfrm>
            <a:off x="4632960" y="1965960"/>
            <a:ext cx="2453640" cy="1676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ролевые</a:t>
            </a:r>
            <a:endParaRPr lang="ru-RU" dirty="0"/>
          </a:p>
        </p:txBody>
      </p:sp>
      <p:sp>
        <p:nvSpPr>
          <p:cNvPr id="10" name="Овал 9"/>
          <p:cNvSpPr/>
          <p:nvPr/>
        </p:nvSpPr>
        <p:spPr>
          <a:xfrm>
            <a:off x="9006840" y="1981200"/>
            <a:ext cx="2392680" cy="1661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практико-ориентированные</a:t>
            </a:r>
            <a:endParaRPr lang="ru-RU" dirty="0"/>
          </a:p>
        </p:txBody>
      </p:sp>
      <p:sp>
        <p:nvSpPr>
          <p:cNvPr id="11" name="Овал 10"/>
          <p:cNvSpPr/>
          <p:nvPr/>
        </p:nvSpPr>
        <p:spPr>
          <a:xfrm>
            <a:off x="7757160" y="3855720"/>
            <a:ext cx="2392680" cy="1844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проблемные</a:t>
            </a:r>
            <a:endParaRPr lang="ru-RU" dirty="0"/>
          </a:p>
        </p:txBody>
      </p:sp>
      <p:sp>
        <p:nvSpPr>
          <p:cNvPr id="12" name="Овал 11"/>
          <p:cNvSpPr/>
          <p:nvPr/>
        </p:nvSpPr>
        <p:spPr>
          <a:xfrm>
            <a:off x="1996440" y="3764280"/>
            <a:ext cx="2621280" cy="1844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рефлексивные</a:t>
            </a:r>
            <a:endParaRPr lang="ru-RU" dirty="0"/>
          </a:p>
        </p:txBody>
      </p:sp>
    </p:spTree>
    <p:extLst>
      <p:ext uri="{BB962C8B-B14F-4D97-AF65-F5344CB8AC3E}">
        <p14:creationId xmlns:p14="http://schemas.microsoft.com/office/powerpoint/2010/main" xmlns="" val="4278595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C93D875-044D-05B1-57F5-73A4A4353407}"/>
              </a:ext>
            </a:extLst>
          </p:cNvPr>
          <p:cNvSpPr>
            <a:spLocks noGrp="1"/>
          </p:cNvSpPr>
          <p:nvPr>
            <p:ph type="title"/>
          </p:nvPr>
        </p:nvSpPr>
        <p:spPr>
          <a:xfrm>
            <a:off x="838200" y="259080"/>
            <a:ext cx="10515600" cy="809698"/>
          </a:xfrm>
        </p:spPr>
        <p:txBody>
          <a:bodyPr>
            <a:normAutofit fontScale="90000"/>
          </a:bodyPr>
          <a:lstStyle/>
          <a:p>
            <a:pPr algn="ctr"/>
            <a:r>
              <a:rPr lang="ru-RU" sz="2800" dirty="0" smtClean="0"/>
              <a:t>Темы </a:t>
            </a:r>
            <a:r>
              <a:rPr lang="ru-RU" sz="2800" dirty="0"/>
              <a:t>и возрастные уровни, где можно включать упражнения по обучению финансовой грамотности.</a:t>
            </a:r>
            <a:br>
              <a:rPr lang="ru-RU" sz="2800" dirty="0"/>
            </a:br>
            <a:endParaRPr lang="ru-RU" sz="2800" dirty="0"/>
          </a:p>
        </p:txBody>
      </p:sp>
      <p:sp>
        <p:nvSpPr>
          <p:cNvPr id="3" name="Объект 2">
            <a:extLst>
              <a:ext uri="{FF2B5EF4-FFF2-40B4-BE49-F238E27FC236}">
                <a16:creationId xmlns:a16="http://schemas.microsoft.com/office/drawing/2014/main" xmlns="" id="{0E552B52-EF6D-A6C7-0449-518BD44DF5C4}"/>
              </a:ext>
            </a:extLst>
          </p:cNvPr>
          <p:cNvSpPr>
            <a:spLocks noGrp="1"/>
          </p:cNvSpPr>
          <p:nvPr>
            <p:ph sz="half" idx="1"/>
          </p:nvPr>
        </p:nvSpPr>
        <p:spPr>
          <a:xfrm>
            <a:off x="391886" y="1068779"/>
            <a:ext cx="3194462" cy="5712030"/>
          </a:xfrm>
        </p:spPr>
        <p:txBody>
          <a:bodyPr>
            <a:normAutofit fontScale="25000" lnSpcReduction="20000"/>
          </a:bodyPr>
          <a:lstStyle/>
          <a:p>
            <a:pPr marL="0" indent="0" algn="ctr">
              <a:buNone/>
            </a:pPr>
            <a:r>
              <a:rPr lang="ru-RU" sz="6400" b="1" dirty="0"/>
              <a:t>5-6 классы</a:t>
            </a:r>
          </a:p>
          <a:p>
            <a:pPr marL="0" indent="0">
              <a:lnSpc>
                <a:spcPct val="120000"/>
              </a:lnSpc>
              <a:buNone/>
            </a:pPr>
            <a:r>
              <a:rPr lang="ru-RU" sz="6400" dirty="0" smtClean="0"/>
              <a:t>•</a:t>
            </a:r>
            <a:r>
              <a:rPr lang="en-US" sz="6400" dirty="0" smtClean="0"/>
              <a:t> </a:t>
            </a:r>
            <a:r>
              <a:rPr lang="ru-RU" sz="6400" dirty="0" smtClean="0"/>
              <a:t> </a:t>
            </a:r>
            <a:r>
              <a:rPr lang="en-US" sz="6400" dirty="0" smtClean="0"/>
              <a:t> </a:t>
            </a:r>
            <a:r>
              <a:rPr lang="ru-RU" sz="6400" dirty="0" smtClean="0"/>
              <a:t> </a:t>
            </a:r>
            <a:r>
              <a:rPr lang="ru-RU" sz="6400" b="1" dirty="0"/>
              <a:t>What </a:t>
            </a:r>
            <a:r>
              <a:rPr lang="ru-RU" sz="6400" b="1" dirty="0" err="1"/>
              <a:t>is</a:t>
            </a:r>
            <a:r>
              <a:rPr lang="ru-RU" sz="6400" b="1" dirty="0"/>
              <a:t> </a:t>
            </a:r>
            <a:r>
              <a:rPr lang="ru-RU" sz="6400" b="1" dirty="0" err="1"/>
              <a:t>Money</a:t>
            </a:r>
            <a:r>
              <a:rPr lang="ru-RU" sz="6400" b="1" dirty="0" smtClean="0"/>
              <a:t>?</a:t>
            </a:r>
            <a:endParaRPr lang="en-US" sz="6400" b="1" dirty="0" smtClean="0"/>
          </a:p>
          <a:p>
            <a:pPr marL="0" indent="0">
              <a:lnSpc>
                <a:spcPct val="120000"/>
              </a:lnSpc>
              <a:buNone/>
            </a:pPr>
            <a:r>
              <a:rPr lang="en-US" sz="6400" b="1" dirty="0" smtClean="0"/>
              <a:t>    </a:t>
            </a:r>
            <a:r>
              <a:rPr lang="ru-RU" sz="6400" dirty="0" smtClean="0"/>
              <a:t> (Что такое деньги?)</a:t>
            </a:r>
            <a:r>
              <a:rPr lang="en-US" sz="6400" b="1" dirty="0" smtClean="0"/>
              <a:t>                                 </a:t>
            </a:r>
            <a:r>
              <a:rPr lang="ru-RU" sz="6400" b="1" dirty="0" smtClean="0"/>
              <a:t> </a:t>
            </a:r>
            <a:endParaRPr lang="ru-RU" sz="6400" dirty="0"/>
          </a:p>
          <a:p>
            <a:pPr marL="0" indent="0">
              <a:lnSpc>
                <a:spcPct val="120000"/>
              </a:lnSpc>
              <a:buNone/>
            </a:pPr>
            <a:r>
              <a:rPr lang="ru-RU" sz="6400" b="1" dirty="0" smtClean="0"/>
              <a:t>•</a:t>
            </a:r>
            <a:r>
              <a:rPr lang="en-US" sz="6400" b="1" dirty="0" smtClean="0"/>
              <a:t> </a:t>
            </a:r>
            <a:r>
              <a:rPr lang="ru-RU" sz="6400" b="1" dirty="0" smtClean="0"/>
              <a:t> </a:t>
            </a:r>
            <a:r>
              <a:rPr lang="en-US" sz="6400" b="1" dirty="0" smtClean="0"/>
              <a:t> </a:t>
            </a:r>
            <a:r>
              <a:rPr lang="ru-RU" sz="6400" b="1" dirty="0" smtClean="0"/>
              <a:t> </a:t>
            </a:r>
            <a:r>
              <a:rPr lang="ru-RU" sz="6400" b="1" dirty="0" err="1"/>
              <a:t>Identifying</a:t>
            </a:r>
            <a:r>
              <a:rPr lang="ru-RU" sz="6400" b="1" dirty="0"/>
              <a:t> </a:t>
            </a:r>
            <a:r>
              <a:rPr lang="ru-RU" sz="6400" b="1" dirty="0" err="1" smtClean="0"/>
              <a:t>Coins</a:t>
            </a:r>
            <a:endParaRPr lang="en-US" sz="6400" b="1" dirty="0" smtClean="0"/>
          </a:p>
          <a:p>
            <a:pPr marL="0" indent="0">
              <a:lnSpc>
                <a:spcPct val="120000"/>
              </a:lnSpc>
              <a:buNone/>
            </a:pPr>
            <a:r>
              <a:rPr lang="en-US" sz="6400" b="1" dirty="0" smtClean="0"/>
              <a:t>   </a:t>
            </a:r>
            <a:r>
              <a:rPr lang="ru-RU" sz="6400" dirty="0" smtClean="0"/>
              <a:t>(Знакомимся с монетами)</a:t>
            </a:r>
            <a:endParaRPr lang="ru-RU" sz="6400" dirty="0"/>
          </a:p>
          <a:p>
            <a:pPr marL="0" indent="0">
              <a:lnSpc>
                <a:spcPct val="120000"/>
              </a:lnSpc>
              <a:buNone/>
            </a:pPr>
            <a:r>
              <a:rPr lang="ru-RU" sz="6400" b="1" dirty="0" smtClean="0"/>
              <a:t>•</a:t>
            </a:r>
            <a:r>
              <a:rPr lang="en-US" sz="6400" b="1" dirty="0" smtClean="0"/>
              <a:t> </a:t>
            </a:r>
            <a:r>
              <a:rPr lang="ru-RU" sz="6400" b="1" dirty="0" smtClean="0"/>
              <a:t> </a:t>
            </a:r>
            <a:r>
              <a:rPr lang="en-US" sz="6400" b="1" dirty="0" smtClean="0"/>
              <a:t>  My </a:t>
            </a:r>
            <a:r>
              <a:rPr lang="en-US" sz="6400" b="1" dirty="0"/>
              <a:t>piggy bank</a:t>
            </a:r>
            <a:r>
              <a:rPr lang="en-US" sz="6400" b="1" dirty="0" smtClean="0"/>
              <a:t>. </a:t>
            </a:r>
            <a:r>
              <a:rPr lang="en-US" sz="6400" b="1" dirty="0"/>
              <a:t>Desire </a:t>
            </a:r>
            <a:r>
              <a:rPr lang="en-US" sz="6400" b="1" dirty="0" smtClean="0"/>
              <a:t>and  opportunity  </a:t>
            </a:r>
            <a:r>
              <a:rPr lang="ru-RU" sz="6400" dirty="0" smtClean="0"/>
              <a:t>(</a:t>
            </a:r>
            <a:r>
              <a:rPr lang="ru-RU" sz="6400" dirty="0"/>
              <a:t>Моя копилка. Желание и возможность</a:t>
            </a:r>
            <a:r>
              <a:rPr lang="ru-RU" sz="6400" dirty="0" smtClean="0"/>
              <a:t>)</a:t>
            </a:r>
            <a:r>
              <a:rPr lang="en-US" sz="6400" b="1" dirty="0" smtClean="0"/>
              <a:t> </a:t>
            </a:r>
            <a:endParaRPr lang="ru-RU" sz="6400" b="1" dirty="0" smtClean="0"/>
          </a:p>
          <a:p>
            <a:pPr marL="0" indent="0">
              <a:lnSpc>
                <a:spcPct val="120000"/>
              </a:lnSpc>
            </a:pPr>
            <a:r>
              <a:rPr lang="ru-RU" sz="6400" b="1" dirty="0" smtClean="0"/>
              <a:t>    </a:t>
            </a:r>
            <a:r>
              <a:rPr lang="de-DE" sz="6400" b="1" dirty="0" err="1" smtClean="0"/>
              <a:t>Healthy</a:t>
            </a:r>
            <a:r>
              <a:rPr lang="de-DE" sz="6400" b="1" dirty="0" smtClean="0"/>
              <a:t> </a:t>
            </a:r>
            <a:r>
              <a:rPr lang="de-DE" sz="6400" b="1" dirty="0" err="1" smtClean="0"/>
              <a:t>ways</a:t>
            </a:r>
            <a:r>
              <a:rPr lang="ru-RU" sz="6400" dirty="0" smtClean="0"/>
              <a:t> (Здоровый  образ жизни)</a:t>
            </a:r>
          </a:p>
          <a:p>
            <a:pPr marL="0" indent="0">
              <a:lnSpc>
                <a:spcPct val="120000"/>
              </a:lnSpc>
            </a:pPr>
            <a:r>
              <a:rPr lang="ru-RU" sz="6400" b="1" dirty="0" smtClean="0"/>
              <a:t>    </a:t>
            </a:r>
            <a:r>
              <a:rPr lang="ru-RU" sz="6400" b="1" dirty="0" err="1" smtClean="0"/>
              <a:t>Shopping</a:t>
            </a:r>
            <a:r>
              <a:rPr lang="ru-RU" sz="6400" b="1" dirty="0" smtClean="0"/>
              <a:t> </a:t>
            </a:r>
            <a:r>
              <a:rPr lang="ru-RU" sz="6400" dirty="0" smtClean="0"/>
              <a:t>(Покупки)</a:t>
            </a:r>
          </a:p>
          <a:p>
            <a:pPr>
              <a:lnSpc>
                <a:spcPct val="170000"/>
              </a:lnSpc>
            </a:pPr>
            <a:r>
              <a:rPr lang="ru-RU" sz="6400" b="1" dirty="0" err="1" smtClean="0"/>
              <a:t>Travelling</a:t>
            </a:r>
            <a:r>
              <a:rPr lang="ru-RU" sz="6400" b="1" dirty="0" smtClean="0"/>
              <a:t> </a:t>
            </a:r>
            <a:r>
              <a:rPr lang="ru-RU" sz="6400" dirty="0"/>
              <a:t>(Путешествие</a:t>
            </a:r>
            <a:r>
              <a:rPr lang="ru-RU" sz="6400" dirty="0" smtClean="0"/>
              <a:t>)      </a:t>
            </a:r>
            <a:r>
              <a:rPr lang="en-US" sz="6400" b="1" dirty="0"/>
              <a:t>Transport</a:t>
            </a:r>
            <a:r>
              <a:rPr lang="ru-RU" sz="6400" b="1" dirty="0"/>
              <a:t>. </a:t>
            </a:r>
            <a:r>
              <a:rPr lang="en-US" sz="6400" b="1" dirty="0"/>
              <a:t>Which is more</a:t>
            </a:r>
            <a:r>
              <a:rPr lang="ru-RU" sz="6400" b="1" dirty="0"/>
              <a:t>    </a:t>
            </a:r>
            <a:r>
              <a:rPr lang="en-US" sz="6400" b="1" dirty="0"/>
              <a:t>expensive/cheaper?</a:t>
            </a:r>
            <a:r>
              <a:rPr lang="ru-RU" sz="6400" b="1" dirty="0"/>
              <a:t> </a:t>
            </a:r>
            <a:r>
              <a:rPr lang="en-US" sz="6400" b="1" dirty="0" smtClean="0"/>
              <a:t>                      </a:t>
            </a:r>
            <a:r>
              <a:rPr lang="ru-RU" sz="6400" dirty="0" smtClean="0"/>
              <a:t>(</a:t>
            </a:r>
            <a:r>
              <a:rPr lang="ru-RU" sz="6400" dirty="0"/>
              <a:t>Что дороже/дешевле</a:t>
            </a:r>
            <a:r>
              <a:rPr lang="ru-RU" sz="6400" dirty="0" smtClean="0"/>
              <a:t>?)</a:t>
            </a:r>
            <a:r>
              <a:rPr lang="en-US" sz="6400" dirty="0" smtClean="0"/>
              <a:t> </a:t>
            </a:r>
          </a:p>
          <a:p>
            <a:endParaRPr lang="ru-RU" dirty="0"/>
          </a:p>
        </p:txBody>
      </p:sp>
      <p:sp>
        <p:nvSpPr>
          <p:cNvPr id="4" name="Объект 3">
            <a:extLst>
              <a:ext uri="{FF2B5EF4-FFF2-40B4-BE49-F238E27FC236}">
                <a16:creationId xmlns:a16="http://schemas.microsoft.com/office/drawing/2014/main" xmlns="" id="{1399858D-D405-8426-D062-EE71F58C2093}"/>
              </a:ext>
            </a:extLst>
          </p:cNvPr>
          <p:cNvSpPr>
            <a:spLocks noGrp="1"/>
          </p:cNvSpPr>
          <p:nvPr>
            <p:ph sz="half" idx="2"/>
          </p:nvPr>
        </p:nvSpPr>
        <p:spPr>
          <a:xfrm>
            <a:off x="3645724" y="1068778"/>
            <a:ext cx="3918857" cy="5712031"/>
          </a:xfrm>
        </p:spPr>
        <p:txBody>
          <a:bodyPr>
            <a:normAutofit fontScale="25000" lnSpcReduction="20000"/>
          </a:bodyPr>
          <a:lstStyle/>
          <a:p>
            <a:pPr marL="0" indent="0" algn="ctr">
              <a:buNone/>
            </a:pPr>
            <a:r>
              <a:rPr lang="ru-RU" sz="6400" b="1" dirty="0"/>
              <a:t>7-9 </a:t>
            </a:r>
            <a:r>
              <a:rPr lang="ru-RU" sz="6400" b="1" dirty="0" smtClean="0"/>
              <a:t>классы</a:t>
            </a:r>
            <a:endParaRPr lang="en-US" sz="6400" b="1" dirty="0" smtClean="0"/>
          </a:p>
          <a:p>
            <a:pPr marL="0" indent="0"/>
            <a:r>
              <a:rPr lang="en-US" sz="6400" b="1" dirty="0" smtClean="0"/>
              <a:t> </a:t>
            </a:r>
            <a:r>
              <a:rPr lang="ru-RU" sz="6400" b="1" dirty="0" smtClean="0"/>
              <a:t>   </a:t>
            </a:r>
            <a:r>
              <a:rPr lang="en-US" sz="6400" b="1" dirty="0" smtClean="0"/>
              <a:t>Why do you need money?</a:t>
            </a:r>
            <a:endParaRPr lang="ru-RU" sz="6400" b="1" dirty="0" smtClean="0"/>
          </a:p>
          <a:p>
            <a:pPr marL="0" indent="0">
              <a:buNone/>
            </a:pPr>
            <a:r>
              <a:rPr lang="ru-RU" sz="6400" b="1" dirty="0" smtClean="0"/>
              <a:t>    </a:t>
            </a:r>
            <a:r>
              <a:rPr lang="en-US" sz="6400" b="1" dirty="0" smtClean="0"/>
              <a:t> (</a:t>
            </a:r>
            <a:r>
              <a:rPr lang="ru-RU" sz="6400" dirty="0" smtClean="0"/>
              <a:t>Зачем нужны деньги?</a:t>
            </a:r>
            <a:r>
              <a:rPr lang="en-US" sz="6400" dirty="0" smtClean="0"/>
              <a:t>)</a:t>
            </a:r>
            <a:r>
              <a:rPr lang="en-US" sz="6400" b="1" dirty="0" smtClean="0"/>
              <a:t>                     </a:t>
            </a:r>
            <a:r>
              <a:rPr lang="ru-RU" sz="6400" b="1" dirty="0" smtClean="0"/>
              <a:t> </a:t>
            </a:r>
            <a:endParaRPr lang="en-US" sz="6400" dirty="0" smtClean="0"/>
          </a:p>
          <a:p>
            <a:pPr marL="0" indent="0">
              <a:lnSpc>
                <a:spcPct val="120000"/>
              </a:lnSpc>
            </a:pPr>
            <a:r>
              <a:rPr lang="en-US" sz="6400" dirty="0" smtClean="0"/>
              <a:t> </a:t>
            </a:r>
            <a:r>
              <a:rPr lang="ru-RU" sz="6400" dirty="0" smtClean="0"/>
              <a:t>   </a:t>
            </a:r>
            <a:r>
              <a:rPr lang="en-US" sz="6400" b="1" dirty="0" smtClean="0"/>
              <a:t>Theater. Booking tickets</a:t>
            </a:r>
            <a:endParaRPr lang="ru-RU" sz="6400" b="1" dirty="0" smtClean="0"/>
          </a:p>
          <a:p>
            <a:pPr marL="0" indent="0">
              <a:lnSpc>
                <a:spcPct val="120000"/>
              </a:lnSpc>
              <a:buNone/>
            </a:pPr>
            <a:r>
              <a:rPr lang="ru-RU" sz="6400" b="1" dirty="0" smtClean="0"/>
              <a:t>    </a:t>
            </a:r>
            <a:r>
              <a:rPr lang="en-US" sz="6400" b="1" dirty="0" smtClean="0"/>
              <a:t> (</a:t>
            </a:r>
            <a:r>
              <a:rPr lang="en-US" sz="6400" dirty="0" smtClean="0"/>
              <a:t>T</a:t>
            </a:r>
            <a:r>
              <a:rPr lang="ru-RU" sz="6400" dirty="0" err="1" smtClean="0"/>
              <a:t>еатр</a:t>
            </a:r>
            <a:r>
              <a:rPr lang="ru-RU" sz="6400" dirty="0" smtClean="0"/>
              <a:t>. Бронирование билетов</a:t>
            </a:r>
            <a:r>
              <a:rPr lang="en-US" sz="6400" dirty="0" smtClean="0"/>
              <a:t>)</a:t>
            </a:r>
          </a:p>
          <a:p>
            <a:pPr marL="0" indent="0">
              <a:lnSpc>
                <a:spcPct val="170000"/>
              </a:lnSpc>
            </a:pPr>
            <a:r>
              <a:rPr lang="ru-RU" sz="6400" b="1" dirty="0" smtClean="0"/>
              <a:t>  </a:t>
            </a:r>
            <a:r>
              <a:rPr lang="en-US" sz="6400" b="1" dirty="0" smtClean="0"/>
              <a:t> Pocket money.</a:t>
            </a:r>
            <a:r>
              <a:rPr lang="en-US" sz="6400" dirty="0" smtClean="0"/>
              <a:t> (K</a:t>
            </a:r>
            <a:r>
              <a:rPr lang="ru-RU" sz="6400" dirty="0" err="1" smtClean="0"/>
              <a:t>арманные</a:t>
            </a:r>
            <a:r>
              <a:rPr lang="ru-RU" sz="6400" dirty="0" smtClean="0"/>
              <a:t> деньги</a:t>
            </a:r>
            <a:r>
              <a:rPr lang="en-US" sz="6400" dirty="0" smtClean="0"/>
              <a:t>)</a:t>
            </a:r>
            <a:endParaRPr lang="en-US" sz="6400" b="1" dirty="0" smtClean="0"/>
          </a:p>
          <a:p>
            <a:pPr>
              <a:lnSpc>
                <a:spcPct val="120000"/>
              </a:lnSpc>
            </a:pPr>
            <a:r>
              <a:rPr lang="en-US" sz="6400" b="1" dirty="0" smtClean="0"/>
              <a:t>Personal and family budget.  Personal income and expenses. (</a:t>
            </a:r>
            <a:r>
              <a:rPr lang="ru-RU" sz="6400" dirty="0" smtClean="0"/>
              <a:t>Личный </a:t>
            </a:r>
            <a:r>
              <a:rPr lang="ru-RU" sz="6400" dirty="0"/>
              <a:t>и семейный бюджет. Личные доходы и расходы</a:t>
            </a:r>
            <a:r>
              <a:rPr lang="ru-RU" sz="6400" dirty="0" smtClean="0"/>
              <a:t>.</a:t>
            </a:r>
            <a:r>
              <a:rPr lang="en-US" sz="6400" dirty="0" smtClean="0"/>
              <a:t>)</a:t>
            </a:r>
            <a:endParaRPr lang="ru-RU" sz="6400" dirty="0"/>
          </a:p>
          <a:p>
            <a:pPr>
              <a:lnSpc>
                <a:spcPct val="120000"/>
              </a:lnSpc>
            </a:pPr>
            <a:r>
              <a:rPr lang="en-US" sz="6400" b="1" dirty="0" smtClean="0"/>
              <a:t>School things.</a:t>
            </a:r>
            <a:r>
              <a:rPr lang="ru-RU" sz="6400" b="1" dirty="0" err="1" smtClean="0"/>
              <a:t>Saving</a:t>
            </a:r>
            <a:r>
              <a:rPr lang="ru-RU" sz="6400" b="1" dirty="0" smtClean="0"/>
              <a:t> </a:t>
            </a:r>
            <a:r>
              <a:rPr lang="ru-RU" sz="6400" b="1" dirty="0" err="1" smtClean="0"/>
              <a:t>Money</a:t>
            </a:r>
            <a:r>
              <a:rPr lang="ru-RU" sz="6400" b="1" dirty="0" smtClean="0"/>
              <a:t> </a:t>
            </a:r>
            <a:r>
              <a:rPr lang="ru-RU" sz="6400" dirty="0" smtClean="0"/>
              <a:t>(Школьные принадлежности. Экономия денег)</a:t>
            </a:r>
          </a:p>
          <a:p>
            <a:pPr>
              <a:lnSpc>
                <a:spcPct val="120000"/>
              </a:lnSpc>
            </a:pPr>
            <a:r>
              <a:rPr lang="en-US" sz="6400" b="1" dirty="0" smtClean="0"/>
              <a:t>Sport and financially literate </a:t>
            </a:r>
            <a:r>
              <a:rPr lang="en-US" sz="6400" dirty="0" smtClean="0"/>
              <a:t>(</a:t>
            </a:r>
            <a:r>
              <a:rPr lang="ru-RU" sz="6400" dirty="0" smtClean="0"/>
              <a:t>Спорт и финансовая грамотность)</a:t>
            </a:r>
            <a:endParaRPr lang="ru-RU" sz="6400" dirty="0"/>
          </a:p>
          <a:p>
            <a:pPr>
              <a:lnSpc>
                <a:spcPct val="120000"/>
              </a:lnSpc>
            </a:pPr>
            <a:r>
              <a:rPr lang="en-US" sz="6400" b="1" dirty="0" smtClean="0"/>
              <a:t>Travel agencies </a:t>
            </a:r>
            <a:r>
              <a:rPr lang="en-US" sz="6400" dirty="0" smtClean="0"/>
              <a:t>(</a:t>
            </a:r>
            <a:r>
              <a:rPr lang="ru-RU" sz="6400" dirty="0" err="1" smtClean="0"/>
              <a:t>Турагенство</a:t>
            </a:r>
            <a:r>
              <a:rPr lang="en-US" sz="6400" dirty="0" smtClean="0"/>
              <a:t>)</a:t>
            </a:r>
            <a:endParaRPr lang="ru-RU" sz="6400" dirty="0"/>
          </a:p>
          <a:p>
            <a:pPr>
              <a:lnSpc>
                <a:spcPct val="120000"/>
              </a:lnSpc>
            </a:pPr>
            <a:r>
              <a:rPr lang="en-US" sz="6400" b="1" dirty="0"/>
              <a:t>Shopping</a:t>
            </a:r>
            <a:r>
              <a:rPr lang="en-US" sz="6400" dirty="0"/>
              <a:t> (</a:t>
            </a:r>
            <a:r>
              <a:rPr lang="ru-RU" sz="6400" dirty="0"/>
              <a:t>Покупки)</a:t>
            </a:r>
          </a:p>
          <a:p>
            <a:endParaRPr lang="ru-RU" dirty="0"/>
          </a:p>
        </p:txBody>
      </p:sp>
      <p:sp>
        <p:nvSpPr>
          <p:cNvPr id="6" name="TextBox 5">
            <a:extLst>
              <a:ext uri="{FF2B5EF4-FFF2-40B4-BE49-F238E27FC236}">
                <a16:creationId xmlns:a16="http://schemas.microsoft.com/office/drawing/2014/main" xmlns="" id="{9B87DF58-FFB0-D977-D456-C82DBECC4016}"/>
              </a:ext>
            </a:extLst>
          </p:cNvPr>
          <p:cNvSpPr txBox="1"/>
          <p:nvPr/>
        </p:nvSpPr>
        <p:spPr>
          <a:xfrm>
            <a:off x="7901049" y="890649"/>
            <a:ext cx="4290951" cy="6278642"/>
          </a:xfrm>
          <a:prstGeom prst="rect">
            <a:avLst/>
          </a:prstGeom>
          <a:noFill/>
        </p:spPr>
        <p:txBody>
          <a:bodyPr wrap="square">
            <a:spAutoFit/>
          </a:bodyPr>
          <a:lstStyle/>
          <a:p>
            <a:pPr algn="ctr">
              <a:lnSpc>
                <a:spcPct val="150000"/>
              </a:lnSpc>
            </a:pPr>
            <a:r>
              <a:rPr lang="ru-RU" sz="1600" b="1" dirty="0"/>
              <a:t>10-11 классы</a:t>
            </a:r>
          </a:p>
          <a:p>
            <a:pPr marL="285750" indent="-285750">
              <a:lnSpc>
                <a:spcPct val="150000"/>
              </a:lnSpc>
              <a:buFont typeface="Arial" panose="020B0604020202020204" pitchFamily="34" charset="0"/>
              <a:buChar char="•"/>
            </a:pPr>
            <a:r>
              <a:rPr lang="de-DE" sz="1600" b="1" dirty="0" err="1" smtClean="0"/>
              <a:t>Why</a:t>
            </a:r>
            <a:r>
              <a:rPr lang="de-DE" sz="1600" b="1" dirty="0" smtClean="0"/>
              <a:t> </a:t>
            </a:r>
            <a:r>
              <a:rPr lang="de-DE" sz="1600" b="1" dirty="0" err="1" smtClean="0"/>
              <a:t>be</a:t>
            </a:r>
            <a:r>
              <a:rPr lang="de-DE" sz="1600" b="1" dirty="0" smtClean="0"/>
              <a:t> </a:t>
            </a:r>
            <a:r>
              <a:rPr lang="de-DE" sz="1600" b="1" dirty="0" err="1" smtClean="0"/>
              <a:t>financially</a:t>
            </a:r>
            <a:r>
              <a:rPr lang="de-DE" sz="1600" b="1" dirty="0" smtClean="0"/>
              <a:t> </a:t>
            </a:r>
            <a:r>
              <a:rPr lang="de-DE" sz="1600" b="1" dirty="0" err="1" smtClean="0"/>
              <a:t>literate</a:t>
            </a:r>
            <a:endParaRPr lang="ru-RU" sz="1600" b="1" dirty="0" smtClean="0"/>
          </a:p>
          <a:p>
            <a:pPr marL="285750" indent="-285750">
              <a:lnSpc>
                <a:spcPct val="150000"/>
              </a:lnSpc>
            </a:pPr>
            <a:r>
              <a:rPr lang="ru-RU" sz="1600" dirty="0" smtClean="0"/>
              <a:t>     ( Зачем </a:t>
            </a:r>
            <a:r>
              <a:rPr lang="ru-RU" sz="1600" dirty="0"/>
              <a:t>быть финансово </a:t>
            </a:r>
            <a:r>
              <a:rPr lang="ru-RU" sz="1600" dirty="0" smtClean="0"/>
              <a:t>грамотным)</a:t>
            </a:r>
            <a:endParaRPr lang="ru-RU" sz="1600" dirty="0"/>
          </a:p>
          <a:p>
            <a:pPr marL="285750" indent="-285750">
              <a:lnSpc>
                <a:spcPct val="150000"/>
              </a:lnSpc>
              <a:buFont typeface="Arial" panose="020B0604020202020204" pitchFamily="34" charset="0"/>
              <a:buChar char="•"/>
            </a:pPr>
            <a:r>
              <a:rPr lang="en-US" sz="1600" b="1" dirty="0" smtClean="0"/>
              <a:t>Money. From barter to bank cards</a:t>
            </a:r>
            <a:r>
              <a:rPr lang="ru-RU" sz="1600" b="1" dirty="0" smtClean="0"/>
              <a:t> (</a:t>
            </a:r>
            <a:r>
              <a:rPr lang="ru-RU" sz="1600" dirty="0" smtClean="0"/>
              <a:t>Деньги</a:t>
            </a:r>
            <a:r>
              <a:rPr lang="ru-RU" sz="1600" dirty="0"/>
              <a:t>. От бартерной торговли до банковских </a:t>
            </a:r>
            <a:r>
              <a:rPr lang="ru-RU" sz="1600" dirty="0" smtClean="0"/>
              <a:t>карт)</a:t>
            </a:r>
            <a:endParaRPr lang="ru-RU" sz="1600" dirty="0"/>
          </a:p>
          <a:p>
            <a:pPr marL="285750" indent="-285750">
              <a:lnSpc>
                <a:spcPct val="150000"/>
              </a:lnSpc>
              <a:buFont typeface="Arial" panose="020B0604020202020204" pitchFamily="34" charset="0"/>
              <a:buChar char="•"/>
            </a:pPr>
            <a:r>
              <a:rPr lang="en-US" sz="1600" b="1" dirty="0"/>
              <a:t>Pay and Benefits </a:t>
            </a:r>
            <a:r>
              <a:rPr lang="en-US" sz="1600" dirty="0"/>
              <a:t>(</a:t>
            </a:r>
            <a:r>
              <a:rPr lang="en-US" sz="1600" dirty="0" err="1"/>
              <a:t>Оплата</a:t>
            </a:r>
            <a:r>
              <a:rPr lang="en-US" sz="1600" dirty="0"/>
              <a:t> и </a:t>
            </a:r>
            <a:r>
              <a:rPr lang="en-US" sz="1600" dirty="0" err="1"/>
              <a:t>льготы</a:t>
            </a:r>
            <a:r>
              <a:rPr lang="en-US" sz="1600" dirty="0"/>
              <a:t>)</a:t>
            </a:r>
          </a:p>
          <a:p>
            <a:pPr marL="285750" indent="-285750">
              <a:lnSpc>
                <a:spcPct val="150000"/>
              </a:lnSpc>
              <a:buFont typeface="Arial" panose="020B0604020202020204" pitchFamily="34" charset="0"/>
              <a:buChar char="•"/>
            </a:pPr>
            <a:r>
              <a:rPr lang="ru-RU" sz="1600" b="1" dirty="0" err="1" smtClean="0"/>
              <a:t>Personal</a:t>
            </a:r>
            <a:r>
              <a:rPr lang="ru-RU" sz="1600" b="1" dirty="0" smtClean="0"/>
              <a:t> </a:t>
            </a:r>
            <a:r>
              <a:rPr lang="ru-RU" sz="1600" b="1" dirty="0"/>
              <a:t>Finance </a:t>
            </a:r>
            <a:r>
              <a:rPr lang="ru-RU" sz="1600" dirty="0"/>
              <a:t>(Личные финансы)</a:t>
            </a:r>
          </a:p>
          <a:p>
            <a:pPr marL="285750" indent="-285750">
              <a:lnSpc>
                <a:spcPct val="150000"/>
              </a:lnSpc>
              <a:buFont typeface="Arial" panose="020B0604020202020204" pitchFamily="34" charset="0"/>
              <a:buChar char="•"/>
            </a:pPr>
            <a:r>
              <a:rPr lang="ru-RU" sz="1600" b="1" dirty="0" err="1"/>
              <a:t>Monthly</a:t>
            </a:r>
            <a:r>
              <a:rPr lang="ru-RU" sz="1600" b="1" dirty="0"/>
              <a:t> </a:t>
            </a:r>
            <a:r>
              <a:rPr lang="ru-RU" sz="1600" b="1" dirty="0" err="1" smtClean="0"/>
              <a:t>Budget</a:t>
            </a:r>
            <a:endParaRPr lang="ru-RU" sz="1600" b="1" dirty="0" smtClean="0"/>
          </a:p>
          <a:p>
            <a:pPr marL="285750" indent="-285750">
              <a:lnSpc>
                <a:spcPct val="150000"/>
              </a:lnSpc>
            </a:pPr>
            <a:r>
              <a:rPr lang="ru-RU" sz="1600" b="1" dirty="0" smtClean="0"/>
              <a:t>     </a:t>
            </a:r>
            <a:r>
              <a:rPr lang="ru-RU" sz="1600" dirty="0"/>
              <a:t>(Ежемесячный бюджет)</a:t>
            </a:r>
          </a:p>
          <a:p>
            <a:pPr marL="285750" indent="-285750">
              <a:lnSpc>
                <a:spcPct val="150000"/>
              </a:lnSpc>
              <a:buFont typeface="Arial" panose="020B0604020202020204" pitchFamily="34" charset="0"/>
              <a:buChar char="•"/>
            </a:pPr>
            <a:r>
              <a:rPr lang="en-US" sz="1600" b="1" dirty="0" smtClean="0"/>
              <a:t>How to save money when traveling</a:t>
            </a:r>
            <a:endParaRPr lang="ru-RU" sz="1600" b="1" dirty="0" smtClean="0"/>
          </a:p>
          <a:p>
            <a:pPr marL="285750" indent="-285750">
              <a:lnSpc>
                <a:spcPct val="150000"/>
              </a:lnSpc>
            </a:pPr>
            <a:r>
              <a:rPr lang="ru-RU" sz="1600" dirty="0" smtClean="0"/>
              <a:t>      (Как </a:t>
            </a:r>
            <a:r>
              <a:rPr lang="ru-RU" sz="1600" dirty="0"/>
              <a:t>экономить в </a:t>
            </a:r>
            <a:r>
              <a:rPr lang="ru-RU" sz="1600" dirty="0" smtClean="0"/>
              <a:t>путешествии)</a:t>
            </a:r>
            <a:endParaRPr lang="ru-RU" sz="1600" dirty="0"/>
          </a:p>
          <a:p>
            <a:pPr marL="285750" indent="-285750">
              <a:lnSpc>
                <a:spcPct val="150000"/>
              </a:lnSpc>
              <a:buFont typeface="Arial" panose="020B0604020202020204" pitchFamily="34" charset="0"/>
              <a:buChar char="•"/>
            </a:pPr>
            <a:r>
              <a:rPr lang="en-US" sz="1600" b="1" dirty="0" smtClean="0"/>
              <a:t>Life in the city and countryside.</a:t>
            </a:r>
            <a:endParaRPr lang="ru-RU" sz="1600" b="1" dirty="0" smtClean="0"/>
          </a:p>
          <a:p>
            <a:pPr marL="285750" indent="-285750">
              <a:lnSpc>
                <a:spcPct val="150000"/>
              </a:lnSpc>
            </a:pPr>
            <a:r>
              <a:rPr lang="ru-RU" sz="1600" dirty="0" smtClean="0"/>
              <a:t>     (Жизнь </a:t>
            </a:r>
            <a:r>
              <a:rPr lang="ru-RU" sz="1600" dirty="0"/>
              <a:t>в городе и сельской </a:t>
            </a:r>
            <a:r>
              <a:rPr lang="ru-RU" sz="1600" dirty="0" smtClean="0"/>
              <a:t>местности) </a:t>
            </a:r>
            <a:endParaRPr lang="ru-RU" sz="1600" dirty="0"/>
          </a:p>
          <a:p>
            <a:pPr marL="285750" indent="-285750">
              <a:lnSpc>
                <a:spcPct val="150000"/>
              </a:lnSpc>
              <a:buFont typeface="Arial" panose="020B0604020202020204" pitchFamily="34" charset="0"/>
              <a:buChar char="•"/>
            </a:pPr>
            <a:r>
              <a:rPr lang="en-US" sz="1600" b="1" dirty="0" smtClean="0"/>
              <a:t>Money Responsibility</a:t>
            </a:r>
            <a:endParaRPr lang="ru-RU" sz="1600" b="1" dirty="0" smtClean="0"/>
          </a:p>
          <a:p>
            <a:pPr marL="285750" indent="-285750">
              <a:lnSpc>
                <a:spcPct val="150000"/>
              </a:lnSpc>
            </a:pPr>
            <a:r>
              <a:rPr lang="ru-RU" sz="1600" b="1" dirty="0" smtClean="0"/>
              <a:t>     </a:t>
            </a:r>
            <a:r>
              <a:rPr lang="en-US" sz="1600" b="1" dirty="0" smtClean="0"/>
              <a:t> </a:t>
            </a:r>
            <a:r>
              <a:rPr lang="en-US" sz="1600" dirty="0"/>
              <a:t>(</a:t>
            </a:r>
            <a:r>
              <a:rPr lang="ru-RU" sz="1600" dirty="0"/>
              <a:t>Денежная ответственность)</a:t>
            </a:r>
          </a:p>
          <a:p>
            <a:pPr marL="285750" indent="-285750">
              <a:buFont typeface="Arial" panose="020B0604020202020204" pitchFamily="34" charset="0"/>
              <a:buChar char="•"/>
            </a:pPr>
            <a:endParaRPr lang="ru-RU" dirty="0"/>
          </a:p>
        </p:txBody>
      </p:sp>
    </p:spTree>
    <p:extLst>
      <p:ext uri="{BB962C8B-B14F-4D97-AF65-F5344CB8AC3E}">
        <p14:creationId xmlns:p14="http://schemas.microsoft.com/office/powerpoint/2010/main" xmlns="" val="788243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51155"/>
          </a:xfrm>
        </p:spPr>
        <p:txBody>
          <a:bodyPr>
            <a:noAutofit/>
          </a:bodyPr>
          <a:lstStyle/>
          <a:p>
            <a:pPr algn="ctr"/>
            <a:r>
              <a:rPr lang="ru-RU" sz="2800" dirty="0" smtClean="0"/>
              <a:t>Основные понятия и термины по финансовой грамотности</a:t>
            </a:r>
            <a:endParaRPr lang="ru-RU" sz="2800" dirty="0"/>
          </a:p>
        </p:txBody>
      </p:sp>
      <p:sp>
        <p:nvSpPr>
          <p:cNvPr id="3" name="Содержимое 2"/>
          <p:cNvSpPr>
            <a:spLocks noGrp="1"/>
          </p:cNvSpPr>
          <p:nvPr>
            <p:ph idx="1"/>
          </p:nvPr>
        </p:nvSpPr>
        <p:spPr>
          <a:xfrm>
            <a:off x="883920" y="899160"/>
            <a:ext cx="10469880" cy="5277803"/>
          </a:xfrm>
        </p:spPr>
        <p:txBody>
          <a:bodyPr>
            <a:noAutofit/>
          </a:bodyPr>
          <a:lstStyle/>
          <a:p>
            <a:r>
              <a:rPr lang="ru-RU" sz="1200" dirty="0" smtClean="0"/>
              <a:t>1. </a:t>
            </a:r>
            <a:r>
              <a:rPr lang="en-US" sz="1200" dirty="0" smtClean="0"/>
              <a:t>ATM</a:t>
            </a:r>
            <a:r>
              <a:rPr lang="ru-RU" sz="1200" dirty="0" smtClean="0"/>
              <a:t> (</a:t>
            </a:r>
            <a:r>
              <a:rPr lang="en-US" sz="1200" dirty="0" err="1" smtClean="0"/>
              <a:t>AutomaticTellerMachine</a:t>
            </a:r>
            <a:r>
              <a:rPr lang="ru-RU" sz="1200" dirty="0" smtClean="0"/>
              <a:t>) – банкомат</a:t>
            </a:r>
          </a:p>
          <a:p>
            <a:r>
              <a:rPr lang="ru-RU" sz="1200" dirty="0" smtClean="0"/>
              <a:t>2. </a:t>
            </a:r>
            <a:r>
              <a:rPr lang="en-US" sz="1200" dirty="0" err="1" smtClean="0"/>
              <a:t>Buildupfunds</a:t>
            </a:r>
            <a:r>
              <a:rPr lang="ru-RU" sz="1200" dirty="0" smtClean="0"/>
              <a:t> / </a:t>
            </a:r>
            <a:r>
              <a:rPr lang="en-US" sz="1200" dirty="0" smtClean="0"/>
              <a:t>savings</a:t>
            </a:r>
            <a:r>
              <a:rPr lang="ru-RU" sz="1200" dirty="0" smtClean="0"/>
              <a:t> – накопить деньги, </a:t>
            </a:r>
            <a:r>
              <a:rPr lang="ru-RU" sz="1200" dirty="0" err="1" smtClean="0"/>
              <a:t>наращиватьк</a:t>
            </a:r>
            <a:r>
              <a:rPr lang="ru-RU" sz="1200" dirty="0" smtClean="0"/>
              <a:t> </a:t>
            </a:r>
            <a:r>
              <a:rPr lang="ru-RU" sz="1200" dirty="0" err="1" smtClean="0"/>
              <a:t>апитал</a:t>
            </a:r>
            <a:endParaRPr lang="ru-RU" sz="1200" dirty="0" smtClean="0"/>
          </a:p>
          <a:p>
            <a:r>
              <a:rPr lang="ru-RU" sz="1200" dirty="0" smtClean="0"/>
              <a:t>3. </a:t>
            </a:r>
            <a:r>
              <a:rPr lang="ru-RU" sz="1200" dirty="0" err="1" smtClean="0"/>
              <a:t>Budget</a:t>
            </a:r>
            <a:r>
              <a:rPr lang="ru-RU" sz="1200" dirty="0" smtClean="0"/>
              <a:t> </a:t>
            </a:r>
            <a:r>
              <a:rPr lang="ru-RU" sz="1200" dirty="0" err="1" smtClean="0"/>
              <a:t>[bʌdʒɪt</a:t>
            </a:r>
            <a:r>
              <a:rPr lang="ru-RU" sz="1200" dirty="0" smtClean="0"/>
              <a:t>] – бюджет, финансовая смета</a:t>
            </a:r>
          </a:p>
          <a:p>
            <a:r>
              <a:rPr lang="ru-RU" sz="1200" dirty="0" smtClean="0"/>
              <a:t>4.  </a:t>
            </a:r>
            <a:r>
              <a:rPr lang="ru-RU" sz="1200" dirty="0" err="1" smtClean="0"/>
              <a:t>Business</a:t>
            </a:r>
            <a:r>
              <a:rPr lang="ru-RU" sz="1200" dirty="0" smtClean="0"/>
              <a:t> </a:t>
            </a:r>
            <a:r>
              <a:rPr lang="ru-RU" sz="1200" dirty="0" err="1" smtClean="0"/>
              <a:t>plan</a:t>
            </a:r>
            <a:r>
              <a:rPr lang="ru-RU" sz="1200" dirty="0" smtClean="0"/>
              <a:t> </a:t>
            </a:r>
            <a:r>
              <a:rPr lang="ru-RU" sz="1200" dirty="0" err="1" smtClean="0"/>
              <a:t>[bɪznəsplæn</a:t>
            </a:r>
            <a:r>
              <a:rPr lang="ru-RU" sz="1200" dirty="0" smtClean="0"/>
              <a:t>] – план развития производства, бизнес-план</a:t>
            </a:r>
          </a:p>
          <a:p>
            <a:r>
              <a:rPr lang="ru-RU" sz="1200" dirty="0" smtClean="0"/>
              <a:t>5. </a:t>
            </a:r>
            <a:r>
              <a:rPr lang="ru-RU" sz="1200" dirty="0" err="1" smtClean="0"/>
              <a:t>Cash</a:t>
            </a:r>
            <a:r>
              <a:rPr lang="ru-RU" sz="1200" dirty="0" smtClean="0"/>
              <a:t> </a:t>
            </a:r>
            <a:r>
              <a:rPr lang="ru-RU" sz="1200" dirty="0" err="1" smtClean="0"/>
              <a:t>[kæʃ</a:t>
            </a:r>
            <a:r>
              <a:rPr lang="ru-RU" sz="1200" dirty="0" smtClean="0"/>
              <a:t>] – наличные деньги</a:t>
            </a:r>
          </a:p>
          <a:p>
            <a:r>
              <a:rPr lang="ru-RU" sz="1200" dirty="0" smtClean="0"/>
              <a:t>6. </a:t>
            </a:r>
            <a:r>
              <a:rPr lang="ru-RU" sz="1200" dirty="0" err="1" smtClean="0"/>
              <a:t>Commission</a:t>
            </a:r>
            <a:r>
              <a:rPr lang="ru-RU" sz="1200" dirty="0" smtClean="0"/>
              <a:t> </a:t>
            </a:r>
            <a:r>
              <a:rPr lang="ru-RU" sz="1200" dirty="0" err="1" smtClean="0"/>
              <a:t>[kəˈmɪʃn</a:t>
            </a:r>
            <a:r>
              <a:rPr lang="ru-RU" sz="1200" dirty="0" smtClean="0"/>
              <a:t>] – комиссия</a:t>
            </a:r>
          </a:p>
          <a:p>
            <a:r>
              <a:rPr lang="ru-RU" sz="1200" dirty="0" smtClean="0"/>
              <a:t>7. </a:t>
            </a:r>
            <a:r>
              <a:rPr lang="ru-RU" sz="1200" dirty="0" err="1" smtClean="0"/>
              <a:t>Currencymarket</a:t>
            </a:r>
            <a:r>
              <a:rPr lang="ru-RU" sz="1200" dirty="0" smtClean="0"/>
              <a:t> </a:t>
            </a:r>
            <a:r>
              <a:rPr lang="ru-RU" sz="1200" dirty="0" err="1" smtClean="0"/>
              <a:t>[kɜːrənsimɑːrkɪt</a:t>
            </a:r>
            <a:r>
              <a:rPr lang="ru-RU" sz="1200" dirty="0" smtClean="0"/>
              <a:t>] – валютный рынок</a:t>
            </a:r>
          </a:p>
          <a:p>
            <a:r>
              <a:rPr lang="ru-RU" sz="1200" dirty="0" smtClean="0"/>
              <a:t>8.Earn </a:t>
            </a:r>
            <a:r>
              <a:rPr lang="ru-RU" sz="1200" dirty="0" err="1" smtClean="0"/>
              <a:t>money</a:t>
            </a:r>
            <a:r>
              <a:rPr lang="ru-RU" sz="1200" dirty="0" smtClean="0"/>
              <a:t>/ </a:t>
            </a:r>
            <a:r>
              <a:rPr lang="ru-RU" sz="1200" dirty="0" err="1" smtClean="0"/>
              <a:t>a</a:t>
            </a:r>
            <a:r>
              <a:rPr lang="ru-RU" sz="1200" dirty="0" smtClean="0"/>
              <a:t> </a:t>
            </a:r>
            <a:r>
              <a:rPr lang="ru-RU" sz="1200" dirty="0" err="1" smtClean="0"/>
              <a:t>fortune</a:t>
            </a:r>
            <a:r>
              <a:rPr lang="ru-RU" sz="1200" dirty="0" smtClean="0"/>
              <a:t> – зарабатывать деньги, зарабатывать состояние</a:t>
            </a:r>
          </a:p>
          <a:p>
            <a:r>
              <a:rPr lang="ru-RU" sz="1200" dirty="0" smtClean="0"/>
              <a:t>9.Expenditure [</a:t>
            </a:r>
            <a:r>
              <a:rPr lang="ru-RU" sz="1200" dirty="0" err="1" smtClean="0"/>
              <a:t>ɪk</a:t>
            </a:r>
            <a:r>
              <a:rPr lang="ru-RU" sz="1200" dirty="0" smtClean="0"/>
              <a:t>ˈ</a:t>
            </a:r>
            <a:r>
              <a:rPr lang="ru-RU" sz="1200" dirty="0" err="1" smtClean="0"/>
              <a:t>spendɪtʃər</a:t>
            </a:r>
            <a:r>
              <a:rPr lang="ru-RU" sz="1200" dirty="0" smtClean="0"/>
              <a:t>] – расход, потребление, затраты</a:t>
            </a:r>
          </a:p>
          <a:p>
            <a:r>
              <a:rPr lang="ru-RU" sz="1200" dirty="0" smtClean="0"/>
              <a:t>10.Fee [</a:t>
            </a:r>
            <a:r>
              <a:rPr lang="ru-RU" sz="1200" dirty="0" err="1" smtClean="0"/>
              <a:t>fiː</a:t>
            </a:r>
            <a:r>
              <a:rPr lang="ru-RU" sz="1200" dirty="0" smtClean="0"/>
              <a:t>] – денежный сбор, вознаграждение за услуги</a:t>
            </a:r>
          </a:p>
          <a:p>
            <a:r>
              <a:rPr lang="ru-RU" sz="1200" dirty="0" smtClean="0"/>
              <a:t>11.Flow [</a:t>
            </a:r>
            <a:r>
              <a:rPr lang="ru-RU" sz="1200" dirty="0" err="1" smtClean="0"/>
              <a:t>floʊ</a:t>
            </a:r>
            <a:r>
              <a:rPr lang="ru-RU" sz="1200" dirty="0" smtClean="0"/>
              <a:t>] — операции, сделки, средства, прилив (вложений)</a:t>
            </a:r>
          </a:p>
          <a:p>
            <a:r>
              <a:rPr lang="en-US" sz="1200" dirty="0" smtClean="0"/>
              <a:t>12.Get/receive a legacy – </a:t>
            </a:r>
            <a:r>
              <a:rPr lang="ru-RU" sz="1200" dirty="0" smtClean="0"/>
              <a:t>получить наследство</a:t>
            </a:r>
          </a:p>
          <a:p>
            <a:r>
              <a:rPr lang="en-US" sz="1200" dirty="0" smtClean="0"/>
              <a:t>13.Get/receive/draw/collect a pension – </a:t>
            </a:r>
            <a:r>
              <a:rPr lang="ru-RU" sz="1200" dirty="0" smtClean="0"/>
              <a:t>получать</a:t>
            </a:r>
            <a:r>
              <a:rPr lang="en-US" sz="1200" dirty="0" smtClean="0"/>
              <a:t>, </a:t>
            </a:r>
            <a:r>
              <a:rPr lang="ru-RU" sz="1200" dirty="0" smtClean="0"/>
              <a:t>копить пенсию</a:t>
            </a:r>
          </a:p>
          <a:p>
            <a:r>
              <a:rPr lang="en-US" sz="1200" dirty="0" smtClean="0"/>
              <a:t>14.Income [</a:t>
            </a:r>
            <a:r>
              <a:rPr lang="en-US" sz="1200" dirty="0" err="1" smtClean="0"/>
              <a:t>ɪnkʌm</a:t>
            </a:r>
            <a:r>
              <a:rPr lang="en-US" sz="1200" dirty="0" smtClean="0"/>
              <a:t>] – </a:t>
            </a:r>
            <a:r>
              <a:rPr lang="ru-RU" sz="1200" dirty="0" smtClean="0"/>
              <a:t>прибыль</a:t>
            </a:r>
            <a:r>
              <a:rPr lang="en-US" sz="1200" dirty="0" smtClean="0"/>
              <a:t>, </a:t>
            </a:r>
            <a:r>
              <a:rPr lang="ru-RU" sz="1200" dirty="0" smtClean="0"/>
              <a:t>доход</a:t>
            </a:r>
          </a:p>
          <a:p>
            <a:r>
              <a:rPr lang="en-US" sz="1200" dirty="0" smtClean="0"/>
              <a:t>15.Interest rate [</a:t>
            </a:r>
            <a:r>
              <a:rPr lang="en-US" sz="1200" dirty="0" err="1" smtClean="0"/>
              <a:t>ɪntrəstreɪt</a:t>
            </a:r>
            <a:r>
              <a:rPr lang="en-US" sz="1200" dirty="0" smtClean="0"/>
              <a:t>] – </a:t>
            </a:r>
            <a:r>
              <a:rPr lang="ru-RU" sz="1200" dirty="0" err="1" smtClean="0"/>
              <a:t>процентнаяставка</a:t>
            </a:r>
            <a:endParaRPr lang="ru-RU" sz="1200" dirty="0" smtClean="0"/>
          </a:p>
          <a:p>
            <a:r>
              <a:rPr lang="en-US" sz="1200" dirty="0" smtClean="0"/>
              <a:t>16.Live on a low wage – </a:t>
            </a:r>
            <a:r>
              <a:rPr lang="ru-RU" sz="1200" dirty="0" err="1" smtClean="0"/>
              <a:t>житьнамаленькую</a:t>
            </a:r>
            <a:r>
              <a:rPr lang="en-US" sz="1200" dirty="0" smtClean="0"/>
              <a:t>(</a:t>
            </a:r>
            <a:r>
              <a:rPr lang="ru-RU" sz="1200" dirty="0" smtClean="0"/>
              <a:t>низкую</a:t>
            </a:r>
            <a:r>
              <a:rPr lang="en-US" sz="1200" dirty="0" smtClean="0"/>
              <a:t>) </a:t>
            </a:r>
            <a:r>
              <a:rPr lang="ru-RU" sz="1200" dirty="0" smtClean="0"/>
              <a:t>зарплату</a:t>
            </a:r>
          </a:p>
          <a:p>
            <a:r>
              <a:rPr lang="en-US" sz="1200" dirty="0" smtClean="0"/>
              <a:t>17.Live on a </a:t>
            </a:r>
            <a:r>
              <a:rPr lang="en-US" sz="1200" dirty="0" err="1" smtClean="0"/>
              <a:t>fixedincome</a:t>
            </a:r>
            <a:r>
              <a:rPr lang="en-US" sz="1200" dirty="0" smtClean="0"/>
              <a:t>/a pension – </a:t>
            </a:r>
            <a:r>
              <a:rPr lang="ru-RU" sz="1200" dirty="0" smtClean="0"/>
              <a:t>жить на </a:t>
            </a:r>
            <a:r>
              <a:rPr lang="ru-RU" sz="1200" dirty="0" err="1" smtClean="0"/>
              <a:t>фиксированныйз</a:t>
            </a:r>
            <a:r>
              <a:rPr lang="ru-RU" sz="1200" dirty="0" smtClean="0"/>
              <a:t> </a:t>
            </a:r>
            <a:r>
              <a:rPr lang="ru-RU" sz="1200" dirty="0" err="1" smtClean="0"/>
              <a:t>аработок</a:t>
            </a:r>
            <a:r>
              <a:rPr lang="en-US" sz="1200" dirty="0" smtClean="0"/>
              <a:t>, </a:t>
            </a:r>
            <a:r>
              <a:rPr lang="ru-RU" sz="1200" dirty="0" smtClean="0"/>
              <a:t>на пенсию</a:t>
            </a:r>
          </a:p>
          <a:p>
            <a:r>
              <a:rPr lang="ru-RU" sz="1200" dirty="0" smtClean="0"/>
              <a:t>18.Liabilities [</a:t>
            </a:r>
            <a:r>
              <a:rPr lang="ru-RU" sz="1200" dirty="0" err="1" smtClean="0"/>
              <a:t>laɪə</a:t>
            </a:r>
            <a:r>
              <a:rPr lang="ru-RU" sz="1200" dirty="0" smtClean="0"/>
              <a:t>ˈ</a:t>
            </a:r>
            <a:r>
              <a:rPr lang="ru-RU" sz="1200" dirty="0" err="1" smtClean="0"/>
              <a:t>bɪlətiz</a:t>
            </a:r>
            <a:r>
              <a:rPr lang="ru-RU" sz="1200" dirty="0" smtClean="0"/>
              <a:t>] – обязательства, долги, кредиторская задолженность</a:t>
            </a:r>
          </a:p>
          <a:p>
            <a:r>
              <a:rPr lang="ru-RU" sz="1200" dirty="0" smtClean="0"/>
              <a:t>19.Mortgage [</a:t>
            </a:r>
            <a:r>
              <a:rPr lang="ru-RU" sz="1200" dirty="0" err="1" smtClean="0"/>
              <a:t>mɔːrɡɪdʒ</a:t>
            </a:r>
            <a:r>
              <a:rPr lang="ru-RU" sz="1200" dirty="0" smtClean="0"/>
              <a:t>] – залог, ипотека, ссуда под залог недвижимости</a:t>
            </a:r>
          </a:p>
          <a:p>
            <a:r>
              <a:rPr lang="ru-RU" sz="1200" dirty="0" smtClean="0"/>
              <a:t>20.Real </a:t>
            </a:r>
            <a:r>
              <a:rPr lang="ru-RU" sz="1200" dirty="0" err="1" smtClean="0"/>
              <a:t>estate</a:t>
            </a:r>
            <a:r>
              <a:rPr lang="ru-RU" sz="1200" dirty="0" smtClean="0"/>
              <a:t> [</a:t>
            </a:r>
            <a:r>
              <a:rPr lang="ru-RU" sz="1200" dirty="0" err="1" smtClean="0"/>
              <a:t>riːəlɪ</a:t>
            </a:r>
            <a:r>
              <a:rPr lang="ru-RU" sz="1200" dirty="0" smtClean="0"/>
              <a:t>ˈ</a:t>
            </a:r>
            <a:r>
              <a:rPr lang="ru-RU" sz="1200" dirty="0" err="1" smtClean="0"/>
              <a:t>steɪt</a:t>
            </a:r>
            <a:r>
              <a:rPr lang="ru-RU" sz="1200" dirty="0" smtClean="0"/>
              <a:t>] – недвижимое имущество, недвижимость</a:t>
            </a:r>
          </a:p>
          <a:p>
            <a:endParaRPr lang="ru-RU"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508</TotalTime>
  <Words>3592</Words>
  <Application>Microsoft Office PowerPoint</Application>
  <PresentationFormat>Произвольный</PresentationFormat>
  <Paragraphs>353</Paragraphs>
  <Slides>26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Тема Office</vt:lpstr>
      <vt:lpstr>Муниципальное бюджетное общеобразовательное учреждение  «Ясненская средняя школа № 7»     Проект  ОБУЧЕНИЕ ФИНАНСОВОЙ ГРАМОТНОСТИ УЧАЩИХСЯ НА УРОКАХ АНГЛИЙСКОГО ЯЗЫКА                Выполнила: Пьянкова Зинаида Владимировна учитель английского языка             </vt:lpstr>
      <vt:lpstr>Цель: формирование базовых знаний по финансовой грамотности  у учащихся через изучение английского языка. </vt:lpstr>
      <vt:lpstr>Задачи: </vt:lpstr>
      <vt:lpstr>На уроках финансовой грамотности школьники учатся</vt:lpstr>
      <vt:lpstr>Люди, обладающие финансовой грамотностью,</vt:lpstr>
      <vt:lpstr>Особенности формирования финансовой грамотности на уроках иностранного языка</vt:lpstr>
      <vt:lpstr>Практическое освоение финансовой грамотности учащимися  на уроках английского языка.</vt:lpstr>
      <vt:lpstr>Темы и возрастные уровни, где можно включать упражнения по обучению финансовой грамотности. </vt:lpstr>
      <vt:lpstr>Основные понятия и термины по финансовой грамотности</vt:lpstr>
      <vt:lpstr>Денежные выплаты </vt:lpstr>
      <vt:lpstr>Деньги-финансы </vt:lpstr>
      <vt:lpstr>Слайд 12</vt:lpstr>
      <vt:lpstr>Topic: Changing Money </vt:lpstr>
      <vt:lpstr>Topic: Small business </vt:lpstr>
      <vt:lpstr>Topic: Make a sinkwein </vt:lpstr>
      <vt:lpstr>Практическое освоение финансовой грамотности учащимися на уроках английского языка.</vt:lpstr>
      <vt:lpstr>Практическое освоение финансовой грамотности учащимися на уроках английского языка.</vt:lpstr>
      <vt:lpstr>Практическое освоение финансовой грамотности учащимися на уроках английского языка.</vt:lpstr>
      <vt:lpstr>Практическое освоение финансовой грамотности учащимися на уроках английского языка.</vt:lpstr>
      <vt:lpstr>Практическое освоение финансовой грамотности учащимися на уроках английского языка.</vt:lpstr>
      <vt:lpstr>Практическое освоение финансовой грамотности учащимися на уроках английского языка.</vt:lpstr>
      <vt:lpstr>Слайд 22</vt:lpstr>
      <vt:lpstr>Exercise 3 Read the case about Tony and calculate the money he managed to keep. How much did he save? Do you like the way he used his money? What advice can you give him? Why is it important to know how to count money? </vt:lpstr>
      <vt:lpstr>Слайд 24</vt:lpstr>
      <vt:lpstr>Заключение </vt:lpstr>
      <vt:lpstr>Слайд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бюджетное общеобразовательное учреждение  «Ясненская средняя школа № 7»     Проект  ОБУЧЕНИЕ ФИНАНСОВОЙ ГРАМОТНОСТИ УЧАЩИХСЯ НА УРОКАХ АНГЛИЙСКОГО ЯЗЫКА                Выполнила: Пьянкова Зинаида Владимировна учитель английского языка</dc:title>
  <dc:creator>pjankova.z@yandex.ru</dc:creator>
  <cp:lastModifiedBy>Администратор</cp:lastModifiedBy>
  <cp:revision>48</cp:revision>
  <dcterms:created xsi:type="dcterms:W3CDTF">2025-11-24T16:52:30Z</dcterms:created>
  <dcterms:modified xsi:type="dcterms:W3CDTF">2025-12-05T07:47:04Z</dcterms:modified>
</cp:coreProperties>
</file>